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709" r:id="rId3"/>
  </p:sldMasterIdLst>
  <p:notesMasterIdLst>
    <p:notesMasterId r:id="rId88"/>
  </p:notesMasterIdLst>
  <p:handoutMasterIdLst>
    <p:handoutMasterId r:id="rId89"/>
  </p:handoutMasterIdLst>
  <p:sldIdLst>
    <p:sldId id="747" r:id="rId4"/>
    <p:sldId id="341" r:id="rId5"/>
    <p:sldId id="513" r:id="rId6"/>
    <p:sldId id="748" r:id="rId7"/>
    <p:sldId id="514" r:id="rId8"/>
    <p:sldId id="749" r:id="rId9"/>
    <p:sldId id="750" r:id="rId10"/>
    <p:sldId id="515" r:id="rId11"/>
    <p:sldId id="751" r:id="rId12"/>
    <p:sldId id="752" r:id="rId13"/>
    <p:sldId id="753" r:id="rId14"/>
    <p:sldId id="755" r:id="rId15"/>
    <p:sldId id="754" r:id="rId16"/>
    <p:sldId id="756" r:id="rId17"/>
    <p:sldId id="758" r:id="rId18"/>
    <p:sldId id="757" r:id="rId19"/>
    <p:sldId id="584" r:id="rId20"/>
    <p:sldId id="585" r:id="rId21"/>
    <p:sldId id="586" r:id="rId22"/>
    <p:sldId id="587" r:id="rId23"/>
    <p:sldId id="461" r:id="rId24"/>
    <p:sldId id="488" r:id="rId25"/>
    <p:sldId id="489" r:id="rId26"/>
    <p:sldId id="491" r:id="rId27"/>
    <p:sldId id="581" r:id="rId28"/>
    <p:sldId id="493" r:id="rId29"/>
    <p:sldId id="494" r:id="rId30"/>
    <p:sldId id="580" r:id="rId31"/>
    <p:sldId id="495" r:id="rId32"/>
    <p:sldId id="496" r:id="rId33"/>
    <p:sldId id="498" r:id="rId34"/>
    <p:sldId id="433" r:id="rId35"/>
    <p:sldId id="497" r:id="rId36"/>
    <p:sldId id="617" r:id="rId37"/>
    <p:sldId id="618" r:id="rId38"/>
    <p:sldId id="619" r:id="rId39"/>
    <p:sldId id="620" r:id="rId40"/>
    <p:sldId id="621" r:id="rId41"/>
    <p:sldId id="623" r:id="rId42"/>
    <p:sldId id="624" r:id="rId43"/>
    <p:sldId id="767" r:id="rId44"/>
    <p:sldId id="745" r:id="rId45"/>
    <p:sldId id="625" r:id="rId46"/>
    <p:sldId id="626" r:id="rId47"/>
    <p:sldId id="627" r:id="rId48"/>
    <p:sldId id="628" r:id="rId49"/>
    <p:sldId id="629" r:id="rId50"/>
    <p:sldId id="630" r:id="rId51"/>
    <p:sldId id="631" r:id="rId52"/>
    <p:sldId id="632" r:id="rId53"/>
    <p:sldId id="634" r:id="rId54"/>
    <p:sldId id="635" r:id="rId55"/>
    <p:sldId id="636" r:id="rId56"/>
    <p:sldId id="517" r:id="rId57"/>
    <p:sldId id="518" r:id="rId58"/>
    <p:sldId id="768" r:id="rId59"/>
    <p:sldId id="519" r:id="rId60"/>
    <p:sldId id="759" r:id="rId61"/>
    <p:sldId id="770" r:id="rId62"/>
    <p:sldId id="760" r:id="rId63"/>
    <p:sldId id="761" r:id="rId64"/>
    <p:sldId id="762" r:id="rId65"/>
    <p:sldId id="766" r:id="rId66"/>
    <p:sldId id="769" r:id="rId67"/>
    <p:sldId id="763" r:id="rId68"/>
    <p:sldId id="771" r:id="rId69"/>
    <p:sldId id="764" r:id="rId70"/>
    <p:sldId id="765" r:id="rId71"/>
    <p:sldId id="686" r:id="rId72"/>
    <p:sldId id="687" r:id="rId73"/>
    <p:sldId id="688" r:id="rId74"/>
    <p:sldId id="689" r:id="rId75"/>
    <p:sldId id="690" r:id="rId76"/>
    <p:sldId id="691" r:id="rId77"/>
    <p:sldId id="692" r:id="rId78"/>
    <p:sldId id="693" r:id="rId79"/>
    <p:sldId id="694" r:id="rId80"/>
    <p:sldId id="678" r:id="rId81"/>
    <p:sldId id="695" r:id="rId82"/>
    <p:sldId id="696" r:id="rId83"/>
    <p:sldId id="697" r:id="rId84"/>
    <p:sldId id="698" r:id="rId85"/>
    <p:sldId id="772" r:id="rId86"/>
    <p:sldId id="420" r:id="rId87"/>
  </p:sldIdLst>
  <p:sldSz cx="9144000" cy="5143500" type="screen16x9"/>
  <p:notesSz cx="6797675" cy="9926638"/>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sz="1400" b="1" i="0" u="none" kern="1200" baseline="0">
        <a:solidFill>
          <a:schemeClr val="tx1"/>
        </a:solidFill>
        <a:latin typeface="Arial" panose="020B0604020202020204" pitchFamily="34" charset="0"/>
        <a:ea typeface="隶书" panose="02010509060101010101" pitchFamily="49" charset="-122"/>
        <a:cs typeface="+mn-cs"/>
      </a:defRPr>
    </a:lvl9pPr>
  </p:defaultTextStyle>
  <p:extLst>
    <p:ext uri="{EFAFB233-063F-42B5-8137-9DF3F51BA10A}">
      <p15:sldGuideLst xmlns:p15="http://schemas.microsoft.com/office/powerpoint/2012/main">
        <p15:guide id="1" orient="horz" pos="1594">
          <p15:clr>
            <a:srgbClr val="A4A3A4"/>
          </p15:clr>
        </p15:guide>
        <p15:guide id="2" pos="29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bj" initials="g" lastIdx="2" clrIdx="0">
    <p:extLst>
      <p:ext uri="{19B8F6BF-5375-455C-9EA6-DF929625EA0E}">
        <p15:presenceInfo xmlns:p15="http://schemas.microsoft.com/office/powerpoint/2012/main" userId="gbj"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99"/>
    <a:srgbClr val="660066"/>
    <a:srgbClr val="006600"/>
    <a:srgbClr val="CC0000"/>
    <a:srgbClr val="8EFC70"/>
    <a:srgbClr val="DCDED0"/>
    <a:srgbClr val="A898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56" autoAdjust="0"/>
    <p:restoredTop sz="70594" autoAdjust="0"/>
  </p:normalViewPr>
  <p:slideViewPr>
    <p:cSldViewPr showGuides="1">
      <p:cViewPr varScale="1">
        <p:scale>
          <a:sx n="89" d="100"/>
          <a:sy n="89" d="100"/>
        </p:scale>
        <p:origin x="240" y="60"/>
      </p:cViewPr>
      <p:guideLst>
        <p:guide orient="horz" pos="1594"/>
        <p:guide pos="292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handoutMaster" Target="handoutMasters/handoutMaster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commentAuthors" Target="commentAuthors.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notesMaster" Target="notesMasters/notesMaster1.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viewProps" Target="viewProps.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页眉占位符 202753"/>
          <p:cNvSpPr>
            <a:spLocks noGrp="1"/>
          </p:cNvSpPr>
          <p:nvPr>
            <p:ph type="hdr" sz="quarter"/>
          </p:nvPr>
        </p:nvSpPr>
        <p:spPr>
          <a:xfrm>
            <a:off x="0" y="0"/>
            <a:ext cx="2946400" cy="496888"/>
          </a:xfrm>
          <a:prstGeom prst="rect">
            <a:avLst/>
          </a:prstGeom>
          <a:noFill/>
          <a:ln w="9525">
            <a:noFill/>
          </a:ln>
        </p:spPr>
        <p:txBody>
          <a:bodyPr/>
          <a:lstStyle>
            <a:lvl1pPr>
              <a:buFont typeface="Arial" panose="020B0604020202020204" pitchFamily="34" charset="0"/>
              <a:buNone/>
              <a:defRPr sz="1200" b="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202755" name="日期占位符 202754"/>
          <p:cNvSpPr>
            <a:spLocks noGrp="1"/>
          </p:cNvSpPr>
          <p:nvPr>
            <p:ph type="dt" sz="quarter" idx="1"/>
          </p:nvPr>
        </p:nvSpPr>
        <p:spPr>
          <a:xfrm>
            <a:off x="3849688" y="0"/>
            <a:ext cx="2946400" cy="496888"/>
          </a:xfrm>
          <a:prstGeom prst="rect">
            <a:avLst/>
          </a:prstGeom>
          <a:noFill/>
          <a:ln w="9525">
            <a:noFill/>
          </a:ln>
        </p:spPr>
        <p:txBody>
          <a:bodyPr/>
          <a:lstStyle>
            <a:lvl1pPr algn="r">
              <a:buFont typeface="Arial" panose="020B0604020202020204" pitchFamily="34" charset="0"/>
              <a:buNone/>
              <a:defRPr sz="1200" b="0" noProof="1">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202756" name="页脚占位符 202755"/>
          <p:cNvSpPr>
            <a:spLocks noGrp="1"/>
          </p:cNvSpPr>
          <p:nvPr>
            <p:ph type="ftr" sz="quarter" idx="2"/>
          </p:nvPr>
        </p:nvSpPr>
        <p:spPr>
          <a:xfrm>
            <a:off x="0" y="9428163"/>
            <a:ext cx="2946400" cy="496888"/>
          </a:xfrm>
          <a:prstGeom prst="rect">
            <a:avLst/>
          </a:prstGeom>
          <a:noFill/>
          <a:ln w="9525">
            <a:noFill/>
          </a:ln>
        </p:spPr>
        <p:txBody>
          <a:bodyPr anchor="b"/>
          <a:lstStyle>
            <a:lvl1pPr>
              <a:buFont typeface="Arial" panose="020B0604020202020204" pitchFamily="34" charset="0"/>
              <a:buNone/>
              <a:defRPr sz="1200" b="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202757" name="灯片编号占位符 202756"/>
          <p:cNvSpPr>
            <a:spLocks noGrp="1"/>
          </p:cNvSpPr>
          <p:nvPr>
            <p:ph type="sldNum" sz="quarter" idx="3"/>
          </p:nvPr>
        </p:nvSpPr>
        <p:spPr>
          <a:xfrm>
            <a:off x="3849688" y="9428163"/>
            <a:ext cx="2946400" cy="496888"/>
          </a:xfrm>
          <a:prstGeom prst="rect">
            <a:avLst/>
          </a:prstGeom>
          <a:noFill/>
          <a:ln w="9525">
            <a:noFill/>
          </a:ln>
        </p:spPr>
        <p:txBody>
          <a:bodyPr vert="horz" wrap="square" lIns="91440" tIns="45720" rIns="91440" bIns="45720" numCol="1" anchor="b" anchorCtr="0" compatLnSpc="1"/>
          <a:lstStyle/>
          <a:p>
            <a:pPr lvl="0" algn="r" eaLnBrk="1" hangingPunct="1"/>
            <a:fld id="{9A0DB2DC-4C9A-4742-B13C-FB6460FD3503}" type="slidenum">
              <a:rPr lang="zh-CN" altLang="en-US" sz="1200" b="0" dirty="0">
                <a:ea typeface="黑体" panose="02010609060101010101" pitchFamily="49" charset="-122"/>
              </a:rPr>
              <a:pPr lvl="0" algn="r" eaLnBrk="1" hangingPunct="1"/>
              <a:t>‹#›</a:t>
            </a:fld>
            <a:endParaRPr lang="zh-CN" altLang="en-US" sz="1200" b="0" dirty="0">
              <a:ea typeface="黑体" panose="02010609060101010101" pitchFamily="49"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页眉占位符 125953"/>
          <p:cNvSpPr>
            <a:spLocks noGrp="1"/>
          </p:cNvSpPr>
          <p:nvPr>
            <p:ph type="hdr" sz="quarter"/>
          </p:nvPr>
        </p:nvSpPr>
        <p:spPr>
          <a:xfrm>
            <a:off x="0" y="0"/>
            <a:ext cx="2946400" cy="496888"/>
          </a:xfrm>
          <a:prstGeom prst="rect">
            <a:avLst/>
          </a:prstGeom>
          <a:noFill/>
          <a:ln w="9525">
            <a:noFill/>
          </a:ln>
        </p:spPr>
        <p:txBody>
          <a:bodyPr/>
          <a:lstStyle>
            <a:lvl1pPr>
              <a:buFont typeface="Arial" panose="020B0604020202020204" pitchFamily="34" charset="0"/>
              <a:buNone/>
              <a:defRPr sz="1200" b="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125955" name="日期占位符 125954"/>
          <p:cNvSpPr>
            <a:spLocks noGrp="1"/>
          </p:cNvSpPr>
          <p:nvPr>
            <p:ph type="dt" idx="1"/>
          </p:nvPr>
        </p:nvSpPr>
        <p:spPr>
          <a:xfrm>
            <a:off x="3849688" y="0"/>
            <a:ext cx="2946400" cy="496888"/>
          </a:xfrm>
          <a:prstGeom prst="rect">
            <a:avLst/>
          </a:prstGeom>
          <a:noFill/>
          <a:ln w="9525">
            <a:noFill/>
          </a:ln>
        </p:spPr>
        <p:txBody>
          <a:bodyPr/>
          <a:lstStyle>
            <a:lvl1pPr algn="r">
              <a:buFont typeface="Arial" panose="020B0604020202020204" pitchFamily="34" charset="0"/>
              <a:buNone/>
              <a:defRPr sz="1200" b="0" noProof="1">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128004" name="幻灯片图像占位符 125955"/>
          <p:cNvSpPr>
            <a:spLocks noGrp="1" noRot="1" noChangeAspect="1" noTextEdit="1"/>
          </p:cNvSpPr>
          <p:nvPr>
            <p:ph type="sldImg"/>
          </p:nvPr>
        </p:nvSpPr>
        <p:spPr>
          <a:xfrm>
            <a:off x="90488" y="744538"/>
            <a:ext cx="6616700" cy="3722687"/>
          </a:xfrm>
          <a:prstGeom prst="rect">
            <a:avLst/>
          </a:prstGeom>
          <a:noFill/>
          <a:ln w="9525" cap="flat" cmpd="sng">
            <a:solidFill>
              <a:srgbClr val="000000"/>
            </a:solidFill>
            <a:prstDash val="solid"/>
            <a:miter/>
            <a:headEnd type="none" w="med" len="med"/>
            <a:tailEnd type="none" w="med" len="med"/>
          </a:ln>
        </p:spPr>
      </p:sp>
      <p:sp>
        <p:nvSpPr>
          <p:cNvPr id="5125" name="文本占位符 125956"/>
          <p:cNvSpPr>
            <a:spLocks noGrp="1" noChangeArrowheads="1"/>
          </p:cNvSpPr>
          <p:nvPr>
            <p:ph type="body" sz="quarter" idx="4294967295"/>
          </p:nvPr>
        </p:nvSpPr>
        <p:spPr bwMode="auto">
          <a:xfrm>
            <a:off x="679450" y="4714875"/>
            <a:ext cx="5438775" cy="4467225"/>
          </a:xfrm>
          <a:prstGeom prst="rect">
            <a:avLst/>
          </a:prstGeom>
          <a:noFill/>
          <a:ln w="9525">
            <a:noFill/>
            <a:miter lim="800000"/>
          </a:ln>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rPr>
              <a:t>单击此处编辑母版文本样式</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rPr>
              <a:t>第二级</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rPr>
              <a:t>第三级</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rPr>
              <a:t>第四级</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rPr>
              <a:t>第五级</a:t>
            </a:r>
          </a:p>
        </p:txBody>
      </p:sp>
      <p:sp>
        <p:nvSpPr>
          <p:cNvPr id="125958" name="页脚占位符 125957"/>
          <p:cNvSpPr>
            <a:spLocks noGrp="1"/>
          </p:cNvSpPr>
          <p:nvPr>
            <p:ph type="ftr" sz="quarter" idx="4"/>
          </p:nvPr>
        </p:nvSpPr>
        <p:spPr>
          <a:xfrm>
            <a:off x="0" y="9428163"/>
            <a:ext cx="2946400" cy="496888"/>
          </a:xfrm>
          <a:prstGeom prst="rect">
            <a:avLst/>
          </a:prstGeom>
          <a:noFill/>
          <a:ln w="9525">
            <a:noFill/>
          </a:ln>
        </p:spPr>
        <p:txBody>
          <a:bodyPr anchor="b"/>
          <a:lstStyle>
            <a:lvl1pPr>
              <a:buFont typeface="Arial" panose="020B0604020202020204" pitchFamily="34" charset="0"/>
              <a:buNone/>
              <a:defRPr sz="1200" b="0" noProof="1">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125959" name="灯片编号占位符 125958"/>
          <p:cNvSpPr>
            <a:spLocks noGrp="1"/>
          </p:cNvSpPr>
          <p:nvPr>
            <p:ph type="sldNum" sz="quarter" idx="5"/>
          </p:nvPr>
        </p:nvSpPr>
        <p:spPr>
          <a:xfrm>
            <a:off x="3849688" y="9428163"/>
            <a:ext cx="2946400" cy="496888"/>
          </a:xfrm>
          <a:prstGeom prst="rect">
            <a:avLst/>
          </a:prstGeom>
          <a:noFill/>
          <a:ln w="9525">
            <a:noFill/>
          </a:ln>
        </p:spPr>
        <p:txBody>
          <a:bodyPr vert="horz" wrap="square" lIns="91440" tIns="45720" rIns="91440" bIns="45720" numCol="1" anchor="b" anchorCtr="0" compatLnSpc="1"/>
          <a:lstStyle/>
          <a:p>
            <a:pPr lvl="0" algn="r" eaLnBrk="1" hangingPunct="1"/>
            <a:fld id="{9A0DB2DC-4C9A-4742-B13C-FB6460FD3503}" type="slidenum">
              <a:rPr lang="zh-CN" altLang="en-US" sz="1200" b="0" dirty="0">
                <a:ea typeface="黑体" panose="02010609060101010101" pitchFamily="49" charset="-122"/>
              </a:rPr>
              <a:pPr lvl="0" algn="r" eaLnBrk="1" hangingPunct="1"/>
              <a:t>‹#›</a:t>
            </a:fld>
            <a:endParaRPr lang="zh-CN" altLang="en-US" sz="1200" b="0" dirty="0">
              <a:ea typeface="黑体" panose="02010609060101010101" pitchFamily="49" charset="-122"/>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之所以选择安全评价这样一个题目来讲，主要是给大家结合我们当下的安全管理形式和在各自安全检查中发现的一些问题，安评报告是我们各个企业安全工作的综合确认，企业是否具备安全生产条件，包括了生产存储设施条件设施和综合管理，在省厅组织的日常检查中，发现个别企业把安全评价报告当成完成某项工作的目的，取得了以后就束之高阁，对其中内容没有进行充分的学习，至少是没有组织所有的安全管理人员进行学习，主要表现为报告安全内容中，存在很多不当之处，笔误，日常管理和报告内容不符，报告中提到的问题整改落实不到位，措施建议没有被企业采纳，就培训这次机会，把安全评价报告的内容讲一讲，供大家借鉴，毕竟不是专业做安全评价报告的，水平有限，不当之处，大家指正。</a:t>
            </a:r>
          </a:p>
        </p:txBody>
      </p:sp>
    </p:spTree>
    <p:extLst>
      <p:ext uri="{BB962C8B-B14F-4D97-AF65-F5344CB8AC3E}">
        <p14:creationId xmlns:p14="http://schemas.microsoft.com/office/powerpoint/2010/main" val="143955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516825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CN" altLang="en-US" dirty="0"/>
              <a:t>安全评价工作非常重要，应该说从第三方角度来看企业的安全管理，能够得到公正的结论，但事物发展往往变味，安全评价是管理部门的法定要求，而不是出于企业自愿，都是以取得报告为最终目的，评价公司，现在可选的有四家，存在竞争，他们会帮你想办法取得报告，否则影响收入，除非管理部门卡得非常严，或者企业条件非常差，一般情况下不会取不得安全评价报告，去年我们省就安全评价报告进行招标，与他们议价，压价也是基于这几年企业形式下滑。但客观讲民报行业评价费用相对其他行业来说是比较低的，价低了，过程相对简单，这几年民爆安全管理抓得紧，没有发生过事故，给人感觉风险也小，如果想危化品的一样，追责多了，费用就大了</a:t>
            </a:r>
          </a:p>
          <a:p>
            <a:endParaRPr lang="zh-CN" altLang="en-US" dirty="0"/>
          </a:p>
        </p:txBody>
      </p:sp>
    </p:spTree>
    <p:extLst>
      <p:ext uri="{BB962C8B-B14F-4D97-AF65-F5344CB8AC3E}">
        <p14:creationId xmlns:p14="http://schemas.microsoft.com/office/powerpoint/2010/main" val="2864925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危险有害因素辨识和双控体系建设中的风险管控的风险辨识有相通之处，所以双控的内容可以借鉴安全评价报告的内容，由于安全评报告篇幅有限，不可能把所有风险都列入，至少是风险低的不会列入，随着双控体系建设的深入，风险辨识内容也要深入，双控体系每年一次，内容要不断增加。我们更多的借鉴是方法，不仅仅是内容。在此说明评价单元划分和双控中的风险点划分是不一样的，双控是以独立的工坊设施或同一类危险工作来划分风险点的，而评价是以生产线或者管理系统来划分的。</a:t>
            </a:r>
          </a:p>
        </p:txBody>
      </p:sp>
    </p:spTree>
    <p:extLst>
      <p:ext uri="{BB962C8B-B14F-4D97-AF65-F5344CB8AC3E}">
        <p14:creationId xmlns:p14="http://schemas.microsoft.com/office/powerpoint/2010/main" val="155710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有时为了顺利取得报告，会将难以整改的，应采纳的对策措施变成推荐进措施。</a:t>
            </a:r>
          </a:p>
        </p:txBody>
      </p:sp>
    </p:spTree>
    <p:extLst>
      <p:ext uri="{BB962C8B-B14F-4D97-AF65-F5344CB8AC3E}">
        <p14:creationId xmlns:p14="http://schemas.microsoft.com/office/powerpoint/2010/main" val="69984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今年各种安全事故频发，暴露了很多企业主体责任，行业监管，政府管理以及中介服务机构的问题，比如对地方法规也用不足，比如安装责任险，消防其他配备。防护土堤的距离，库房容量和生产线的匹配安全，费用提取等等</a:t>
            </a:r>
            <a:endParaRPr lang="zh-CN" altLang="en-US" dirty="0"/>
          </a:p>
        </p:txBody>
      </p:sp>
    </p:spTree>
    <p:extLst>
      <p:ext uri="{BB962C8B-B14F-4D97-AF65-F5344CB8AC3E}">
        <p14:creationId xmlns:p14="http://schemas.microsoft.com/office/powerpoint/2010/main" val="15994006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cSld name="标题幻灯片">
    <p:bg>
      <p:bgPr>
        <a:blipFill rotWithShape="0">
          <a:blip r:embed="rId2" cstate="print"/>
          <a:stretch>
            <a:fillRect/>
          </a:stretch>
        </a:blipFill>
        <a:effectLst/>
      </p:bgPr>
    </p:bg>
    <p:spTree>
      <p:nvGrpSpPr>
        <p:cNvPr id="1" name=""/>
        <p:cNvGrpSpPr/>
        <p:nvPr/>
      </p:nvGrpSpPr>
      <p:grpSpPr>
        <a:xfrm>
          <a:off x="0" y="0"/>
          <a:ext cx="0" cy="0"/>
          <a:chOff x="0" y="0"/>
          <a:chExt cx="0" cy="0"/>
        </a:xfrm>
      </p:grpSpPr>
      <p:sp>
        <p:nvSpPr>
          <p:cNvPr id="6" name="矩形 5128"/>
          <p:cNvSpPr>
            <a:spLocks noChangeArrowheads="1"/>
          </p:cNvSpPr>
          <p:nvPr/>
        </p:nvSpPr>
        <p:spPr bwMode="auto">
          <a:xfrm>
            <a:off x="2268539" y="1582341"/>
            <a:ext cx="6721475" cy="52388"/>
          </a:xfrm>
          <a:prstGeom prst="rect">
            <a:avLst/>
          </a:prstGeom>
          <a:gradFill rotWithShape="1">
            <a:gsLst>
              <a:gs pos="0">
                <a:srgbClr val="0000FF"/>
              </a:gs>
              <a:gs pos="100000">
                <a:schemeClr val="accent1"/>
              </a:gs>
            </a:gsLst>
            <a:lin ang="0" scaled="1"/>
          </a:gradFill>
          <a:ln w="9525">
            <a:noFill/>
            <a:miter lim="800000"/>
          </a:ln>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1"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pic>
        <p:nvPicPr>
          <p:cNvPr id="3075" name="图片 5130" descr="商标-矢量1"/>
          <p:cNvPicPr>
            <a:picLocks noChangeAspect="1"/>
          </p:cNvPicPr>
          <p:nvPr/>
        </p:nvPicPr>
        <p:blipFill>
          <a:blip r:embed="rId3" cstate="print">
            <a:clrChange>
              <a:clrFrom>
                <a:srgbClr val="FFFFFF"/>
              </a:clrFrom>
              <a:clrTo>
                <a:srgbClr val="FFFFFF">
                  <a:alpha val="0"/>
                </a:srgbClr>
              </a:clrTo>
            </a:clrChange>
          </a:blip>
          <a:stretch>
            <a:fillRect/>
          </a:stretch>
        </p:blipFill>
        <p:spPr>
          <a:xfrm>
            <a:off x="468313" y="1113235"/>
            <a:ext cx="1871662" cy="589359"/>
          </a:xfrm>
          <a:prstGeom prst="rect">
            <a:avLst/>
          </a:prstGeom>
          <a:noFill/>
          <a:ln w="9525">
            <a:noFill/>
          </a:ln>
        </p:spPr>
      </p:pic>
      <p:sp>
        <p:nvSpPr>
          <p:cNvPr id="5123" name="标题 5122"/>
          <p:cNvSpPr>
            <a:spLocks noGrp="1"/>
          </p:cNvSpPr>
          <p:nvPr>
            <p:ph type="ctrTitle"/>
          </p:nvPr>
        </p:nvSpPr>
        <p:spPr>
          <a:xfrm>
            <a:off x="1042988" y="1869282"/>
            <a:ext cx="7772400" cy="1102519"/>
          </a:xfrm>
          <a:prstGeom prst="rect">
            <a:avLst/>
          </a:prstGeom>
          <a:noFill/>
          <a:ln w="9525">
            <a:noFill/>
          </a:ln>
        </p:spPr>
        <p:txBody>
          <a:bodyPr/>
          <a:lstStyle>
            <a:lvl1pPr lvl="0">
              <a:defRPr>
                <a:solidFill>
                  <a:srgbClr val="00FFFF"/>
                </a:solidFill>
              </a:defRPr>
            </a:lvl1pPr>
          </a:lstStyle>
          <a:p>
            <a:pPr lvl="0"/>
            <a:r>
              <a:rPr lang="zh-CN" altLang="en-US" noProof="1"/>
              <a:t>单击此处编辑母版标题样式</a:t>
            </a:r>
          </a:p>
        </p:txBody>
      </p:sp>
      <p:sp>
        <p:nvSpPr>
          <p:cNvPr id="5124" name="副标题 5123"/>
          <p:cNvSpPr>
            <a:spLocks noGrp="1"/>
          </p:cNvSpPr>
          <p:nvPr>
            <p:ph type="subTitle" idx="1"/>
          </p:nvPr>
        </p:nvSpPr>
        <p:spPr>
          <a:xfrm>
            <a:off x="2339976" y="1113235"/>
            <a:ext cx="6221413" cy="466725"/>
          </a:xfrm>
          <a:prstGeom prst="rect">
            <a:avLst/>
          </a:prstGeom>
          <a:noFill/>
          <a:ln w="9525">
            <a:noFill/>
          </a:ln>
        </p:spPr>
        <p:txBody>
          <a:bodyPr/>
          <a:lstStyle>
            <a:lvl1pPr marL="0" lvl="0" indent="0">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noProof="1"/>
              <a:t>单击此处编辑母版副标题样式</a:t>
            </a:r>
          </a:p>
        </p:txBody>
      </p:sp>
      <p:sp>
        <p:nvSpPr>
          <p:cNvPr id="8" name="日期占位符 5124"/>
          <p:cNvSpPr>
            <a:spLocks noGrp="1"/>
          </p:cNvSpPr>
          <p:nvPr>
            <p:ph type="dt" sz="half" idx="2"/>
          </p:nvPr>
        </p:nvSpPr>
        <p:spPr>
          <a:xfrm>
            <a:off x="457200" y="4683919"/>
            <a:ext cx="2133600" cy="357188"/>
          </a:xfrm>
          <a:prstGeom prst="rect">
            <a:avLst/>
          </a:prstGeom>
        </p:spPr>
        <p:txBody>
          <a:bodyPr anchor="t"/>
          <a:lstStyle>
            <a:lvl1pPr>
              <a:defRPr sz="1400" b="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5126"/>
          <p:cNvSpPr>
            <a:spLocks noGrp="1"/>
          </p:cNvSpPr>
          <p:nvPr>
            <p:ph type="sldNum" sz="quarter" idx="4"/>
          </p:nvPr>
        </p:nvSpPr>
        <p:spPr>
          <a:xfrm>
            <a:off x="3348039" y="4624387"/>
            <a:ext cx="2386013" cy="357188"/>
          </a:xfrm>
          <a:prstGeom prst="rect">
            <a:avLst/>
          </a:prstGeom>
        </p:spPr>
        <p:txBody>
          <a:bodyPr anchor="t"/>
          <a:lstStyle>
            <a:lvl1pPr algn="r">
              <a:buFont typeface="Arial" panose="020B0604020202020204" pitchFamily="34" charset="0"/>
              <a:buNone/>
              <a:defRPr sz="1400" b="0" noProof="1">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83388" y="141685"/>
            <a:ext cx="2057400" cy="4366022"/>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611188" y="141685"/>
            <a:ext cx="6052930" cy="4366022"/>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692276" y="141685"/>
            <a:ext cx="6994525" cy="857250"/>
          </a:xfrm>
        </p:spPr>
        <p:txBody>
          <a:bodyPr/>
          <a:lstStyle/>
          <a:p>
            <a:r>
              <a:rPr lang="zh-CN" altLang="en-US" noProof="1"/>
              <a:t>单击此处编辑母版标题样式</a:t>
            </a:r>
          </a:p>
        </p:txBody>
      </p:sp>
      <p:sp>
        <p:nvSpPr>
          <p:cNvPr id="3" name="文本占位符 2"/>
          <p:cNvSpPr>
            <a:spLocks noGrp="1"/>
          </p:cNvSpPr>
          <p:nvPr>
            <p:ph type="body" sz="half" idx="1"/>
          </p:nvPr>
        </p:nvSpPr>
        <p:spPr>
          <a:xfrm>
            <a:off x="611188" y="1113235"/>
            <a:ext cx="4038600"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802188" y="1113235"/>
            <a:ext cx="4038600"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200151"/>
            <a:ext cx="4032504"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a:t>单击此处编辑母版标题样式</a:t>
            </a:r>
          </a:p>
        </p:txBody>
      </p:sp>
      <p:sp>
        <p:nvSpPr>
          <p:cNvPr id="3" name="文本占位符 2"/>
          <p:cNvSpPr>
            <a:spLocks noGrp="1"/>
          </p:cNvSpPr>
          <p:nvPr>
            <p:ph type="body" idx="1"/>
          </p:nvPr>
        </p:nvSpPr>
        <p:spPr>
          <a:xfrm>
            <a:off x="890082" y="1333829"/>
            <a:ext cx="3655181"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2" y="1999034"/>
            <a:ext cx="3655181" cy="264321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333829"/>
            <a:ext cx="3673182"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342901"/>
            <a:ext cx="4629150" cy="4052888"/>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136932545"/>
      </p:ext>
    </p:extLst>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679797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971643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084212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754192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1430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54827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243675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284516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858948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4921575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611188" y="1113235"/>
            <a:ext cx="4032504"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808284" y="1113235"/>
            <a:ext cx="4032504" cy="3394472"/>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a:t>单击此处编辑母版标题样式</a:t>
            </a:r>
          </a:p>
        </p:txBody>
      </p:sp>
      <p:sp>
        <p:nvSpPr>
          <p:cNvPr id="3" name="文本占位符 2"/>
          <p:cNvSpPr>
            <a:spLocks noGrp="1"/>
          </p:cNvSpPr>
          <p:nvPr>
            <p:ph type="body" idx="1"/>
          </p:nvPr>
        </p:nvSpPr>
        <p:spPr>
          <a:xfrm>
            <a:off x="890082" y="1333829"/>
            <a:ext cx="3655181"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2" y="1999034"/>
            <a:ext cx="3655181" cy="264321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333829"/>
            <a:ext cx="3673182"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342901"/>
            <a:ext cx="4629150" cy="4052888"/>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4" cstate="print"/>
          <a:stretch>
            <a:fillRect/>
          </a:stretch>
        </a:blipFill>
        <a:effectLst/>
      </p:bgPr>
    </p:bg>
    <p:spTree>
      <p:nvGrpSpPr>
        <p:cNvPr id="1" name=""/>
        <p:cNvGrpSpPr/>
        <p:nvPr/>
      </p:nvGrpSpPr>
      <p:grpSpPr>
        <a:xfrm>
          <a:off x="0" y="0"/>
          <a:ext cx="0" cy="0"/>
          <a:chOff x="0" y="0"/>
          <a:chExt cx="0" cy="0"/>
        </a:xfrm>
      </p:grpSpPr>
      <p:sp>
        <p:nvSpPr>
          <p:cNvPr id="1026" name="标题 4098"/>
          <p:cNvSpPr>
            <a:spLocks noGrp="1"/>
          </p:cNvSpPr>
          <p:nvPr>
            <p:ph type="title"/>
          </p:nvPr>
        </p:nvSpPr>
        <p:spPr>
          <a:xfrm>
            <a:off x="1692276" y="141685"/>
            <a:ext cx="6994525" cy="857250"/>
          </a:xfrm>
          <a:prstGeom prst="rect">
            <a:avLst/>
          </a:prstGeom>
          <a:noFill/>
          <a:ln w="9525">
            <a:noFill/>
          </a:ln>
        </p:spPr>
        <p:txBody>
          <a:bodyPr anchor="ctr"/>
          <a:lstStyle/>
          <a:p>
            <a:pPr lvl="0"/>
            <a:r>
              <a:rPr lang="zh-CN" altLang="en-US" dirty="0"/>
              <a:t>单击此处编辑母版标题样式</a:t>
            </a:r>
          </a:p>
        </p:txBody>
      </p:sp>
      <p:sp>
        <p:nvSpPr>
          <p:cNvPr id="1027" name="文本占位符 4099"/>
          <p:cNvSpPr>
            <a:spLocks noGrp="1"/>
          </p:cNvSpPr>
          <p:nvPr>
            <p:ph type="body"/>
          </p:nvPr>
        </p:nvSpPr>
        <p:spPr>
          <a:xfrm>
            <a:off x="611188" y="1113235"/>
            <a:ext cx="8229600" cy="3394472"/>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101" name="日期占位符 4100"/>
          <p:cNvSpPr>
            <a:spLocks noGrp="1"/>
          </p:cNvSpPr>
          <p:nvPr>
            <p:ph type="dt" sz="half" idx="2"/>
          </p:nvPr>
        </p:nvSpPr>
        <p:spPr>
          <a:xfrm>
            <a:off x="457200" y="4683919"/>
            <a:ext cx="2133600" cy="357188"/>
          </a:xfrm>
          <a:prstGeom prst="rect">
            <a:avLst/>
          </a:prstGeom>
          <a:noFill/>
          <a:ln w="9525">
            <a:noFill/>
          </a:ln>
        </p:spPr>
        <p:txBody>
          <a:bodyPr/>
          <a:lstStyle>
            <a:lvl1pPr>
              <a:buFont typeface="Arial" panose="020B0604020202020204" pitchFamily="34" charset="0"/>
              <a:buNone/>
              <a:defRPr sz="1400" b="0" noProof="1">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矩形 4105"/>
          <p:cNvSpPr>
            <a:spLocks noChangeArrowheads="1"/>
          </p:cNvSpPr>
          <p:nvPr/>
        </p:nvSpPr>
        <p:spPr bwMode="auto">
          <a:xfrm>
            <a:off x="1042988" y="4677966"/>
            <a:ext cx="7632700" cy="53579"/>
          </a:xfrm>
          <a:prstGeom prst="rect">
            <a:avLst/>
          </a:prstGeom>
          <a:gradFill rotWithShape="1">
            <a:gsLst>
              <a:gs pos="0">
                <a:schemeClr val="accent1"/>
              </a:gs>
              <a:gs pos="100000">
                <a:srgbClr val="0000FF"/>
              </a:gs>
            </a:gsLst>
            <a:lin ang="0" scaled="1"/>
          </a:gradFill>
          <a:ln w="9525">
            <a:noFill/>
            <a:miter lim="800000"/>
          </a:ln>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1" i="0" u="none" strike="noStrike" kern="1200" cap="none" spc="0" normalizeH="0" baseline="0" noProof="0">
              <a:ln>
                <a:noFill/>
              </a:ln>
              <a:solidFill>
                <a:schemeClr val="tx1"/>
              </a:solidFill>
              <a:effectLst/>
              <a:uLnTx/>
              <a:uFillTx/>
              <a:latin typeface="Arial" panose="020B0604020202020204" pitchFamily="34" charset="0"/>
              <a:ea typeface="黑体" panose="02010609060101010101" pitchFamily="49"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2pPr>
      <a:lvl3pPr marL="914400" lvl="2"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3pPr>
      <a:lvl4pPr marL="1371600" lvl="3"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4pPr>
      <a:lvl5pPr marL="1828800" lvl="4"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5pPr>
      <a:lvl6pPr marL="2286000" lvl="5"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6pPr>
      <a:lvl7pPr marL="2743200" lvl="6"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7pPr>
      <a:lvl8pPr marL="3200400" lvl="7"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8pPr>
      <a:lvl9pPr marL="3657600" lvl="8"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3" cstate="print"/>
          <a:stretch>
            <a:fillRect/>
          </a:stretch>
        </a:blipFill>
        <a:effectLst/>
      </p:bgPr>
    </p:bg>
    <p:spTree>
      <p:nvGrpSpPr>
        <p:cNvPr id="1" name=""/>
        <p:cNvGrpSpPr/>
        <p:nvPr/>
      </p:nvGrpSpPr>
      <p:grpSpPr>
        <a:xfrm>
          <a:off x="0" y="0"/>
          <a:ext cx="0" cy="0"/>
          <a:chOff x="0" y="0"/>
          <a:chExt cx="0" cy="0"/>
        </a:xfrm>
      </p:grpSpPr>
      <p:sp>
        <p:nvSpPr>
          <p:cNvPr id="2050" name="标题 7169"/>
          <p:cNvSpPr>
            <a:spLocks noGrp="1"/>
          </p:cNvSpPr>
          <p:nvPr>
            <p:ph type="title"/>
          </p:nvPr>
        </p:nvSpPr>
        <p:spPr>
          <a:xfrm>
            <a:off x="457200" y="205979"/>
            <a:ext cx="8229600" cy="857250"/>
          </a:xfrm>
          <a:prstGeom prst="rect">
            <a:avLst/>
          </a:prstGeom>
          <a:noFill/>
          <a:ln w="9525">
            <a:noFill/>
          </a:ln>
        </p:spPr>
        <p:txBody>
          <a:bodyPr anchor="ctr"/>
          <a:lstStyle/>
          <a:p>
            <a:pPr lvl="0"/>
            <a:r>
              <a:rPr lang="zh-CN" altLang="en-US" dirty="0"/>
              <a:t>单击此处编辑母版标题样式</a:t>
            </a:r>
          </a:p>
        </p:txBody>
      </p:sp>
      <p:sp>
        <p:nvSpPr>
          <p:cNvPr id="2051" name="文本占位符 7170"/>
          <p:cNvSpPr>
            <a:spLocks noGrp="1"/>
          </p:cNvSpPr>
          <p:nvPr>
            <p:ph type="body"/>
          </p:nvPr>
        </p:nvSpPr>
        <p:spPr>
          <a:xfrm>
            <a:off x="457200" y="1200151"/>
            <a:ext cx="8229600" cy="3394472"/>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172" name="日期占位符 7171"/>
          <p:cNvSpPr>
            <a:spLocks noGrp="1"/>
          </p:cNvSpPr>
          <p:nvPr>
            <p:ph type="dt" sz="half" idx="2"/>
          </p:nvPr>
        </p:nvSpPr>
        <p:spPr>
          <a:xfrm>
            <a:off x="457200" y="4683919"/>
            <a:ext cx="2133600" cy="357188"/>
          </a:xfrm>
          <a:prstGeom prst="rect">
            <a:avLst/>
          </a:prstGeom>
          <a:noFill/>
          <a:ln w="9525">
            <a:noFill/>
          </a:ln>
        </p:spPr>
        <p:txBody>
          <a:bodyPr/>
          <a:lstStyle>
            <a:lvl1pPr>
              <a:buFont typeface="Arial" panose="020B0604020202020204" pitchFamily="34" charset="0"/>
              <a:buNone/>
              <a:defRPr sz="1400" b="0" noProof="1">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173" name="页脚占位符 7172"/>
          <p:cNvSpPr>
            <a:spLocks noGrp="1"/>
          </p:cNvSpPr>
          <p:nvPr>
            <p:ph type="ftr" sz="quarter" idx="3"/>
          </p:nvPr>
        </p:nvSpPr>
        <p:spPr>
          <a:xfrm>
            <a:off x="3124200" y="4683919"/>
            <a:ext cx="2895600" cy="357188"/>
          </a:xfrm>
          <a:prstGeom prst="rect">
            <a:avLst/>
          </a:prstGeom>
          <a:noFill/>
          <a:ln w="9525">
            <a:noFill/>
          </a:ln>
        </p:spPr>
        <p:txBody>
          <a:bodyPr/>
          <a:lstStyle>
            <a:lvl1pPr algn="ctr">
              <a:buFont typeface="Arial" panose="020B0604020202020204" pitchFamily="34" charset="0"/>
              <a:buNone/>
              <a:defRPr sz="1400" b="0" noProof="1">
                <a:latin typeface="Arial" panose="020B0604020202020204" pitchFamily="34" charset="0"/>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174" name="灯片编号占位符 7173"/>
          <p:cNvSpPr>
            <a:spLocks noGrp="1"/>
          </p:cNvSpPr>
          <p:nvPr>
            <p:ph type="sldNum" sz="quarter" idx="4"/>
          </p:nvPr>
        </p:nvSpPr>
        <p:spPr>
          <a:xfrm>
            <a:off x="6553200" y="4683919"/>
            <a:ext cx="2133600" cy="357188"/>
          </a:xfrm>
          <a:prstGeom prst="rect">
            <a:avLst/>
          </a:prstGeom>
          <a:noFill/>
          <a:ln w="9525">
            <a:noFill/>
          </a:ln>
        </p:spPr>
        <p:txBody>
          <a:bodyPr vert="horz" wrap="square" lIns="91440" tIns="45720" rIns="91440" bIns="45720" numCol="1" anchor="t" anchorCtr="0" compatLnSpc="1"/>
          <a:lstStyle>
            <a:lvl1pPr algn="r">
              <a:defRPr sz="1800" b="0">
                <a:ea typeface="宋体" panose="02010600030101010101" pitchFamily="2" charset="-122"/>
              </a:defRPr>
            </a:lvl1pPr>
          </a:lstStyle>
          <a:p>
            <a:pPr lvl="0" eaLnBrk="1" hangingPunct="1"/>
            <a:fld id="{9A0DB2DC-4C9A-4742-B13C-FB6460FD3503}" type="slidenum">
              <a:rPr lang="zh-CN" altLang="en-US" dirty="0">
                <a:latin typeface="Arial" panose="020B0604020202020204" pitchFamily="34" charset="0"/>
              </a:rPr>
              <a:pPr lvl="0" eaLnBrk="1" hangingPunct="1"/>
              <a:t>‹#›</a:t>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2pPr>
      <a:lvl3pPr marL="914400" lvl="2"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3pPr>
      <a:lvl4pPr marL="1371600" lvl="3"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4pPr>
      <a:lvl5pPr marL="1828800" lvl="4"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5pPr>
      <a:lvl6pPr marL="2286000" lvl="5"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6pPr>
      <a:lvl7pPr marL="2743200" lvl="6"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7pPr>
      <a:lvl8pPr marL="3200400" lvl="7"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8pPr>
      <a:lvl9pPr marL="3657600" lvl="8" indent="0" algn="ctr" defTabSz="914400" rtl="0" eaLnBrk="1" fontAlgn="base" latinLnBrk="0" hangingPunct="1">
        <a:lnSpc>
          <a:spcPct val="100000"/>
        </a:lnSpc>
        <a:spcBef>
          <a:spcPct val="0"/>
        </a:spcBef>
        <a:spcAft>
          <a:spcPct val="0"/>
        </a:spcAft>
        <a:buNone/>
        <a:defRPr sz="1400" b="1" i="0" u="none" kern="1200" baseline="0">
          <a:solidFill>
            <a:schemeClr val="tx1"/>
          </a:solidFill>
          <a:latin typeface="Arial" panose="020B0604020202020204" pitchFamily="34" charset="0"/>
          <a:ea typeface="黑体" panose="02010609060101010101" pitchFamily="49"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97719487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3" Type="http://schemas.openxmlformats.org/officeDocument/2006/relationships/hyperlink" Target="https://mp.weixin.qq.com/s/5JXbkmQzZGUGsJZQk2iUpw" TargetMode="External"/><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矩形 124932"/>
          <p:cNvSpPr/>
          <p:nvPr/>
        </p:nvSpPr>
        <p:spPr>
          <a:xfrm>
            <a:off x="684214" y="843558"/>
            <a:ext cx="7921625" cy="2592288"/>
          </a:xfrm>
          <a:prstGeom prst="rect">
            <a:avLst/>
          </a:prstGeom>
          <a:noFill/>
          <a:ln w="9525">
            <a:noFill/>
          </a:ln>
        </p:spPr>
        <p:txBody>
          <a:bodyPr anchor="ctr"/>
          <a:lstStyle/>
          <a:p>
            <a:pPr algn="ctr"/>
            <a:r>
              <a:rPr lang="zh-CN" altLang="en-US" sz="6000" dirty="0">
                <a:solidFill>
                  <a:srgbClr val="FF0000"/>
                </a:solidFill>
                <a:latin typeface="隶书" panose="02010509060101010101" pitchFamily="49" charset="-122"/>
              </a:rPr>
              <a:t>安全评价与安全管理</a:t>
            </a:r>
          </a:p>
        </p:txBody>
      </p:sp>
    </p:spTree>
    <p:extLst>
      <p:ext uri="{BB962C8B-B14F-4D97-AF65-F5344CB8AC3E}">
        <p14:creationId xmlns:p14="http://schemas.microsoft.com/office/powerpoint/2010/main" val="4235112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79FF3DF-BAC7-495D-A4BA-582DB9D2882F}"/>
              </a:ext>
            </a:extLst>
          </p:cNvPr>
          <p:cNvSpPr>
            <a:spLocks noGrp="1" noChangeArrowheads="1"/>
          </p:cNvSpPr>
          <p:nvPr>
            <p:ph idx="1"/>
          </p:nvPr>
        </p:nvSpPr>
        <p:spPr bwMode="auto">
          <a:xfrm>
            <a:off x="395536" y="309594"/>
            <a:ext cx="8424936"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6700" eaLnBrk="0" hangingPunct="0">
              <a:tabLst>
                <a:tab pos="5829300" algn="l"/>
              </a:tabLst>
              <a:defRPr>
                <a:solidFill>
                  <a:schemeClr val="tx1"/>
                </a:solidFill>
                <a:latin typeface="Arial" panose="020B0604020202020204" pitchFamily="34" charset="0"/>
              </a:defRPr>
            </a:lvl1pPr>
            <a:lvl2pPr eaLnBrk="0" hangingPunct="0">
              <a:tabLst>
                <a:tab pos="5829300" algn="l"/>
              </a:tabLst>
              <a:defRPr>
                <a:solidFill>
                  <a:schemeClr val="tx1"/>
                </a:solidFill>
                <a:latin typeface="Arial" panose="020B0604020202020204" pitchFamily="34" charset="0"/>
              </a:defRPr>
            </a:lvl2pPr>
            <a:lvl3pPr eaLnBrk="0" hangingPunct="0">
              <a:tabLst>
                <a:tab pos="5829300" algn="l"/>
              </a:tabLst>
              <a:defRPr>
                <a:solidFill>
                  <a:schemeClr val="tx1"/>
                </a:solidFill>
                <a:latin typeface="Arial" panose="020B0604020202020204" pitchFamily="34" charset="0"/>
              </a:defRPr>
            </a:lvl3pPr>
            <a:lvl4pPr eaLnBrk="0" hangingPunct="0">
              <a:tabLst>
                <a:tab pos="5829300" algn="l"/>
              </a:tabLst>
              <a:defRPr>
                <a:solidFill>
                  <a:schemeClr val="tx1"/>
                </a:solidFill>
                <a:latin typeface="Arial" panose="020B0604020202020204" pitchFamily="34" charset="0"/>
              </a:defRPr>
            </a:lvl4pPr>
            <a:lvl5pPr eaLnBrk="0" hangingPunct="0">
              <a:tabLst>
                <a:tab pos="5829300" algn="l"/>
              </a:tabLst>
              <a:defRPr>
                <a:solidFill>
                  <a:schemeClr val="tx1"/>
                </a:solidFill>
                <a:latin typeface="Arial" panose="020B0604020202020204" pitchFamily="34" charset="0"/>
              </a:defRPr>
            </a:lvl5pPr>
            <a:lvl6pPr eaLnBrk="0" hangingPunct="0">
              <a:tabLst>
                <a:tab pos="5829300" algn="l"/>
              </a:tabLst>
              <a:defRPr>
                <a:solidFill>
                  <a:schemeClr val="tx1"/>
                </a:solidFill>
                <a:latin typeface="Arial" panose="020B0604020202020204" pitchFamily="34" charset="0"/>
              </a:defRPr>
            </a:lvl6pPr>
            <a:lvl7pPr eaLnBrk="0" hangingPunct="0">
              <a:tabLst>
                <a:tab pos="5829300" algn="l"/>
              </a:tabLst>
              <a:defRPr>
                <a:solidFill>
                  <a:schemeClr val="tx1"/>
                </a:solidFill>
                <a:latin typeface="Arial" panose="020B0604020202020204" pitchFamily="34" charset="0"/>
              </a:defRPr>
            </a:lvl7pPr>
            <a:lvl8pPr eaLnBrk="0" hangingPunct="0">
              <a:tabLst>
                <a:tab pos="5829300" algn="l"/>
              </a:tabLst>
              <a:defRPr>
                <a:solidFill>
                  <a:schemeClr val="tx1"/>
                </a:solidFill>
                <a:latin typeface="Arial" panose="020B0604020202020204" pitchFamily="34" charset="0"/>
              </a:defRPr>
            </a:lvl8pPr>
            <a:lvl9pPr eaLnBrk="0" hangingPunct="0">
              <a:tabLst>
                <a:tab pos="5829300" algn="l"/>
              </a:tabLst>
              <a:defRPr>
                <a:solidFill>
                  <a:schemeClr val="tx1"/>
                </a:solidFill>
                <a:latin typeface="Arial" panose="020B0604020202020204" pitchFamily="34" charset="0"/>
              </a:defRPr>
            </a:lvl9pPr>
          </a:lstStyle>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en-US" altLang="zh-CN" sz="2000" b="1" i="0" u="none" strike="noStrike" cap="none" normalizeH="0" baseline="0" dirty="0">
                <a:ln>
                  <a:noFill/>
                </a:ln>
                <a:solidFill>
                  <a:schemeClr val="accent1"/>
                </a:solidFill>
                <a:effectLst/>
                <a:latin typeface="黑体" panose="02010609060101010101" pitchFamily="49" charset="-122"/>
                <a:ea typeface="黑体" panose="02010609060101010101" pitchFamily="49" charset="-122"/>
                <a:cs typeface="Times New Roman" panose="02020603050405020304" pitchFamily="18" charset="0"/>
              </a:rPr>
              <a:t>5   </a:t>
            </a:r>
            <a:r>
              <a:rPr kumimoji="0" lang="zh-CN" altLang="en-US" sz="2000" b="1" i="0" u="none" strike="noStrike" cap="none" normalizeH="0" baseline="0" dirty="0">
                <a:ln>
                  <a:noFill/>
                </a:ln>
                <a:solidFill>
                  <a:schemeClr val="accent1"/>
                </a:solidFill>
                <a:effectLst/>
                <a:latin typeface="黑体" panose="02010609060101010101" pitchFamily="49" charset="-122"/>
                <a:ea typeface="黑体" panose="02010609060101010101" pitchFamily="49" charset="-122"/>
                <a:cs typeface="Times New Roman" panose="02020603050405020304" pitchFamily="18" charset="0"/>
              </a:rPr>
              <a:t>安全评价程序</a:t>
            </a:r>
            <a:endParaRPr kumimoji="0" lang="zh-CN" altLang="en-US" sz="2000" b="0" i="0" u="none" strike="noStrike" cap="none" normalizeH="0" baseline="0" dirty="0">
              <a:ln>
                <a:noFill/>
              </a:ln>
              <a:solidFill>
                <a:schemeClr val="accent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zh-CN" altLang="en-US" sz="1600" b="1" i="0" u="none" strike="noStrike" cap="none" normalizeH="0" baseline="0" dirty="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2400" b="0" i="0" u="none" strike="noStrike" cap="none" normalizeH="0" baseline="0" dirty="0">
                <a:ln>
                  <a:noFill/>
                </a:ln>
                <a:solidFill>
                  <a:srgbClr val="FF0000"/>
                </a:solidFill>
                <a:effectLst/>
                <a:latin typeface="宋体" panose="02010600030101010101" pitchFamily="2" charset="-122"/>
                <a:ea typeface="等线" panose="02010600030101010101" pitchFamily="2" charset="-122"/>
                <a:cs typeface="Times New Roman" panose="02020603050405020304" pitchFamily="18" charset="0"/>
              </a:rPr>
              <a:t>安全评价程序包括前期准备；辨识与分析危险、有害因素，划分评价单元，定性、定量评价，提出安全对策措施建议，做出评价结论，编制安全评价报告。</a:t>
            </a:r>
            <a:endParaRPr kumimoji="0" lang="zh-CN" altLang="en-US" sz="2400" b="0" i="0" u="none" strike="noStrike" cap="none" normalizeH="0" baseline="0" dirty="0">
              <a:ln>
                <a:noFill/>
              </a:ln>
              <a:solidFill>
                <a:srgbClr val="FF0000"/>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lang="en-US" altLang="zh-CN" sz="2000" b="1" dirty="0">
                <a:solidFill>
                  <a:schemeClr val="accent1"/>
                </a:solidFill>
                <a:latin typeface="黑体" panose="02010609060101010101" pitchFamily="49" charset="-122"/>
                <a:ea typeface="黑体" panose="02010609060101010101" pitchFamily="49" charset="-122"/>
                <a:cs typeface="Times New Roman" panose="02020603050405020304" pitchFamily="18" charset="0"/>
              </a:rPr>
              <a:t>6   </a:t>
            </a:r>
            <a:r>
              <a:rPr lang="zh-CN" altLang="en-US" sz="2000" b="1" dirty="0">
                <a:solidFill>
                  <a:schemeClr val="accent1"/>
                </a:solidFill>
                <a:latin typeface="黑体" panose="02010609060101010101" pitchFamily="49" charset="-122"/>
                <a:ea typeface="黑体" panose="02010609060101010101" pitchFamily="49" charset="-122"/>
                <a:cs typeface="Times New Roman" panose="02020603050405020304" pitchFamily="18" charset="0"/>
              </a:rPr>
              <a:t>安全评价内容  </a:t>
            </a: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6.1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前期准备</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明确评价对象，备齐有关安全评价所需的设备、工具，收集国内外相关法律法规、</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、规章、规范等资料。</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6.2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辨识与分析危险、有害因素</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根据评价对象的具体情况，辨识和分析危险、有害因素，确定其存在的部位、方式，以及发生作用的途径和变化规律。</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6.3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划分评价单元</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zh-CN" altLang="en-US"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评价单元划分应科学、合理、便于实施评价，相对独立且具有明显的特征界限。</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6.4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定性、定量评价</a:t>
            </a:r>
            <a:endParaRPr kumimoji="0" lang="zh-CN" altLang="en-US" sz="16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tab pos="5829300" algn="l"/>
              </a:tabLst>
            </a:pP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根据评价单元的特性，选择合理的评价方法，对评价对象发生事故的可能性及其严重程度进行定性、定量评价。</a:t>
            </a:r>
            <a:endParaRPr kumimoji="0" lang="zh-CN" altLang="en-US" sz="1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26271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B97B0D3-9595-4E3C-882E-12EDEB5D452C}"/>
              </a:ext>
            </a:extLst>
          </p:cNvPr>
          <p:cNvSpPr>
            <a:spLocks noGrp="1" noChangeArrowheads="1"/>
          </p:cNvSpPr>
          <p:nvPr>
            <p:ph idx="1"/>
          </p:nvPr>
        </p:nvSpPr>
        <p:spPr bwMode="auto">
          <a:xfrm>
            <a:off x="323528" y="734280"/>
            <a:ext cx="8496944"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6.5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对策措施建议</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6.5.1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依据</a:t>
            </a:r>
            <a:r>
              <a:rPr kumimoji="0" lang="zh-CN" altLang="en-US" sz="1600" b="0" i="0" u="none" strike="noStrike" cap="none" normalizeH="0" baseline="0" dirty="0">
                <a:ln>
                  <a:noFill/>
                </a:ln>
                <a:solidFill>
                  <a:schemeClr val="tx1"/>
                </a:solidFill>
                <a:effectLst/>
                <a:latin typeface="等线" panose="02010600030101010101" pitchFamily="2" charset="-122"/>
                <a:ea typeface="等线" panose="02010600030101010101" pitchFamily="2" charset="-122"/>
                <a:cs typeface="Times New Roman" panose="02020603050405020304" pitchFamily="18" charset="0"/>
              </a:rPr>
              <a:t>危险、有害因素辨识</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结果</a:t>
            </a:r>
            <a:r>
              <a:rPr kumimoji="0" lang="zh-CN" altLang="en-US" sz="1600" b="0" i="0" u="none" strike="noStrike" cap="none" normalizeH="0" baseline="0" dirty="0">
                <a:ln>
                  <a:noFill/>
                </a:ln>
                <a:solidFill>
                  <a:schemeClr val="tx1"/>
                </a:solidFill>
                <a:effectLst/>
                <a:latin typeface="等线" panose="02010600030101010101" pitchFamily="2" charset="-122"/>
                <a:ea typeface="等线" panose="02010600030101010101" pitchFamily="2" charset="-122"/>
                <a:cs typeface="Times New Roman" panose="02020603050405020304" pitchFamily="18" charset="0"/>
              </a:rPr>
              <a:t>与</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定性、定量评价结果，遵循针对性、技术可行性、经济合理性的原则，提出消除或减弱危险、危害的技术和管理对策措施建议。</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6.5.2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对策措施建议应具体详实、具有可操作性。按照针对性和重要性的不同，措施和建议可分为应采纳和宜采纳两种类型。</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6.6 </a:t>
            </a:r>
            <a:r>
              <a:rPr kumimoji="0" lang="zh-CN" altLang="en-US" sz="16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安全评价结论</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6.6.1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安全评价机构应根据客观、公正、真实的原则，严谨、明确的做出评价结论。</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6.6.2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安全评价结论的内容应包括高度概括评价结果，从风险管理角度给出评价对象在评价时与国家有关安全生产的法律法规、</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、规章、规范的符合性结论，给出事故发生的可能性和严重程度的预测性结论，以及采取安全对策措施后的安全状态等。</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a:ln>
                  <a:noFill/>
                </a:ln>
                <a:solidFill>
                  <a:schemeClr val="accent1"/>
                </a:solidFill>
                <a:effectLst/>
                <a:latin typeface="宋体" panose="02010600030101010101" pitchFamily="2" charset="-122"/>
                <a:ea typeface="宋体" panose="02010600030101010101" pitchFamily="2" charset="-122"/>
                <a:cs typeface="Times New Roman" panose="02020603050405020304" pitchFamily="18" charset="0"/>
              </a:rPr>
              <a:t>7   </a:t>
            </a:r>
            <a:r>
              <a:rPr kumimoji="0" lang="zh-CN" altLang="en-US" sz="1600" b="1" i="0" u="none" strike="noStrike" cap="none" normalizeH="0" baseline="0" dirty="0">
                <a:ln>
                  <a:noFill/>
                </a:ln>
                <a:solidFill>
                  <a:schemeClr val="accent1"/>
                </a:solidFill>
                <a:effectLst/>
                <a:latin typeface="宋体" panose="02010600030101010101" pitchFamily="2" charset="-122"/>
                <a:ea typeface="等线" panose="02010600030101010101" pitchFamily="2" charset="-122"/>
                <a:cs typeface="Times New Roman" panose="02020603050405020304" pitchFamily="18" charset="0"/>
              </a:rPr>
              <a:t>安全评价报告</a:t>
            </a:r>
            <a:endParaRPr kumimoji="0" lang="zh-CN" altLang="en-US" sz="1000" b="0" i="0" u="none" strike="noStrike" cap="none" normalizeH="0" baseline="0" dirty="0">
              <a:ln>
                <a:noFill/>
              </a:ln>
              <a:solidFill>
                <a:schemeClr val="accent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7.1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安全评价报告是安全评价过程的具体体现和概括性总结。安全评价报告是评价对象实现安全运行的技术指导性文件，对完善自身安全管理、应用安全技术等方面具有重要参考作用。安全评价报告作为第三方出具的技术性咨询文件，可为政府安全生产监管、监察部门、行业主管部门等相关单位对评价对象的安全行为进行法律法规、</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、规章、规范的符合性判别所用。</a:t>
            </a:r>
            <a:endParaRPr kumimoji="0" lang="zh-CN"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3297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ECDF8DEB-2231-4F14-8C2D-16DD30070954}"/>
              </a:ext>
            </a:extLst>
          </p:cNvPr>
          <p:cNvSpPr>
            <a:spLocks noGrp="1" noChangeArrowheads="1"/>
          </p:cNvSpPr>
          <p:nvPr>
            <p:ph idx="1"/>
          </p:nvPr>
        </p:nvSpPr>
        <p:spPr bwMode="auto">
          <a:xfrm>
            <a:off x="251520" y="881024"/>
            <a:ext cx="864096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0350"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hangingPunct="0">
              <a:defRPr>
                <a:solidFill>
                  <a:schemeClr val="tx1"/>
                </a:solidFill>
                <a:latin typeface="Arial" panose="020B0604020202020204" pitchFamily="34" charset="0"/>
              </a:defRPr>
            </a:lvl6pPr>
            <a:lvl7pPr eaLnBrk="0" hangingPunct="0">
              <a:defRPr>
                <a:solidFill>
                  <a:schemeClr val="tx1"/>
                </a:solidFill>
                <a:latin typeface="Arial" panose="020B0604020202020204" pitchFamily="34" charset="0"/>
              </a:defRPr>
            </a:lvl7pPr>
            <a:lvl8pPr eaLnBrk="0" hangingPunct="0">
              <a:defRPr>
                <a:solidFill>
                  <a:schemeClr val="tx1"/>
                </a:solidFill>
                <a:latin typeface="Arial" panose="020B0604020202020204" pitchFamily="34" charset="0"/>
              </a:defRPr>
            </a:lvl8pPr>
            <a:lvl9pPr eaLnBrk="0" hangingPunct="0">
              <a:defRPr>
                <a:solidFill>
                  <a:schemeClr val="tx1"/>
                </a:solidFill>
                <a:latin typeface="Arial" panose="020B0604020202020204" pitchFamily="34" charset="0"/>
              </a:defRPr>
            </a:lvl9pPr>
          </a:lstStyle>
          <a:p>
            <a:pPr marL="0" marR="0" lvl="0" indent="0" defTabSz="914400" eaLnBrk="1" fontAlgn="base" hangingPunct="1">
              <a:lnSpc>
                <a:spcPct val="100000"/>
              </a:lnSpc>
              <a:spcBef>
                <a:spcPct val="0"/>
              </a:spcBef>
              <a:spcAft>
                <a:spcPct val="0"/>
              </a:spcAft>
              <a:buClrTx/>
              <a:buSzTx/>
              <a:buNone/>
              <a:tabLst/>
            </a:pPr>
            <a:r>
              <a:rPr lang="en-US" altLang="zh-CN" sz="2000" b="1" dirty="0">
                <a:solidFill>
                  <a:srgbClr val="FF0000"/>
                </a:solidFill>
                <a:latin typeface="黑体" panose="02010609060101010101" pitchFamily="49" charset="-122"/>
                <a:ea typeface="黑体" panose="02010609060101010101" pitchFamily="49" charset="-122"/>
              </a:rPr>
              <a:t>2</a:t>
            </a:r>
            <a:r>
              <a:rPr lang="zh-CN" altLang="en-US" sz="2000" b="1" dirty="0">
                <a:solidFill>
                  <a:srgbClr val="FF0000"/>
                </a:solidFill>
                <a:latin typeface="黑体" panose="02010609060101010101" pitchFamily="49" charset="-122"/>
                <a:ea typeface="黑体" panose="02010609060101010101" pitchFamily="49" charset="-122"/>
              </a:rPr>
              <a:t>、</a:t>
            </a:r>
            <a:r>
              <a:rPr lang="zh-CN" altLang="zh-CN" sz="2000" b="1" dirty="0">
                <a:solidFill>
                  <a:srgbClr val="FF0000"/>
                </a:solidFill>
                <a:latin typeface="黑体" panose="02010609060101010101" pitchFamily="49" charset="-122"/>
                <a:ea typeface="黑体" panose="02010609060101010101" pitchFamily="49" charset="-122"/>
              </a:rPr>
              <a:t>安全预评价导则</a:t>
            </a:r>
            <a:r>
              <a:rPr lang="en-US" altLang="zh-CN" sz="2000" b="1" dirty="0">
                <a:solidFill>
                  <a:srgbClr val="FF0000"/>
                </a:solidFill>
                <a:latin typeface="黑体" panose="02010609060101010101" pitchFamily="49" charset="-122"/>
                <a:ea typeface="黑体" panose="02010609060101010101" pitchFamily="49" charset="-122"/>
              </a:rPr>
              <a:t>AQ 8002-2007</a:t>
            </a: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 </a:t>
            </a:r>
            <a:r>
              <a:rPr kumimoji="0" lang="zh-CN" altLang="en-US" sz="2000" b="1"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安全预评价报告的基本内容</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5.2.1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结合评价对象的特点，阐述编制安全预评价报告的目的。</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5.2.2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列出有关的法律法规、</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、规章、规范和评价对象被批准设立的相关文件及其他有关参考资料等安全预评价依据。</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5.2.3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介绍评价对象的选址、总图及平面布置、水文情况、地质条件、工业园区规划、生产规模、工艺流程、功能分布、主要设施、设备、装置、主要原材料、产品（中间产品）、经济技术指标、公用工程及辅助设施、人流、物流等概况。</a:t>
            </a:r>
            <a:r>
              <a:rPr kumimoji="0" lang="zh-CN" altLang="en-US"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5.2.4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列出辨识与分析危险、有害因素的依据，阐述辨识与分析危险、有害因素的过程</a:t>
            </a:r>
            <a:r>
              <a:rPr kumimoji="0" lang="zh-CN" altLang="en-US" sz="105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a:t>
            </a:r>
            <a:r>
              <a:rPr kumimoji="0" lang="zh-CN" altLang="en-US" sz="105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149133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ECDF8DEB-2231-4F14-8C2D-16DD30070954}"/>
              </a:ext>
            </a:extLst>
          </p:cNvPr>
          <p:cNvSpPr>
            <a:spLocks noGrp="1" noChangeArrowheads="1"/>
          </p:cNvSpPr>
          <p:nvPr>
            <p:ph idx="1"/>
          </p:nvPr>
        </p:nvSpPr>
        <p:spPr bwMode="auto">
          <a:xfrm>
            <a:off x="323528" y="555526"/>
            <a:ext cx="856895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0350"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hangingPunct="0">
              <a:defRPr>
                <a:solidFill>
                  <a:schemeClr val="tx1"/>
                </a:solidFill>
                <a:latin typeface="Arial" panose="020B0604020202020204" pitchFamily="34" charset="0"/>
              </a:defRPr>
            </a:lvl6pPr>
            <a:lvl7pPr eaLnBrk="0" hangingPunct="0">
              <a:defRPr>
                <a:solidFill>
                  <a:schemeClr val="tx1"/>
                </a:solidFill>
                <a:latin typeface="Arial" panose="020B0604020202020204" pitchFamily="34" charset="0"/>
              </a:defRPr>
            </a:lvl7pPr>
            <a:lvl8pPr eaLnBrk="0" hangingPunct="0">
              <a:defRPr>
                <a:solidFill>
                  <a:schemeClr val="tx1"/>
                </a:solidFill>
                <a:latin typeface="Arial" panose="020B0604020202020204" pitchFamily="34" charset="0"/>
              </a:defRPr>
            </a:lvl8pPr>
            <a:lvl9pPr eaLnBrk="0" hangingPunct="0">
              <a:defRPr>
                <a:solidFill>
                  <a:schemeClr val="tx1"/>
                </a:solidFill>
                <a:latin typeface="Arial" panose="020B0604020202020204" pitchFamily="34" charset="0"/>
              </a:defRPr>
            </a:lvl9pPr>
          </a:lstStyle>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5.2.5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阐述划分评价单元的原则、分析过程等。</a:t>
            </a:r>
            <a:r>
              <a:rPr kumimoji="0" lang="zh-CN" altLang="en-US"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5.2.6</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列出选定的评价方法，并做简单介绍；阐述选定此方法的原因；详细列出定性、定量评价过程；明确重大危险源的分布、监控情况以及预防事故扩大的应急预案的建立内容。给出相关的评价结果，并对得出的评价结果进行分析。</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5.2.7</a:t>
            </a:r>
            <a:r>
              <a:rPr kumimoji="0" lang="en-US" altLang="zh-CN"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列出安全对策措施建议的依据、原则、内容。</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en-US" altLang="zh-CN" sz="2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5.2.8 </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做出评价结论。</a:t>
            </a:r>
            <a:endParaRPr kumimoji="0" lang="zh-CN" altLang="en-US" sz="1100" b="0" i="0" u="none" strike="noStrike" cap="none" normalizeH="0" baseline="0" dirty="0">
              <a:ln>
                <a:noFill/>
              </a:ln>
              <a:solidFill>
                <a:schemeClr val="tx1"/>
              </a:solidFill>
              <a:effectLst/>
            </a:endParaRPr>
          </a:p>
          <a:p>
            <a:pPr marL="0" marR="0" lvl="0" indent="260350" algn="l"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安全预评价结论应简要列出主要危险、有害因素评价结果，指出评价对象应重点防范的重大危险有害因素，明确应重视的安全对策措施建议，明确评价对象潜在的危险、有害因素在采取安全对策措施后，能否得到控制以及受控的程度如何。给出评价对象从安全生产角度是否符合国家有关法律法规、</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20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、规章、规范的要求。</a:t>
            </a:r>
            <a:endParaRPr kumimoji="0" lang="zh-CN"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25994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2F53D49-B9D6-4E6F-9D1F-6E7720487761}"/>
              </a:ext>
            </a:extLst>
          </p:cNvPr>
          <p:cNvSpPr>
            <a:spLocks noGrp="1" noChangeArrowheads="1"/>
          </p:cNvSpPr>
          <p:nvPr>
            <p:ph idx="1"/>
          </p:nvPr>
        </p:nvSpPr>
        <p:spPr bwMode="auto">
          <a:xfrm>
            <a:off x="467544" y="815714"/>
            <a:ext cx="7992888" cy="3741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1938"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hangingPunct="0">
              <a:defRPr>
                <a:solidFill>
                  <a:schemeClr val="tx1"/>
                </a:solidFill>
                <a:latin typeface="Arial" panose="020B0604020202020204" pitchFamily="34" charset="0"/>
              </a:defRPr>
            </a:lvl6pPr>
            <a:lvl7pPr eaLnBrk="0" hangingPunct="0">
              <a:defRPr>
                <a:solidFill>
                  <a:schemeClr val="tx1"/>
                </a:solidFill>
                <a:latin typeface="Arial" panose="020B0604020202020204" pitchFamily="34" charset="0"/>
              </a:defRPr>
            </a:lvl7pPr>
            <a:lvl8pPr eaLnBrk="0" hangingPunct="0">
              <a:defRPr>
                <a:solidFill>
                  <a:schemeClr val="tx1"/>
                </a:solidFill>
                <a:latin typeface="Arial" panose="020B0604020202020204" pitchFamily="34" charset="0"/>
              </a:defRPr>
            </a:lvl8pPr>
            <a:lvl9pPr eaLnBrk="0" hangingPunct="0">
              <a:defRPr>
                <a:solidFill>
                  <a:schemeClr val="tx1"/>
                </a:solidFill>
                <a:latin typeface="Arial" panose="020B0604020202020204" pitchFamily="34" charset="0"/>
              </a:defRPr>
            </a:lvl9pPr>
          </a:lstStyle>
          <a:p>
            <a:pPr marL="0" marR="0" lvl="0" indent="261938" algn="l" defTabSz="914400" rtl="0" eaLnBrk="0" fontAlgn="base" latinLnBrk="0" hangingPunct="0">
              <a:lnSpc>
                <a:spcPct val="100000"/>
              </a:lnSpc>
              <a:spcBef>
                <a:spcPct val="0"/>
              </a:spcBef>
              <a:spcAft>
                <a:spcPct val="0"/>
              </a:spcAft>
              <a:buClrTx/>
              <a:buSzTx/>
              <a:buFontTx/>
              <a:buNone/>
              <a:tabLst/>
            </a:pPr>
            <a:r>
              <a:rPr lang="en-US" altLang="zh-CN" sz="2400" b="1" dirty="0">
                <a:solidFill>
                  <a:srgbClr val="FF0000"/>
                </a:solidFill>
                <a:latin typeface="黑体" panose="02010609060101010101" pitchFamily="49" charset="-122"/>
                <a:ea typeface="黑体" panose="02010609060101010101" pitchFamily="49" charset="-122"/>
              </a:rPr>
              <a:t>3</a:t>
            </a:r>
            <a:r>
              <a:rPr lang="zh-CN" altLang="en-US" sz="2400" b="1" dirty="0">
                <a:solidFill>
                  <a:srgbClr val="FF0000"/>
                </a:solidFill>
                <a:latin typeface="黑体" panose="02010609060101010101" pitchFamily="49" charset="-122"/>
                <a:ea typeface="黑体" panose="02010609060101010101" pitchFamily="49" charset="-122"/>
              </a:rPr>
              <a:t>、</a:t>
            </a:r>
            <a:r>
              <a:rPr lang="zh-CN" altLang="zh-CN" sz="2400" b="1" dirty="0">
                <a:solidFill>
                  <a:srgbClr val="FF0000"/>
                </a:solidFill>
                <a:latin typeface="黑体" panose="02010609060101010101" pitchFamily="49" charset="-122"/>
                <a:ea typeface="黑体" panose="02010609060101010101" pitchFamily="49" charset="-122"/>
              </a:rPr>
              <a:t>安全验收评价导则</a:t>
            </a:r>
            <a:r>
              <a:rPr lang="en-US" altLang="zh-CN" sz="2400" b="1" dirty="0">
                <a:solidFill>
                  <a:srgbClr val="FF0000"/>
                </a:solidFill>
                <a:latin typeface="黑体" panose="02010609060101010101" pitchFamily="49" charset="-122"/>
                <a:ea typeface="黑体" panose="02010609060101010101" pitchFamily="49" charset="-122"/>
              </a:rPr>
              <a:t>AQ 8003-2007</a:t>
            </a: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1"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5.2 </a:t>
            </a:r>
            <a:r>
              <a:rPr kumimoji="0" lang="zh-CN" altLang="en-US" sz="1800" b="1"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安全验收评价报告的基本内容</a:t>
            </a:r>
            <a:r>
              <a:rPr kumimoji="0" lang="zh-CN" altLang="en-US" sz="18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5.2.1 </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结合评价对象的特点，阐述编制安全验收评价报告的目的。</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5.2.2 </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列出有关的法律法规、</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宋体" panose="02010600030101010101" pitchFamily="2" charset="-122"/>
              </a:rPr>
              <a:t>标准</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、规章、规范；评价对象初步设计、变更设计或工业园区规划设计文件；安全预评价报告；相关的批复文件等评价依据。</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5.2.3 </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介绍评价对象的选址、总图及平面布置、生产规模、工艺流程、功能分布、主要设施、设备、装置、主要原材料、产品（中间产品）、经济技术指标、公用工程及辅助设施、人流、物流、工业园区规划等概况。</a:t>
            </a:r>
            <a:endParaRPr kumimoji="0" lang="zh-CN" altLang="en-US" sz="105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251690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2F53D49-B9D6-4E6F-9D1F-6E7720487761}"/>
              </a:ext>
            </a:extLst>
          </p:cNvPr>
          <p:cNvSpPr>
            <a:spLocks noGrp="1" noChangeArrowheads="1"/>
          </p:cNvSpPr>
          <p:nvPr>
            <p:ph idx="1"/>
          </p:nvPr>
        </p:nvSpPr>
        <p:spPr bwMode="auto">
          <a:xfrm>
            <a:off x="467544" y="899409"/>
            <a:ext cx="8208912" cy="4203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1938"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hangingPunct="0">
              <a:defRPr>
                <a:solidFill>
                  <a:schemeClr val="tx1"/>
                </a:solidFill>
                <a:latin typeface="Arial" panose="020B0604020202020204" pitchFamily="34" charset="0"/>
              </a:defRPr>
            </a:lvl6pPr>
            <a:lvl7pPr eaLnBrk="0" hangingPunct="0">
              <a:defRPr>
                <a:solidFill>
                  <a:schemeClr val="tx1"/>
                </a:solidFill>
                <a:latin typeface="Arial" panose="020B0604020202020204" pitchFamily="34" charset="0"/>
              </a:defRPr>
            </a:lvl7pPr>
            <a:lvl8pPr eaLnBrk="0" hangingPunct="0">
              <a:defRPr>
                <a:solidFill>
                  <a:schemeClr val="tx1"/>
                </a:solidFill>
                <a:latin typeface="Arial" panose="020B0604020202020204" pitchFamily="34" charset="0"/>
              </a:defRPr>
            </a:lvl8pPr>
            <a:lvl9pPr eaLnBrk="0" hangingPunct="0">
              <a:defRPr>
                <a:solidFill>
                  <a:schemeClr val="tx1"/>
                </a:solidFill>
                <a:latin typeface="Arial" panose="020B0604020202020204" pitchFamily="34" charset="0"/>
              </a:defRPr>
            </a:lvl9pPr>
          </a:lstStyle>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5.2.4</a:t>
            </a:r>
            <a:r>
              <a:rPr kumimoji="0" lang="en-US" altLang="zh-CN"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危险、有害因素的辨识与分析</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列出辨识与分析危险、有害因素的依据，阐述辨识与分析危险、有害因素的过程。明确在安全运行中实际存在和潜在的危险、有害因素。</a:t>
            </a:r>
            <a:r>
              <a:rPr kumimoji="0" lang="zh-CN" altLang="en-US"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5.2.5</a:t>
            </a: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阐述划分评价单元的原则、分析过程等。</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5.2.6</a:t>
            </a:r>
            <a:r>
              <a:rPr kumimoji="0" lang="en-US" altLang="zh-CN"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选择适当的评价方法并做简单介绍。描述符合性评价过程、事故发生可能性及其严重程度分析计算。得出的评价结果，并进行分析。</a:t>
            </a:r>
            <a:r>
              <a:rPr kumimoji="0" lang="zh-CN" altLang="en-US"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5.2.7</a:t>
            </a:r>
            <a:r>
              <a:rPr kumimoji="0" lang="en-US" altLang="zh-CN"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列出安全对策措施建议的依据、原则、内容。</a:t>
            </a:r>
            <a:endParaRPr kumimoji="0" lang="zh-CN" altLang="en-US" sz="1050" b="0" i="0" u="none" strike="noStrike" cap="none" normalizeH="0" baseline="0" dirty="0">
              <a:ln>
                <a:noFill/>
              </a:ln>
              <a:solidFill>
                <a:schemeClr val="tx1"/>
              </a:solidFill>
              <a:effectLst/>
            </a:endParaRPr>
          </a:p>
          <a:p>
            <a:pPr marL="0" marR="0" lvl="0" indent="261938" algn="l" defTabSz="914400" rtl="0" eaLnBrk="0" fontAlgn="base" latinLnBrk="0" hangingPunct="0">
              <a:lnSpc>
                <a:spcPct val="15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5.2.8</a:t>
            </a:r>
            <a:r>
              <a:rPr kumimoji="0" lang="en-US" altLang="zh-CN" sz="1800" b="0" i="0" u="none" strike="noStrike" cap="none" normalizeH="0" baseline="0" dirty="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 </a:t>
            </a:r>
            <a:r>
              <a:rPr kumimoji="0" lang="zh-CN" altLang="en-US" sz="1800" b="0" i="0" u="none" strike="noStrike" cap="none" normalizeH="0" baseline="0" dirty="0">
                <a:ln>
                  <a:noFill/>
                </a:ln>
                <a:solidFill>
                  <a:srgbClr val="000000"/>
                </a:solidFill>
                <a:effectLst/>
                <a:latin typeface="宋体" panose="02010600030101010101" pitchFamily="2" charset="-122"/>
                <a:ea typeface="等线" panose="02010600030101010101" pitchFamily="2" charset="-122"/>
                <a:cs typeface="Times New Roman" panose="02020603050405020304" pitchFamily="18" charset="0"/>
              </a:rPr>
              <a:t>列出评价对象存在的危险、有害因素种类及其危险危害程度。</a:t>
            </a:r>
            <a:r>
              <a:rPr kumimoji="0" lang="zh-CN" altLang="en-US" sz="18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说明评价对象是否具备安全</a:t>
            </a:r>
            <a:r>
              <a:rPr kumimoji="0" lang="zh-CN" altLang="en-US" sz="1800" b="0" i="0" u="none" strike="noStrike" cap="none" normalizeH="0" baseline="0" dirty="0">
                <a:ln>
                  <a:noFill/>
                </a:ln>
                <a:solidFill>
                  <a:schemeClr val="tx1"/>
                </a:solidFill>
                <a:effectLst/>
                <a:latin typeface="等线" panose="02010600030101010101" pitchFamily="2" charset="-122"/>
                <a:ea typeface="等线" panose="02010600030101010101" pitchFamily="2" charset="-122"/>
                <a:cs typeface="Times New Roman" panose="02020603050405020304" pitchFamily="18" charset="0"/>
              </a:rPr>
              <a:t>验收的条件。对达不到安全验收要求的评价对象，明确提出整改措施建议，明确评价结论。</a:t>
            </a:r>
            <a:endParaRPr kumimoji="0" lang="zh-CN" altLang="en-US" sz="4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7629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2AE8ED0-55D9-4A50-BAAA-F25C2AEA9D50}"/>
              </a:ext>
            </a:extLst>
          </p:cNvPr>
          <p:cNvSpPr>
            <a:spLocks noGrp="1"/>
          </p:cNvSpPr>
          <p:nvPr>
            <p:ph idx="1"/>
          </p:nvPr>
        </p:nvSpPr>
        <p:spPr>
          <a:xfrm>
            <a:off x="179512" y="1131590"/>
            <a:ext cx="8640960" cy="3888432"/>
          </a:xfrm>
        </p:spPr>
        <p:txBody>
          <a:bodyPr>
            <a:normAutofit fontScale="25000" lnSpcReduction="20000"/>
          </a:bodyPr>
          <a:lstStyle/>
          <a:p>
            <a:pPr marL="0" indent="0">
              <a:lnSpc>
                <a:spcPct val="120000"/>
              </a:lnSpc>
              <a:buNone/>
            </a:pPr>
            <a:r>
              <a:rPr lang="zh-CN"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民用爆炸物品行业（简称民爆行业）安全评价工作除应执行本标准的要求外，还应遵守</a:t>
            </a:r>
            <a:r>
              <a:rPr lang="en-US"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AQ 8001</a:t>
            </a:r>
            <a:r>
              <a:rPr lang="zh-CN"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r>
              <a:rPr lang="en-US"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AQ 8002</a:t>
            </a:r>
            <a:r>
              <a:rPr lang="zh-CN"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r>
              <a:rPr lang="en-US"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AQ 8003</a:t>
            </a:r>
            <a:r>
              <a:rPr lang="zh-CN"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以及国家安全生产管理部门、国家民用爆炸物品行业行政主管部门以及被评价项目所在地政府的有关规定。</a:t>
            </a:r>
            <a:endParaRPr lang="en-US" altLang="zh-CN" sz="64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p>
            <a:pPr marL="1143000" lvl="2" indent="-228600" algn="just">
              <a:lnSpc>
                <a:spcPts val="1700"/>
              </a:lnSpc>
              <a:spcAft>
                <a:spcPts val="0"/>
              </a:spcAft>
              <a:buSzPts val="1050"/>
              <a:buFont typeface="黑体" panose="02010609060101010101" pitchFamily="49" charset="-122"/>
              <a:buAutoNum type="arabicPeriod"/>
              <a:tabLst>
                <a:tab pos="228600" algn="l"/>
                <a:tab pos="266700" algn="l"/>
              </a:tabLst>
            </a:pPr>
            <a:r>
              <a:rPr lang="zh-CN" altLang="zh-CN" sz="7200" spc="10" dirty="0">
                <a:solidFill>
                  <a:srgbClr val="000000"/>
                </a:solidFill>
                <a:effectLst/>
                <a:latin typeface="黑体" panose="02010609060101010101" pitchFamily="49" charset="-122"/>
                <a:ea typeface="黑体" panose="02010609060101010101" pitchFamily="49" charset="-122"/>
                <a:cs typeface="Times New Roman" panose="02020603050405020304" pitchFamily="18" charset="0"/>
              </a:rPr>
              <a:t>封面、封底颜色</a:t>
            </a:r>
            <a:endParaRPr lang="zh-CN" altLang="zh-CN" sz="7200" spc="10" dirty="0">
              <a:effectLst/>
              <a:latin typeface="黑体" panose="02010609060101010101" pitchFamily="49" charset="-122"/>
              <a:ea typeface="黑体" panose="02010609060101010101" pitchFamily="49" charset="-122"/>
              <a:cs typeface="Times New Roman" panose="02020603050405020304" pitchFamily="18" charset="0"/>
            </a:endParaRPr>
          </a:p>
          <a:p>
            <a:pPr indent="271780" algn="just">
              <a:lnSpc>
                <a:spcPts val="1700"/>
              </a:lnSpc>
              <a:tabLst>
                <a:tab pos="228600" algn="l"/>
                <a:tab pos="266700" algn="l"/>
              </a:tabLst>
            </a:pPr>
            <a:r>
              <a:rPr lang="zh-CN" altLang="zh-CN" sz="7200" spc="10" dirty="0">
                <a:solidFill>
                  <a:srgbClr val="000000"/>
                </a:solidFill>
                <a:effectLst/>
                <a:latin typeface="黑体" panose="02010609060101010101" pitchFamily="49" charset="-122"/>
                <a:ea typeface="宋体" panose="02010600030101010101" pitchFamily="2" charset="-122"/>
                <a:cs typeface="Times New Roman" panose="02020603050405020304" pitchFamily="18" charset="0"/>
              </a:rPr>
              <a:t>安全评价报告的封面、封底颜色应符合以下要求：</a:t>
            </a:r>
            <a:endParaRPr lang="zh-CN" altLang="zh-CN" sz="7200" spc="10" dirty="0">
              <a:effectLst/>
              <a:latin typeface="黑体" panose="02010609060101010101" pitchFamily="49" charset="-122"/>
              <a:ea typeface="黑体" panose="02010609060101010101" pitchFamily="49" charset="-122"/>
              <a:cs typeface="Times New Roman" panose="02020603050405020304" pitchFamily="18" charset="0"/>
            </a:endParaRPr>
          </a:p>
          <a:p>
            <a:pPr indent="271780" algn="just">
              <a:lnSpc>
                <a:spcPts val="1700"/>
              </a:lnSpc>
            </a:pPr>
            <a:r>
              <a:rPr lang="en-US" altLang="zh-CN" sz="7200" spc="10" dirty="0">
                <a:solidFill>
                  <a:srgbClr val="FF6600"/>
                </a:solidFill>
                <a:effectLst/>
                <a:latin typeface="宋体" panose="02010600030101010101" pitchFamily="2" charset="-122"/>
                <a:ea typeface="宋体" panose="02010600030101010101" pitchFamily="2" charset="-122"/>
                <a:cs typeface="Times New Roman" panose="02020603050405020304" pitchFamily="18" charset="0"/>
              </a:rPr>
              <a:t>a</a:t>
            </a:r>
            <a:r>
              <a:rPr lang="zh-CN" altLang="zh-CN" sz="7200" spc="10" dirty="0">
                <a:solidFill>
                  <a:srgbClr val="FF6600"/>
                </a:solidFill>
                <a:effectLst/>
                <a:latin typeface="宋体" panose="02010600030101010101" pitchFamily="2" charset="-122"/>
                <a:ea typeface="宋体" panose="02010600030101010101" pitchFamily="2" charset="-122"/>
                <a:cs typeface="Times New Roman" panose="02020603050405020304" pitchFamily="18" charset="0"/>
              </a:rPr>
              <a:t>）安全预评价报告为淡黄色；</a:t>
            </a:r>
            <a:endParaRPr lang="zh-CN"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p>
            <a:pPr indent="271780" algn="just">
              <a:lnSpc>
                <a:spcPts val="1700"/>
              </a:lnSpc>
            </a:pPr>
            <a:r>
              <a:rPr lang="en-US" altLang="zh-CN" sz="7200" spc="10" dirty="0">
                <a:solidFill>
                  <a:srgbClr val="FF6600"/>
                </a:solidFill>
                <a:effectLst/>
                <a:latin typeface="宋体" panose="02010600030101010101" pitchFamily="2" charset="-122"/>
                <a:ea typeface="宋体" panose="02010600030101010101" pitchFamily="2" charset="-122"/>
                <a:cs typeface="Times New Roman" panose="02020603050405020304" pitchFamily="18" charset="0"/>
              </a:rPr>
              <a:t>b</a:t>
            </a:r>
            <a:r>
              <a:rPr lang="zh-CN" altLang="zh-CN" sz="7200" spc="10" dirty="0">
                <a:solidFill>
                  <a:srgbClr val="FF6600"/>
                </a:solidFill>
                <a:effectLst/>
                <a:latin typeface="宋体" panose="02010600030101010101" pitchFamily="2" charset="-122"/>
                <a:ea typeface="宋体" panose="02010600030101010101" pitchFamily="2" charset="-122"/>
                <a:cs typeface="Times New Roman" panose="02020603050405020304" pitchFamily="18" charset="0"/>
              </a:rPr>
              <a:t>）安全验收评价报告为绿色；</a:t>
            </a:r>
            <a:endParaRPr lang="zh-CN"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p>
            <a:pPr indent="271780" algn="just">
              <a:lnSpc>
                <a:spcPts val="1700"/>
              </a:lnSpc>
              <a:tabLst>
                <a:tab pos="228600" algn="l"/>
                <a:tab pos="266700" algn="l"/>
              </a:tabLst>
            </a:pPr>
            <a:r>
              <a:rPr lang="zh-CN" altLang="zh-CN" sz="7200" spc="10" dirty="0">
                <a:solidFill>
                  <a:srgbClr val="FF6600"/>
                </a:solidFill>
                <a:effectLst/>
                <a:latin typeface="黑体" panose="02010609060101010101" pitchFamily="49" charset="-122"/>
                <a:ea typeface="宋体" panose="02010600030101010101" pitchFamily="2" charset="-122"/>
                <a:cs typeface="Times New Roman" panose="02020603050405020304" pitchFamily="18" charset="0"/>
              </a:rPr>
              <a:t>c）安全现状评价报告为蓝色。</a:t>
            </a:r>
            <a:endParaRPr lang="zh-CN" altLang="zh-CN" sz="7200" spc="10" dirty="0">
              <a:effectLst/>
              <a:latin typeface="黑体" panose="02010609060101010101" pitchFamily="49" charset="-122"/>
              <a:ea typeface="黑体" panose="02010609060101010101" pitchFamily="49" charset="-122"/>
              <a:cs typeface="Times New Roman" panose="02020603050405020304" pitchFamily="18" charset="0"/>
            </a:endParaRPr>
          </a:p>
          <a:p>
            <a:pPr marL="1143000" lvl="2" indent="-228600" algn="just">
              <a:lnSpc>
                <a:spcPts val="1700"/>
              </a:lnSpc>
              <a:spcAft>
                <a:spcPts val="0"/>
              </a:spcAft>
              <a:buSzPts val="1050"/>
              <a:buFont typeface="黑体" panose="02010609060101010101" pitchFamily="49" charset="-122"/>
              <a:buAutoNum type="arabicPeriod"/>
              <a:tabLst>
                <a:tab pos="228600" algn="l"/>
                <a:tab pos="266700" algn="l"/>
              </a:tabLst>
            </a:pPr>
            <a:r>
              <a:rPr lang="zh-CN" altLang="zh-CN" sz="7200" spc="10" dirty="0">
                <a:solidFill>
                  <a:srgbClr val="000000"/>
                </a:solidFill>
                <a:effectLst/>
                <a:latin typeface="黑体" panose="02010609060101010101" pitchFamily="49" charset="-122"/>
                <a:ea typeface="黑体" panose="02010609060101010101" pitchFamily="49" charset="-122"/>
                <a:cs typeface="Times New Roman" panose="02020603050405020304" pitchFamily="18" charset="0"/>
              </a:rPr>
              <a:t>有效期</a:t>
            </a:r>
            <a:endParaRPr lang="zh-CN" altLang="zh-CN" sz="7200" spc="10" dirty="0">
              <a:effectLst/>
              <a:latin typeface="黑体" panose="02010609060101010101" pitchFamily="49" charset="-122"/>
              <a:ea typeface="黑体" panose="02010609060101010101" pitchFamily="49" charset="-122"/>
              <a:cs typeface="Times New Roman" panose="02020603050405020304" pitchFamily="18" charset="0"/>
            </a:endParaRPr>
          </a:p>
          <a:p>
            <a:pPr indent="0" algn="just">
              <a:lnSpc>
                <a:spcPts val="1700"/>
              </a:lnSpc>
              <a:buNone/>
              <a:tabLst>
                <a:tab pos="228600" algn="l"/>
                <a:tab pos="266700" algn="l"/>
              </a:tabLst>
            </a:pPr>
            <a:r>
              <a:rPr lang="zh-CN" altLang="zh-CN" sz="7200" spc="10" dirty="0">
                <a:solidFill>
                  <a:srgbClr val="000000"/>
                </a:solidFill>
                <a:effectLst/>
                <a:latin typeface="黑体" panose="02010609060101010101" pitchFamily="49" charset="-122"/>
                <a:ea typeface="宋体" panose="02010600030101010101" pitchFamily="2" charset="-122"/>
                <a:cs typeface="Times New Roman" panose="02020603050405020304" pitchFamily="18" charset="0"/>
              </a:rPr>
              <a:t>安全评价报告的有效期应符合以下要求：</a:t>
            </a:r>
            <a:endParaRPr lang="en-US" altLang="zh-CN" sz="7200" spc="10" dirty="0">
              <a:latin typeface="黑体" panose="02010609060101010101" pitchFamily="49" charset="-122"/>
              <a:ea typeface="黑体" panose="02010609060101010101" pitchFamily="49" charset="-122"/>
              <a:cs typeface="Times New Roman" panose="02020603050405020304" pitchFamily="18" charset="0"/>
            </a:endParaRPr>
          </a:p>
          <a:p>
            <a:pPr indent="0" algn="just">
              <a:lnSpc>
                <a:spcPts val="1700"/>
              </a:lnSpc>
              <a:buNone/>
              <a:tabLst>
                <a:tab pos="228600" algn="l"/>
                <a:tab pos="266700" algn="l"/>
              </a:tabLst>
            </a:pPr>
            <a:r>
              <a:rPr lang="en-US"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a:t>
            </a:r>
            <a:r>
              <a:rPr lang="zh-CN"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）除法律法规有明确规定外，民爆物品业的建设工程安全验收评价、安全现状评价报告的有效期一般应为三年；</a:t>
            </a:r>
          </a:p>
          <a:p>
            <a:pPr indent="0" algn="just">
              <a:lnSpc>
                <a:spcPts val="1700"/>
              </a:lnSpc>
              <a:buNone/>
            </a:pPr>
            <a:r>
              <a:rPr lang="en-US"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b</a:t>
            </a:r>
            <a:r>
              <a:rPr lang="zh-CN" altLang="zh-CN" sz="7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）有效期内发生与评价当时的安全条件相比有重大变化时，应重新进行安全评价。</a:t>
            </a:r>
          </a:p>
          <a:p>
            <a:pPr marL="0" indent="0">
              <a:buNone/>
            </a:pPr>
            <a:endParaRPr lang="zh-CN" altLang="zh-CN" sz="11200" spc="1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p>
            <a:pPr marL="0" indent="0">
              <a:buNone/>
            </a:pPr>
            <a:endParaRPr lang="zh-CN" altLang="en-US" dirty="0"/>
          </a:p>
        </p:txBody>
      </p:sp>
      <p:sp>
        <p:nvSpPr>
          <p:cNvPr id="5" name="文本框 4">
            <a:extLst>
              <a:ext uri="{FF2B5EF4-FFF2-40B4-BE49-F238E27FC236}">
                <a16:creationId xmlns:a16="http://schemas.microsoft.com/office/drawing/2014/main" id="{9C17B21C-09E3-43AB-9E42-B3A300976D27}"/>
              </a:ext>
            </a:extLst>
          </p:cNvPr>
          <p:cNvSpPr txBox="1"/>
          <p:nvPr/>
        </p:nvSpPr>
        <p:spPr>
          <a:xfrm>
            <a:off x="467544" y="627534"/>
            <a:ext cx="7560840" cy="376065"/>
          </a:xfrm>
          <a:prstGeom prst="rect">
            <a:avLst/>
          </a:prstGeom>
          <a:noFill/>
        </p:spPr>
        <p:txBody>
          <a:bodyPr wrap="square">
            <a:spAutoFit/>
          </a:bodyPr>
          <a:lstStyle/>
          <a:p>
            <a:pPr algn="ctr">
              <a:lnSpc>
                <a:spcPts val="2500"/>
              </a:lnSpc>
              <a:spcBef>
                <a:spcPts val="1200"/>
              </a:spcBef>
            </a:pPr>
            <a:r>
              <a:rPr lang="en-US" altLang="zh-CN" sz="2000" dirty="0">
                <a:solidFill>
                  <a:srgbClr val="FF0000"/>
                </a:solidFill>
                <a:latin typeface="黑体" panose="02010609060101010101" pitchFamily="49" charset="-122"/>
                <a:ea typeface="黑体" panose="02010609060101010101" pitchFamily="49" charset="-122"/>
              </a:rPr>
              <a:t>4</a:t>
            </a:r>
            <a:r>
              <a:rPr lang="zh-CN" altLang="en-US" sz="2000" dirty="0">
                <a:solidFill>
                  <a:srgbClr val="FF0000"/>
                </a:solidFill>
                <a:latin typeface="黑体" panose="02010609060101010101" pitchFamily="49" charset="-122"/>
                <a:ea typeface="黑体" panose="02010609060101010101" pitchFamily="49" charset="-122"/>
              </a:rPr>
              <a:t>、</a:t>
            </a:r>
            <a:r>
              <a:rPr lang="zh-CN" altLang="zh-CN" sz="2000" dirty="0">
                <a:solidFill>
                  <a:srgbClr val="FF0000"/>
                </a:solidFill>
                <a:latin typeface="黑体" panose="02010609060101010101" pitchFamily="49" charset="-122"/>
                <a:ea typeface="黑体" panose="02010609060101010101" pitchFamily="49" charset="-122"/>
              </a:rPr>
              <a:t>民用爆炸物品行业安全评价导则</a:t>
            </a:r>
            <a:r>
              <a:rPr lang="en-US" altLang="zh-CN" sz="2000" dirty="0">
                <a:solidFill>
                  <a:srgbClr val="FF0000"/>
                </a:solidFill>
                <a:latin typeface="黑体" panose="02010609060101010101" pitchFamily="49" charset="-122"/>
                <a:ea typeface="黑体" panose="02010609060101010101" pitchFamily="49" charset="-122"/>
              </a:rPr>
              <a:t>WJ/T 9048—2010</a:t>
            </a:r>
            <a:endParaRPr lang="zh-CN" altLang="zh-CN" sz="2000" dirty="0">
              <a:solidFill>
                <a:srgbClr val="FF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685008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文本框 1"/>
          <p:cNvSpPr txBox="1"/>
          <p:nvPr/>
        </p:nvSpPr>
        <p:spPr>
          <a:xfrm>
            <a:off x="868363" y="843558"/>
            <a:ext cx="7969250" cy="1822037"/>
          </a:xfrm>
          <a:prstGeom prst="rect">
            <a:avLst/>
          </a:prstGeom>
          <a:solidFill>
            <a:srgbClr val="FFFFC5"/>
          </a:solidFill>
          <a:ln w="9525">
            <a:noFill/>
          </a:ln>
        </p:spPr>
        <p:txBody>
          <a:bodyPr>
            <a:spAutoFit/>
          </a:bodyPr>
          <a:lstStyle/>
          <a:p>
            <a:pPr marL="0" lvl="1" indent="0" eaLnBrk="1" hangingPunct="1">
              <a:spcAft>
                <a:spcPct val="35000"/>
              </a:spcAft>
            </a:pPr>
            <a:r>
              <a:rPr lang="zh-CN" altLang="zh-CN" sz="2400" dirty="0">
                <a:solidFill>
                  <a:srgbClr val="0033CC"/>
                </a:solidFill>
                <a:latin typeface="Arial" panose="020B0604020202020204" pitchFamily="34" charset="0"/>
              </a:rPr>
              <a:t>(1)安全评价是安全管理的一个必要组成部分</a:t>
            </a:r>
            <a:r>
              <a:rPr lang="zh-CN" altLang="en-US" sz="2400" dirty="0">
                <a:solidFill>
                  <a:srgbClr val="0033CC"/>
                </a:solidFill>
                <a:latin typeface="Arial" panose="020B0604020202020204" pitchFamily="34" charset="0"/>
              </a:rPr>
              <a:t>。</a:t>
            </a:r>
            <a:endParaRPr lang="zh-CN" altLang="en-US" sz="2400" dirty="0">
              <a:latin typeface="Arial" panose="020B0604020202020204" pitchFamily="34" charset="0"/>
            </a:endParaRPr>
          </a:p>
          <a:p>
            <a:pPr marL="0" lvl="1" indent="0" eaLnBrk="1" hangingPunct="1">
              <a:spcAft>
                <a:spcPct val="35000"/>
              </a:spcAft>
            </a:pPr>
            <a:r>
              <a:rPr lang="zh-CN" altLang="zh-CN" sz="2000" b="0" dirty="0">
                <a:latin typeface="Arial" panose="020B0604020202020204" pitchFamily="34" charset="0"/>
              </a:rPr>
              <a:t>“安全第一，预防为主，综合治理”是我国安全生产基本方针，作为预测、预防事故重要手段的安全评价，在贯彻安全生产方针中有着十分重要的作用，</a:t>
            </a:r>
            <a:r>
              <a:rPr lang="zh-CN" altLang="zh-CN" sz="2000" b="0" dirty="0">
                <a:solidFill>
                  <a:srgbClr val="FF0000"/>
                </a:solidFill>
                <a:latin typeface="Arial" panose="020B0604020202020204" pitchFamily="34" charset="0"/>
              </a:rPr>
              <a:t>通过安全评价可确认生产经营单位是否具备了安全生产条件。</a:t>
            </a:r>
            <a:endParaRPr lang="zh-CN" altLang="en-US" sz="2000" b="0" dirty="0">
              <a:solidFill>
                <a:srgbClr val="FF0000"/>
              </a:solidFill>
              <a:latin typeface="Arial" panose="020B0604020202020204" pitchFamily="34" charset="0"/>
            </a:endParaRPr>
          </a:p>
        </p:txBody>
      </p:sp>
      <p:sp>
        <p:nvSpPr>
          <p:cNvPr id="3" name="文本框 2"/>
          <p:cNvSpPr txBox="1"/>
          <p:nvPr/>
        </p:nvSpPr>
        <p:spPr>
          <a:xfrm>
            <a:off x="868363" y="2685097"/>
            <a:ext cx="7969250" cy="2129814"/>
          </a:xfrm>
          <a:prstGeom prst="rect">
            <a:avLst/>
          </a:prstGeom>
          <a:solidFill>
            <a:schemeClr val="accent6">
              <a:lumMod val="20000"/>
              <a:lumOff val="80000"/>
            </a:schemeClr>
          </a:solidFill>
        </p:spPr>
        <p:txBody>
          <a:bodyPr wrap="square">
            <a:spAutoFit/>
          </a:bodyPr>
          <a:lstStyle/>
          <a:p>
            <a:pPr marL="0" marR="0" lvl="1" indent="0" algn="l" defTabSz="914400" rtl="0" eaLnBrk="1" fontAlgn="base" latinLnBrk="0" hangingPunct="1">
              <a:lnSpc>
                <a:spcPct val="100000"/>
              </a:lnSpc>
              <a:spcBef>
                <a:spcPct val="0"/>
              </a:spcBef>
              <a:spcAft>
                <a:spcPct val="35000"/>
              </a:spcAft>
              <a:buClrTx/>
              <a:buSzTx/>
              <a:buFont typeface="Arial" panose="020B0604020202020204" pitchFamily="34" charset="0"/>
              <a:buNone/>
              <a:defRPr/>
            </a:pPr>
            <a:r>
              <a:rPr kumimoji="0" lang="en-US" altLang="zh-CN"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宋体" panose="02010600030101010101" pitchFamily="2" charset="-122"/>
              </a:rPr>
              <a:t>(2)</a:t>
            </a:r>
            <a:r>
              <a:rPr kumimoji="0" lang="zh-CN" altLang="en-US"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宋体" panose="02010600030101010101" pitchFamily="2" charset="-122"/>
              </a:rPr>
              <a:t>有助于安全投资的合理选择。</a:t>
            </a:r>
            <a:endParaRPr kumimoji="0" lang="zh-CN" altLang="en-US" sz="2400" b="1"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sym typeface="宋体" panose="02010600030101010101" pitchFamily="2" charset="-122"/>
            </a:endParaRPr>
          </a:p>
          <a:p>
            <a:pPr marL="0" marR="0" lvl="1" indent="0" algn="l" defTabSz="914400" rtl="0" eaLnBrk="1" fontAlgn="base" latinLnBrk="0" hangingPunct="1">
              <a:lnSpc>
                <a:spcPct val="100000"/>
              </a:lnSpc>
              <a:spcBef>
                <a:spcPct val="0"/>
              </a:spcBef>
              <a:spcAft>
                <a:spcPct val="35000"/>
              </a:spcAft>
              <a:buClrTx/>
              <a:buSzTx/>
              <a:buFont typeface="Arial" panose="020B0604020202020204" pitchFamily="34" charset="0"/>
              <a:buNone/>
              <a:defRPr/>
            </a:pPr>
            <a:r>
              <a:rPr kumimoji="0" lang="zh-CN" altLang="en-US" sz="2000" b="0"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sym typeface="宋体" panose="02010600030101010101" pitchFamily="2" charset="-122"/>
              </a:rPr>
              <a:t>安全评价不仅能确认系统的危险性，而且还能进一步考虑危险性发展为事故的可能性及事故造成损失的严重程度，进而计算事故造成的危害，即风险率。并以此说明系统危险可能造成负效益的大小，以便合理地选择控制、消除事故发生的措施，确定安全措施投资的多少，</a:t>
            </a:r>
            <a:r>
              <a:rPr kumimoji="0" lang="zh-CN" altLang="en-US" sz="2000" b="0" i="0" u="none" strike="noStrike" kern="1200" cap="none" spc="0" normalizeH="0" baseline="0" noProof="1">
                <a:ln>
                  <a:noFill/>
                </a:ln>
                <a:solidFill>
                  <a:srgbClr val="FF0000"/>
                </a:solidFill>
                <a:effectLst/>
                <a:uLnTx/>
                <a:uFillTx/>
                <a:latin typeface="Arial" panose="020B0604020202020204" pitchFamily="34" charset="0"/>
                <a:ea typeface="隶书" panose="02010509060101010101" pitchFamily="49" charset="-122"/>
                <a:cs typeface="+mn-cs"/>
                <a:sym typeface="宋体" panose="02010600030101010101" pitchFamily="2" charset="-122"/>
              </a:rPr>
              <a:t>从而使安全投入和可能减少的负效益达到合理的平衡。</a:t>
            </a:r>
          </a:p>
        </p:txBody>
      </p:sp>
      <p:sp>
        <p:nvSpPr>
          <p:cNvPr id="11269" name="Rectangle 2"/>
          <p:cNvSpPr>
            <a:spLocks noGrp="1"/>
          </p:cNvSpPr>
          <p:nvPr>
            <p:ph type="title"/>
          </p:nvPr>
        </p:nvSpPr>
        <p:spPr>
          <a:xfrm>
            <a:off x="1187451" y="141685"/>
            <a:ext cx="6994525" cy="857250"/>
          </a:xfrm>
        </p:spPr>
        <p:txBody>
          <a:bodyPr vert="horz" wrap="square" lIns="91440" tIns="45720" rIns="91440" bIns="45720" anchor="ctr">
            <a:normAutofit/>
          </a:bodyPr>
          <a:lstStyle/>
          <a:p>
            <a:pPr eaLnBrk="1" hangingPunct="1"/>
            <a:r>
              <a:rPr lang="zh-CN" altLang="en-US" sz="2400" b="1" dirty="0">
                <a:solidFill>
                  <a:schemeClr val="tx1"/>
                </a:solidFill>
                <a:ea typeface="隶书" panose="02010509060101010101" pitchFamily="49" charset="-122"/>
              </a:rPr>
              <a:t>安全评价的作用</a:t>
            </a:r>
          </a:p>
        </p:txBody>
      </p:sp>
      <p:sp>
        <p:nvSpPr>
          <p:cNvPr id="4" name="文本框 3"/>
          <p:cNvSpPr txBox="1"/>
          <p:nvPr/>
        </p:nvSpPr>
        <p:spPr>
          <a:xfrm>
            <a:off x="3830321" y="4747737"/>
            <a:ext cx="5206365" cy="307777"/>
          </a:xfrm>
          <a:prstGeom prst="rect">
            <a:avLst/>
          </a:prstGeom>
          <a:noFill/>
        </p:spPr>
        <p:txBody>
          <a:bodyPr wrap="square" rtlCol="0">
            <a:spAutoFit/>
          </a:bodyPr>
          <a:lstStyle/>
          <a:p>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5145" y="555526"/>
            <a:ext cx="8859143" cy="3868751"/>
          </a:xfrm>
          <a:prstGeom prst="rect">
            <a:avLst/>
          </a:prstGeom>
          <a:solidFill>
            <a:schemeClr val="accent2">
              <a:lumMod val="20000"/>
              <a:lumOff val="80000"/>
            </a:schemeClr>
          </a:solidFill>
        </p:spPr>
        <p:txBody>
          <a:bodyPr wrap="square">
            <a:spAutoFit/>
          </a:bodyPr>
          <a:lstStyle/>
          <a:p>
            <a:pPr marL="0" marR="0" lvl="1" indent="0" algn="l" defTabSz="914400" rtl="0" eaLnBrk="1" fontAlgn="base" latinLnBrk="0" hangingPunct="1">
              <a:lnSpc>
                <a:spcPct val="100000"/>
              </a:lnSpc>
              <a:spcBef>
                <a:spcPct val="0"/>
              </a:spcBef>
              <a:spcAft>
                <a:spcPct val="35000"/>
              </a:spcAft>
              <a:buClrTx/>
              <a:buSzTx/>
              <a:buFont typeface="Arial" panose="020B0604020202020204" pitchFamily="34" charset="0"/>
              <a:buNone/>
              <a:defRPr/>
            </a:pPr>
            <a:r>
              <a:rPr kumimoji="0" lang="x-none"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mn-ea"/>
              </a:rPr>
              <a:t>(</a:t>
            </a:r>
            <a:r>
              <a:rPr kumimoji="0" lang="en-US" altLang="x-none"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mn-ea"/>
              </a:rPr>
              <a:t>3</a:t>
            </a:r>
            <a:r>
              <a:rPr kumimoji="0" lang="x-none"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mn-ea"/>
              </a:rPr>
              <a:t>)有助于政府安全监督管理部门对生产经营单位的安全生产实行宏观控制</a:t>
            </a:r>
            <a:endParaRPr kumimoji="0" lang="zh-CN" altLang="x-none" sz="2400" b="1"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sym typeface="+mn-ea"/>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sym typeface="+mn-ea"/>
              </a:rPr>
              <a:t>安全预评价将有效地提高工程安全设计的质量和投产后的安全可靠程度;</a:t>
            </a:r>
            <a:endParaRPr kumimoji="0" lang="zh-CN" sz="2000" b="1"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rgbClr val="660066"/>
                </a:solidFill>
                <a:effectLst/>
                <a:uLnTx/>
                <a:uFillTx/>
                <a:latin typeface="Arial" panose="020B0604020202020204" pitchFamily="34" charset="0"/>
                <a:ea typeface="隶书" panose="02010509060101010101" pitchFamily="49" charset="-122"/>
                <a:cs typeface="+mn-cs"/>
                <a:sym typeface="+mn-ea"/>
              </a:rPr>
              <a:t>投产时的安全验收评价将根据国家有关技术标准、规范对设备、设施和系统进行符合性评价，提高安全达标水平;</a:t>
            </a:r>
            <a:endParaRPr kumimoji="0" lang="zh-CN" sz="2000" b="1" i="0" u="none" strike="noStrike" kern="1200" cap="none" spc="0" normalizeH="0" baseline="0" noProof="1">
              <a:ln>
                <a:noFill/>
              </a:ln>
              <a:solidFill>
                <a:srgbClr val="660066"/>
              </a:solidFill>
              <a:effectLst/>
              <a:uLnTx/>
              <a:uFillTx/>
              <a:latin typeface="Arial" panose="020B0604020202020204" pitchFamily="34" charset="0"/>
              <a:ea typeface="隶书" panose="02010509060101010101" pitchFamily="49" charset="-122"/>
              <a:cs typeface="+mn-cs"/>
              <a:sym typeface="+mn-ea"/>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chemeClr val="accent2">
                    <a:lumMod val="50000"/>
                  </a:schemeClr>
                </a:solidFill>
                <a:effectLst/>
                <a:uLnTx/>
                <a:uFillTx/>
                <a:latin typeface="Arial" panose="020B0604020202020204" pitchFamily="34" charset="0"/>
                <a:ea typeface="隶书" panose="02010509060101010101" pitchFamily="49" charset="-122"/>
                <a:cs typeface="+mn-cs"/>
                <a:sym typeface="+mn-ea"/>
              </a:rPr>
              <a:t>系统运</a:t>
            </a:r>
            <a:r>
              <a:rPr kumimoji="0" lang="zh-CN" altLang="en-US" sz="2000" b="1" i="0" u="none" strike="noStrike" kern="1200" cap="none" spc="0" normalizeH="0" baseline="0" noProof="1">
                <a:ln>
                  <a:noFill/>
                </a:ln>
                <a:solidFill>
                  <a:schemeClr val="accent2">
                    <a:lumMod val="50000"/>
                  </a:schemeClr>
                </a:solidFill>
                <a:effectLst/>
                <a:uLnTx/>
                <a:uFillTx/>
                <a:latin typeface="Arial" panose="020B0604020202020204" pitchFamily="34" charset="0"/>
                <a:ea typeface="隶书" panose="02010509060101010101" pitchFamily="49" charset="-122"/>
                <a:cs typeface="+mn-cs"/>
                <a:sym typeface="+mn-ea"/>
              </a:rPr>
              <a:t>行</a:t>
            </a:r>
            <a:r>
              <a:rPr kumimoji="0" lang="x-none" sz="2000" b="1" i="0" u="none" strike="noStrike" kern="1200" cap="none" spc="0" normalizeH="0" baseline="0" noProof="1">
                <a:ln>
                  <a:noFill/>
                </a:ln>
                <a:solidFill>
                  <a:schemeClr val="accent2">
                    <a:lumMod val="50000"/>
                  </a:schemeClr>
                </a:solidFill>
                <a:effectLst/>
                <a:uLnTx/>
                <a:uFillTx/>
                <a:latin typeface="Arial" panose="020B0604020202020204" pitchFamily="34" charset="0"/>
                <a:ea typeface="隶书" panose="02010509060101010101" pitchFamily="49" charset="-122"/>
                <a:cs typeface="+mn-cs"/>
                <a:sym typeface="+mn-ea"/>
              </a:rPr>
              <a:t>阶段的安全技术、安全管理、安全教育等方面的安全状况综合评价，可客观地对生产经营单位安全水平做出结论，使生产经营单位不仅了解可能存在的危险性，而且明确如何改进安全状况，同时也为安全监督管理部门了解生产经营单位安全生产现状、实施宏观控制提供基础资料;</a:t>
            </a:r>
            <a:endParaRPr kumimoji="0" lang="zh-CN" sz="2000" b="1" i="0" u="none" strike="noStrike" kern="1200" cap="none" spc="0" normalizeH="0" baseline="0" noProof="1">
              <a:ln>
                <a:noFill/>
              </a:ln>
              <a:solidFill>
                <a:srgbClr val="CC0000"/>
              </a:solidFill>
              <a:effectLst/>
              <a:uLnTx/>
              <a:uFillTx/>
              <a:latin typeface="Arial" panose="020B0604020202020204" pitchFamily="34" charset="0"/>
              <a:ea typeface="隶书" panose="02010509060101010101" pitchFamily="49" charset="-122"/>
              <a:cs typeface="+mn-cs"/>
              <a:sym typeface="+mn-ea"/>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rgbClr val="CC0000"/>
                </a:solidFill>
                <a:effectLst/>
                <a:uLnTx/>
                <a:uFillTx/>
                <a:latin typeface="Arial" panose="020B0604020202020204" pitchFamily="34" charset="0"/>
                <a:ea typeface="隶书" panose="02010509060101010101" pitchFamily="49" charset="-122"/>
                <a:cs typeface="+mn-cs"/>
                <a:sym typeface="+mn-ea"/>
              </a:rPr>
              <a:t>通过专项安全评价，可为生产经营单位和政府安全监督管理部门提供管理依据</a:t>
            </a:r>
            <a:r>
              <a:rPr kumimoji="0" lang="zh-CN" altLang="en-US" sz="2000" b="0" i="0" u="none" strike="noStrike" kern="1200" cap="none" spc="0" normalizeH="0" baseline="0" noProof="1">
                <a:ln>
                  <a:noFill/>
                </a:ln>
                <a:solidFill>
                  <a:srgbClr val="CC0000"/>
                </a:solidFill>
                <a:effectLst/>
                <a:uLnTx/>
                <a:uFillTx/>
                <a:latin typeface="Arial" panose="020B0604020202020204" pitchFamily="34" charset="0"/>
                <a:ea typeface="隶书" panose="02010509060101010101" pitchFamily="49" charset="-122"/>
                <a:cs typeface="+mn-cs"/>
                <a:sym typeface="+mn-ea"/>
              </a:rPr>
              <a:t>。</a:t>
            </a:r>
          </a:p>
        </p:txBody>
      </p:sp>
      <p:sp>
        <p:nvSpPr>
          <p:cNvPr id="4" name="文本框 3"/>
          <p:cNvSpPr txBox="1"/>
          <p:nvPr/>
        </p:nvSpPr>
        <p:spPr>
          <a:xfrm>
            <a:off x="3830321" y="4747737"/>
            <a:ext cx="5206365" cy="307777"/>
          </a:xfrm>
          <a:prstGeom prst="rect">
            <a:avLst/>
          </a:prstGeom>
          <a:noFill/>
        </p:spPr>
        <p:txBody>
          <a:bodyPr wrap="square" rtlCol="0">
            <a:spAutoFit/>
          </a:bodyPr>
          <a:lstStyle/>
          <a:p>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95536" y="627534"/>
            <a:ext cx="8710367" cy="4419032"/>
          </a:xfrm>
          <a:prstGeom prst="rect">
            <a:avLst/>
          </a:prstGeom>
          <a:solidFill>
            <a:schemeClr val="accent6">
              <a:lumMod val="20000"/>
              <a:lumOff val="80000"/>
            </a:schemeClr>
          </a:solidFill>
        </p:spPr>
        <p:txBody>
          <a:bodyPr wrap="square">
            <a:spAutoFit/>
          </a:bodyPr>
          <a:lstStyle/>
          <a:p>
            <a:pPr marL="0" marR="0" lvl="1" indent="0" algn="l" defTabSz="914400" rtl="0" eaLnBrk="1" fontAlgn="base" latinLnBrk="0" hangingPunct="1">
              <a:lnSpc>
                <a:spcPct val="100000"/>
              </a:lnSpc>
              <a:spcBef>
                <a:spcPct val="0"/>
              </a:spcBef>
              <a:spcAft>
                <a:spcPct val="35000"/>
              </a:spcAft>
              <a:buClrTx/>
              <a:buSzTx/>
              <a:buFont typeface="Arial" panose="020B0604020202020204" pitchFamily="34" charset="0"/>
              <a:buNone/>
              <a:defRPr/>
            </a:pPr>
            <a:r>
              <a:rPr kumimoji="0" lang="x-none" sz="2400" b="1" i="0" u="none" strike="noStrike" kern="1200" cap="none" spc="0" normalizeH="0" baseline="0" noProof="1">
                <a:ln>
                  <a:noFill/>
                </a:ln>
                <a:solidFill>
                  <a:srgbClr val="FF0000"/>
                </a:solidFill>
                <a:effectLst/>
                <a:uLnTx/>
                <a:uFillTx/>
                <a:latin typeface="Arial" panose="020B0604020202020204" pitchFamily="34" charset="0"/>
                <a:ea typeface="隶书" panose="02010509060101010101" pitchFamily="49" charset="-122"/>
                <a:cs typeface="+mn-cs"/>
                <a:sym typeface="+mn-ea"/>
              </a:rPr>
              <a:t>(4)</a:t>
            </a:r>
            <a:r>
              <a:rPr kumimoji="0" lang="x-none" sz="24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mn-ea"/>
              </a:rPr>
              <a:t>有助于提高生产经营单位的安全管理水平</a:t>
            </a:r>
            <a:endParaRPr kumimoji="0" lang="zh-CN" altLang="x-none" sz="2400" b="1"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sym typeface="+mn-ea"/>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1800" b="1" i="0" u="none" strike="noStrike" kern="1200" cap="none" spc="0" normalizeH="0" baseline="0" noProof="1">
                <a:ln>
                  <a:noFill/>
                </a:ln>
                <a:solidFill>
                  <a:srgbClr val="C00000"/>
                </a:solidFill>
                <a:effectLst/>
                <a:uLnTx/>
                <a:uFillTx/>
                <a:latin typeface="Arial" panose="020B0604020202020204" pitchFamily="34" charset="0"/>
                <a:ea typeface="隶书" panose="02010509060101010101" pitchFamily="49" charset="-122"/>
                <a:cs typeface="+mn-cs"/>
                <a:sym typeface="+mn-ea"/>
              </a:rPr>
              <a:t>安全评价可以使生产经营单位安全管理变事后处理为事先预测、预防。</a:t>
            </a:r>
            <a:r>
              <a:rPr kumimoji="0" lang="x-none" sz="1800" b="0" i="0" u="none" strike="noStrike" kern="1200" cap="none" spc="0" normalizeH="0" baseline="0" noProof="1">
                <a:ln>
                  <a:noFill/>
                </a:ln>
                <a:solidFill>
                  <a:srgbClr val="C00000"/>
                </a:solidFill>
                <a:effectLst/>
                <a:uLnTx/>
                <a:uFillTx/>
                <a:latin typeface="Arial" panose="020B0604020202020204" pitchFamily="34" charset="0"/>
                <a:ea typeface="隶书" panose="02010509060101010101" pitchFamily="49" charset="-122"/>
                <a:cs typeface="+mn-cs"/>
                <a:sym typeface="+mn-ea"/>
              </a:rPr>
              <a:t>传统安全管理方法的特点是凭经验进行管理，多为事故发生后再进行处理的“事后过程”。通过安全评价，可以预先识别系统的危险性，分析生产经营单位的安全状况，全面地评价系统及各部分的危险程度和安全管理状况，促使生产经营单位达到规定的安全要求。</a:t>
            </a:r>
            <a:endParaRPr kumimoji="0" lang="x-none" sz="1800" b="0"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sym typeface="+mn-ea"/>
            </a:endParaRP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1800" b="1" i="0" u="none" strike="noStrike" kern="1200" cap="none" spc="0" normalizeH="0" baseline="0" noProof="1">
                <a:ln>
                  <a:noFill/>
                </a:ln>
                <a:solidFill>
                  <a:srgbClr val="660066"/>
                </a:solidFill>
                <a:effectLst/>
                <a:uLnTx/>
                <a:uFillTx/>
                <a:latin typeface="Arial" panose="020B0604020202020204" pitchFamily="34" charset="0"/>
                <a:ea typeface="隶书" panose="02010509060101010101" pitchFamily="49" charset="-122"/>
                <a:cs typeface="+mn-cs"/>
                <a:sym typeface="+mn-ea"/>
              </a:rPr>
              <a:t>安全评价可以使生产经营单位安全管理变纵向单一管理为全面系统管理。</a:t>
            </a:r>
            <a:r>
              <a:rPr kumimoji="0" lang="x-none" sz="1800" b="0" i="0" u="none" strike="noStrike" kern="1200" cap="none" spc="0" normalizeH="0" baseline="0" noProof="1">
                <a:ln>
                  <a:noFill/>
                </a:ln>
                <a:solidFill>
                  <a:srgbClr val="660066"/>
                </a:solidFill>
                <a:effectLst/>
                <a:uLnTx/>
                <a:uFillTx/>
                <a:latin typeface="Arial" panose="020B0604020202020204" pitchFamily="34" charset="0"/>
                <a:ea typeface="隶书" panose="02010509060101010101" pitchFamily="49" charset="-122"/>
                <a:cs typeface="+mn-cs"/>
                <a:sym typeface="+mn-ea"/>
              </a:rPr>
              <a:t>安全评价可以使生产经营单位所有部门都能按照要求认真评价本系统的安全状况，将安全管理范围扩大到生产经营单位各个部门、各个环节，使生产经营单位的安全管理实现全员、全面、全过程、全时空的系统化管理。</a:t>
            </a:r>
          </a:p>
          <a:p>
            <a:pPr marL="342900" marR="0" lvl="1" indent="-342900" algn="l" defTabSz="914400" rtl="0" eaLnBrk="1" fontAlgn="base" latinLnBrk="0" hangingPunct="1">
              <a:lnSpc>
                <a:spcPct val="100000"/>
              </a:lnSpc>
              <a:spcBef>
                <a:spcPct val="0"/>
              </a:spcBef>
              <a:spcAft>
                <a:spcPct val="15000"/>
              </a:spcAft>
              <a:buClrTx/>
              <a:buSzTx/>
              <a:buFont typeface="Wingdings" panose="05000000000000000000" charset="0"/>
              <a:buChar char="Ø"/>
              <a:defRPr/>
            </a:pPr>
            <a:r>
              <a:rPr kumimoji="0" lang="x-none" sz="1800" b="1"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sym typeface="+mn-ea"/>
              </a:rPr>
              <a:t>系统安全评价可以使生产经营单位安全管理变经验管理为目标管理。</a:t>
            </a:r>
            <a:r>
              <a:rPr kumimoji="0" lang="x-none" sz="1800" b="0"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sym typeface="+mn-ea"/>
              </a:rPr>
              <a:t>仅凭经验、主观意志和思想意识进行安全管理，没有统一的标准、目标。安全评价可以使各部门、全体职工明确各自的安全指标要求，在明确的目标下，统一步调，分头进行，从而使安全管理工作做到科学化、统一化、标准化。</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文本占位符 124930"/>
          <p:cNvSpPr>
            <a:spLocks noGrp="1"/>
          </p:cNvSpPr>
          <p:nvPr>
            <p:ph idx="1"/>
          </p:nvPr>
        </p:nvSpPr>
        <p:spPr>
          <a:xfrm>
            <a:off x="1544639" y="1281113"/>
            <a:ext cx="6296025" cy="3450431"/>
          </a:xfrm>
        </p:spPr>
        <p:txBody>
          <a:bodyPr vert="horz" wrap="square" lIns="91440" tIns="45720" rIns="91440" bIns="45720" anchor="t">
            <a:normAutofit/>
          </a:bodyPr>
          <a:lstStyle/>
          <a:p>
            <a:pPr algn="ctr" eaLnBrk="1" hangingPunct="1">
              <a:lnSpc>
                <a:spcPct val="125000"/>
              </a:lnSpc>
              <a:buClr>
                <a:srgbClr val="FF0066"/>
              </a:buClr>
              <a:buFont typeface="Wingdings" panose="05000000000000000000" pitchFamily="2" charset="2"/>
              <a:buNone/>
            </a:pPr>
            <a:r>
              <a:rPr lang="zh-CN" altLang="en-US" b="1" dirty="0">
                <a:solidFill>
                  <a:srgbClr val="FF0000"/>
                </a:solidFill>
                <a:latin typeface="隶书" panose="02010509060101010101" pitchFamily="49" charset="-122"/>
                <a:ea typeface="隶书" panose="02010509060101010101" pitchFamily="49" charset="-122"/>
              </a:rPr>
              <a:t>目    录</a:t>
            </a:r>
            <a:endParaRPr lang="zh-CN" altLang="en-US" sz="2800" b="1" dirty="0">
              <a:solidFill>
                <a:srgbClr val="FF0000"/>
              </a:solidFill>
              <a:latin typeface="隶书" panose="02010509060101010101" pitchFamily="49" charset="-122"/>
              <a:ea typeface="隶书" panose="02010509060101010101" pitchFamily="49" charset="-122"/>
            </a:endParaRPr>
          </a:p>
          <a:p>
            <a:pPr eaLnBrk="1" hangingPunct="1">
              <a:lnSpc>
                <a:spcPct val="150000"/>
              </a:lnSpc>
              <a:buClr>
                <a:srgbClr val="FF0066"/>
              </a:buClr>
              <a:buFont typeface="Wingdings" panose="05000000000000000000" pitchFamily="2" charset="2"/>
              <a:buChar char="Ø"/>
            </a:pPr>
            <a:r>
              <a:rPr lang="en-US" altLang="zh-CN" sz="2800" b="1" dirty="0">
                <a:solidFill>
                  <a:srgbClr val="FF0000"/>
                </a:solidFill>
                <a:latin typeface="Times New Roman" panose="02020603050405020304" pitchFamily="18" charset="0"/>
                <a:ea typeface="隶书" panose="02010509060101010101" pitchFamily="49" charset="-122"/>
              </a:rPr>
              <a:t>  A</a:t>
            </a:r>
            <a:r>
              <a:rPr lang="zh-CN" altLang="en-US" sz="2800" b="1" dirty="0">
                <a:solidFill>
                  <a:srgbClr val="FF0000"/>
                </a:solidFill>
                <a:latin typeface="Times New Roman" panose="02020603050405020304" pitchFamily="18" charset="0"/>
                <a:ea typeface="隶书" panose="02010509060101010101" pitchFamily="49" charset="-122"/>
              </a:rPr>
              <a:t>、安全评价的依据</a:t>
            </a:r>
            <a:endParaRPr lang="en-US" altLang="zh-CN" sz="2800" b="1" dirty="0">
              <a:solidFill>
                <a:srgbClr val="FF0000"/>
              </a:solidFill>
              <a:latin typeface="Times New Roman" panose="02020603050405020304" pitchFamily="18" charset="0"/>
              <a:ea typeface="隶书" panose="02010509060101010101" pitchFamily="49" charset="-122"/>
            </a:endParaRPr>
          </a:p>
          <a:p>
            <a:pPr eaLnBrk="1" hangingPunct="1">
              <a:lnSpc>
                <a:spcPct val="150000"/>
              </a:lnSpc>
              <a:buClr>
                <a:srgbClr val="FF0066"/>
              </a:buClr>
              <a:buFont typeface="Wingdings" panose="05000000000000000000" pitchFamily="2" charset="2"/>
              <a:buChar char="Ø"/>
            </a:pPr>
            <a:r>
              <a:rPr lang="en-US" altLang="zh-CN" sz="2800" b="1" dirty="0">
                <a:solidFill>
                  <a:srgbClr val="FF0000"/>
                </a:solidFill>
                <a:latin typeface="Times New Roman" panose="02020603050405020304" pitchFamily="18" charset="0"/>
                <a:ea typeface="隶书" panose="02010509060101010101" pitchFamily="49" charset="-122"/>
              </a:rPr>
              <a:t>  B</a:t>
            </a:r>
            <a:r>
              <a:rPr lang="zh-CN" altLang="en-US" sz="2800" b="1" dirty="0">
                <a:solidFill>
                  <a:srgbClr val="FF0000"/>
                </a:solidFill>
                <a:latin typeface="Times New Roman" panose="02020603050405020304" pitchFamily="18" charset="0"/>
                <a:ea typeface="隶书" panose="02010509060101010101" pitchFamily="49" charset="-122"/>
              </a:rPr>
              <a:t>、安全评价的作用</a:t>
            </a:r>
            <a:endParaRPr lang="en-US" altLang="zh-CN" sz="2800" b="1" dirty="0">
              <a:solidFill>
                <a:srgbClr val="FF0000"/>
              </a:solidFill>
              <a:latin typeface="Times New Roman" panose="02020603050405020304" pitchFamily="18" charset="0"/>
              <a:ea typeface="隶书" panose="02010509060101010101" pitchFamily="49" charset="-122"/>
            </a:endParaRPr>
          </a:p>
          <a:p>
            <a:pPr eaLnBrk="1" hangingPunct="1">
              <a:lnSpc>
                <a:spcPct val="150000"/>
              </a:lnSpc>
              <a:buClr>
                <a:srgbClr val="FF0066"/>
              </a:buClr>
              <a:buFont typeface="Wingdings" panose="05000000000000000000" pitchFamily="2" charset="2"/>
              <a:buChar char="Ø"/>
            </a:pPr>
            <a:r>
              <a:rPr lang="en-US" altLang="zh-CN" sz="2800" b="1" dirty="0">
                <a:solidFill>
                  <a:srgbClr val="FF0000"/>
                </a:solidFill>
                <a:latin typeface="Times New Roman" panose="02020603050405020304" pitchFamily="18" charset="0"/>
                <a:ea typeface="隶书" panose="02010509060101010101" pitchFamily="49" charset="-122"/>
              </a:rPr>
              <a:t>  C</a:t>
            </a:r>
            <a:r>
              <a:rPr lang="zh-CN" altLang="en-US" sz="2800" b="1" dirty="0">
                <a:solidFill>
                  <a:srgbClr val="FF0000"/>
                </a:solidFill>
                <a:latin typeface="Times New Roman" panose="02020603050405020304" pitchFamily="18" charset="0"/>
                <a:ea typeface="隶书" panose="02010509060101010101" pitchFamily="49" charset="-122"/>
              </a:rPr>
              <a:t>、安全评价报告的主要内容</a:t>
            </a:r>
          </a:p>
          <a:p>
            <a:pPr eaLnBrk="1" hangingPunct="1">
              <a:lnSpc>
                <a:spcPct val="150000"/>
              </a:lnSpc>
              <a:buClr>
                <a:srgbClr val="FF0066"/>
              </a:buClr>
              <a:buFont typeface="Wingdings" panose="05000000000000000000" pitchFamily="2" charset="2"/>
              <a:buChar char="Ø"/>
            </a:pPr>
            <a:r>
              <a:rPr lang="en-US" altLang="zh-CN" sz="2800" b="1" dirty="0">
                <a:solidFill>
                  <a:srgbClr val="FF0000"/>
                </a:solidFill>
                <a:latin typeface="Times New Roman" panose="02020603050405020304" pitchFamily="18" charset="0"/>
                <a:ea typeface="隶书" panose="02010509060101010101" pitchFamily="49" charset="-122"/>
              </a:rPr>
              <a:t>  D</a:t>
            </a:r>
            <a:r>
              <a:rPr lang="zh-CN" altLang="en-US" sz="2800" b="1" dirty="0">
                <a:solidFill>
                  <a:srgbClr val="FF0000"/>
                </a:solidFill>
                <a:latin typeface="Times New Roman" panose="02020603050405020304" pitchFamily="18" charset="0"/>
                <a:ea typeface="隶书" panose="02010509060101010101" pitchFamily="49" charset="-122"/>
              </a:rPr>
              <a:t>、事故案例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51520" y="627534"/>
            <a:ext cx="8365433" cy="3418115"/>
          </a:xfrm>
          <a:prstGeom prst="rect">
            <a:avLst/>
          </a:prstGeom>
          <a:solidFill>
            <a:schemeClr val="accent6">
              <a:lumMod val="20000"/>
              <a:lumOff val="80000"/>
            </a:schemeClr>
          </a:solidFill>
        </p:spPr>
        <p:txBody>
          <a:bodyPr wrap="square">
            <a:spAutoFit/>
          </a:bodyPr>
          <a:lstStyle/>
          <a:p>
            <a:pPr marL="0" marR="0" lvl="1" indent="0" algn="l" defTabSz="914400" rtl="0" eaLnBrk="1" fontAlgn="base" latinLnBrk="0" hangingPunct="1">
              <a:lnSpc>
                <a:spcPct val="150000"/>
              </a:lnSpc>
              <a:spcBef>
                <a:spcPct val="0"/>
              </a:spcBef>
              <a:spcAft>
                <a:spcPct val="35000"/>
              </a:spcAft>
              <a:buClrTx/>
              <a:buSzTx/>
              <a:buFont typeface="Arial" panose="020B0604020202020204" pitchFamily="34" charset="0"/>
              <a:buNone/>
              <a:defRPr/>
            </a:pPr>
            <a:r>
              <a:rPr kumimoji="0" lang="x-none" sz="2000" b="1" i="0" u="none" strike="noStrike" kern="1200" cap="none" spc="0" normalizeH="0" baseline="0" noProof="1">
                <a:ln>
                  <a:noFill/>
                </a:ln>
                <a:solidFill>
                  <a:srgbClr val="FF0000"/>
                </a:solidFill>
                <a:effectLst/>
                <a:uLnTx/>
                <a:uFillTx/>
                <a:latin typeface="Arial" panose="020B0604020202020204" pitchFamily="34" charset="0"/>
                <a:ea typeface="隶书" panose="02010509060101010101" pitchFamily="49" charset="-122"/>
                <a:cs typeface="+mn-cs"/>
                <a:sym typeface="+mn-ea"/>
              </a:rPr>
              <a:t>(5)</a:t>
            </a:r>
            <a:r>
              <a:rPr kumimoji="0" lang="x-none" sz="2000" b="1" i="0" u="none" strike="noStrike" kern="1200" cap="none" spc="0" normalizeH="0" baseline="0" noProof="1">
                <a:ln>
                  <a:noFill/>
                </a:ln>
                <a:solidFill>
                  <a:srgbClr val="0033CC"/>
                </a:solidFill>
                <a:effectLst/>
                <a:uLnTx/>
                <a:uFillTx/>
                <a:latin typeface="Arial" panose="020B0604020202020204" pitchFamily="34" charset="0"/>
                <a:ea typeface="隶书" panose="02010509060101010101" pitchFamily="49" charset="-122"/>
                <a:cs typeface="+mn-cs"/>
                <a:sym typeface="+mn-ea"/>
              </a:rPr>
              <a:t>有助于生产经营单位提高经济效益</a:t>
            </a:r>
            <a:endParaRPr kumimoji="0" lang="x-none" sz="2000" b="1" i="0" u="none" strike="noStrike" kern="1200" cap="none" spc="0" normalizeH="0" baseline="0" noProof="1">
              <a:ln>
                <a:noFill/>
              </a:ln>
              <a:solidFill>
                <a:schemeClr val="tx1"/>
              </a:solidFill>
              <a:effectLst/>
              <a:uLnTx/>
              <a:uFillTx/>
              <a:latin typeface="Arial" panose="020B0604020202020204" pitchFamily="34" charset="0"/>
              <a:ea typeface="隶书" panose="02010509060101010101" pitchFamily="49" charset="-122"/>
              <a:cs typeface="+mn-cs"/>
            </a:endParaRPr>
          </a:p>
          <a:p>
            <a:pPr marL="342900" marR="0" lvl="1" indent="-342900" algn="l" defTabSz="914400" rtl="0" eaLnBrk="1" fontAlgn="base" latinLnBrk="0" hangingPunct="1">
              <a:lnSpc>
                <a:spcPct val="15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sym typeface="+mn-ea"/>
              </a:rPr>
              <a:t>安全预评价可减少项目建成后由于安全要求引起的调整和返工建设，安全验收评价可将一些潜在事故消除在设施开工运行前，安全现状综合评价可使生产经营单位较好地了解可能存在的危险并为安全管理提供依据。</a:t>
            </a:r>
            <a:endParaRPr kumimoji="0" lang="x-none" sz="2000" b="1" i="0" u="none" strike="noStrike" kern="1200" cap="none" spc="0" normalizeH="0" baseline="0" noProof="1">
              <a:ln>
                <a:noFill/>
              </a:ln>
              <a:solidFill>
                <a:srgbClr val="006600"/>
              </a:solidFill>
              <a:effectLst/>
              <a:uLnTx/>
              <a:uFillTx/>
              <a:latin typeface="Arial" panose="020B0604020202020204" pitchFamily="34" charset="0"/>
              <a:ea typeface="隶书" panose="02010509060101010101" pitchFamily="49" charset="-122"/>
              <a:cs typeface="+mn-cs"/>
            </a:endParaRPr>
          </a:p>
          <a:p>
            <a:pPr marL="342900" marR="0" lvl="1" indent="-342900" algn="l" defTabSz="914400" rtl="0" eaLnBrk="1" fontAlgn="base" latinLnBrk="0" hangingPunct="1">
              <a:lnSpc>
                <a:spcPct val="150000"/>
              </a:lnSpc>
              <a:spcBef>
                <a:spcPct val="0"/>
              </a:spcBef>
              <a:spcAft>
                <a:spcPct val="15000"/>
              </a:spcAft>
              <a:buClrTx/>
              <a:buSzTx/>
              <a:buFont typeface="Wingdings" panose="05000000000000000000" charset="0"/>
              <a:buChar char="Ø"/>
              <a:defRPr/>
            </a:pPr>
            <a:r>
              <a:rPr kumimoji="0" lang="x-none" sz="2000" b="1" i="0" u="none" strike="noStrike" kern="1200" cap="none" spc="0" normalizeH="0" baseline="0" noProof="1">
                <a:ln>
                  <a:noFill/>
                </a:ln>
                <a:solidFill>
                  <a:srgbClr val="660066"/>
                </a:solidFill>
                <a:effectLst/>
                <a:uLnTx/>
                <a:uFillTx/>
                <a:latin typeface="Arial" panose="020B0604020202020204" pitchFamily="34" charset="0"/>
                <a:ea typeface="隶书" panose="02010509060101010101" pitchFamily="49" charset="-122"/>
                <a:cs typeface="+mn-cs"/>
                <a:sym typeface="+mn-ea"/>
              </a:rPr>
              <a:t>生产经营单位的安全生产水平的提高无疑可带来经济效益的提高，使生产经营单位真正实现安全、生产和经济的同步增长。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p:cNvSpPr>
          <p:nvPr>
            <p:ph idx="1"/>
          </p:nvPr>
        </p:nvSpPr>
        <p:spPr>
          <a:xfrm>
            <a:off x="590550" y="1922860"/>
            <a:ext cx="8172450" cy="2077640"/>
          </a:xfrm>
        </p:spPr>
        <p:txBody>
          <a:bodyPr vert="horz" wrap="square" lIns="91440" tIns="45720" rIns="91440" bIns="45720" anchor="t">
            <a:normAutofit fontScale="92500" lnSpcReduction="10000"/>
          </a:bodyPr>
          <a:lstStyle/>
          <a:p>
            <a:pPr marL="0" indent="0" eaLnBrk="1" hangingPunct="1">
              <a:buNone/>
            </a:pPr>
            <a:r>
              <a:rPr lang="zh-CN" altLang="en-US" sz="2800" dirty="0">
                <a:ea typeface="隶书" panose="02010509060101010101" pitchFamily="49" charset="-122"/>
              </a:rPr>
              <a:t>一般情况下</a:t>
            </a:r>
            <a:r>
              <a:rPr lang="zh-CN" altLang="zh-CN" sz="2800" dirty="0">
                <a:ea typeface="隶书" panose="02010509060101010101" pitchFamily="49" charset="-122"/>
              </a:rPr>
              <a:t>,</a:t>
            </a:r>
            <a:r>
              <a:rPr lang="zh-CN" altLang="en-US" sz="2800" dirty="0">
                <a:ea typeface="隶书" panose="02010509060101010101" pitchFamily="49" charset="-122"/>
              </a:rPr>
              <a:t>安全评价报告主要包括以下内容</a:t>
            </a:r>
            <a:r>
              <a:rPr lang="zh-CN" altLang="en-US" sz="2800" dirty="0">
                <a:solidFill>
                  <a:srgbClr val="FF0000"/>
                </a:solidFill>
                <a:ea typeface="隶书" panose="02010509060101010101" pitchFamily="49" charset="-122"/>
                <a:sym typeface="Wingdings" pitchFamily="2" charset="2"/>
              </a:rPr>
              <a:t>  </a:t>
            </a:r>
            <a:endParaRPr lang="en-US" altLang="zh-CN" sz="2800" dirty="0">
              <a:solidFill>
                <a:srgbClr val="FF0000"/>
              </a:solidFill>
              <a:ea typeface="隶书" panose="02010509060101010101" pitchFamily="49" charset="-122"/>
              <a:sym typeface="Wingdings" pitchFamily="2" charset="2"/>
            </a:endParaRPr>
          </a:p>
          <a:p>
            <a:pPr marL="0" indent="0" eaLnBrk="1" hangingPunct="1">
              <a:buNone/>
            </a:pPr>
            <a:r>
              <a:rPr lang="zh-CN" altLang="en-US" sz="2800" b="1" dirty="0">
                <a:solidFill>
                  <a:srgbClr val="000099"/>
                </a:solidFill>
                <a:ea typeface="隶书" panose="02010509060101010101" pitchFamily="49" charset="-122"/>
              </a:rPr>
              <a:t> 前言</a:t>
            </a:r>
            <a:endParaRPr lang="zh-CN" altLang="zh-CN" sz="2800" dirty="0">
              <a:ea typeface="隶书" panose="02010509060101010101" pitchFamily="49" charset="-122"/>
            </a:endParaRPr>
          </a:p>
          <a:p>
            <a:pPr marL="0" indent="0" eaLnBrk="1" hangingPunct="1">
              <a:buNone/>
            </a:pPr>
            <a:r>
              <a:rPr lang="zh-CN" altLang="en-US" sz="2800" dirty="0">
                <a:ea typeface="隶书" panose="02010509060101010101" pitchFamily="49" charset="-122"/>
              </a:rPr>
              <a:t>包括项目的背景、项目性质、地理位置、规模、生产工艺技术等基本情况，评价项目委托方及评价工作过程等。</a:t>
            </a:r>
            <a:endParaRPr lang="en-US" altLang="zh-CN" sz="2800" dirty="0">
              <a:ea typeface="隶书" panose="02010509060101010101" pitchFamily="49" charset="-122"/>
            </a:endParaRPr>
          </a:p>
          <a:p>
            <a:pPr marL="0" indent="0">
              <a:buNone/>
            </a:pPr>
            <a:r>
              <a:rPr lang="zh-CN" altLang="en-US" sz="2800" b="1" dirty="0">
                <a:solidFill>
                  <a:srgbClr val="000099"/>
                </a:solidFill>
                <a:ea typeface="隶书" panose="02010509060101010101" pitchFamily="49" charset="-122"/>
              </a:rPr>
              <a:t> 目录</a:t>
            </a:r>
            <a:endParaRPr lang="zh-CN" altLang="zh-CN" sz="2800" b="1" dirty="0">
              <a:solidFill>
                <a:srgbClr val="000099"/>
              </a:solidFill>
              <a:ea typeface="隶书" panose="02010509060101010101" pitchFamily="49" charset="-122"/>
            </a:endParaRPr>
          </a:p>
        </p:txBody>
      </p:sp>
      <p:sp>
        <p:nvSpPr>
          <p:cNvPr id="6" name="矩形 5"/>
          <p:cNvSpPr/>
          <p:nvPr/>
        </p:nvSpPr>
        <p:spPr>
          <a:xfrm>
            <a:off x="34925" y="771550"/>
            <a:ext cx="9109075" cy="584775"/>
          </a:xfrm>
          <a:prstGeom prst="rect">
            <a:avLst/>
          </a:prstGeom>
          <a:gradFill flip="none" rotWithShape="1">
            <a:gsLst>
              <a:gs pos="0">
                <a:srgbClr val="D29796"/>
              </a:gs>
              <a:gs pos="50000">
                <a:schemeClr val="accent1">
                  <a:shade val="67500"/>
                  <a:satMod val="115000"/>
                </a:schemeClr>
              </a:gs>
              <a:gs pos="100000">
                <a:schemeClr val="accent1">
                  <a:shade val="100000"/>
                  <a:satMod val="115000"/>
                </a:schemeClr>
              </a:gs>
            </a:gsLst>
            <a:lin ang="0" scaled="1"/>
            <a:tileRect/>
          </a:gradFill>
          <a:effectLst>
            <a:outerShdw blurRad="50800" dist="38100" dir="10800000" algn="r" rotWithShape="0">
              <a:prstClr val="black">
                <a:alpha val="40000"/>
              </a:prstClr>
            </a:outerShdw>
          </a:effectLst>
        </p:spPr>
        <p:txBody>
          <a:bodyPr>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zh-CN" sz="32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安全评价</a:t>
            </a:r>
            <a:r>
              <a:rPr kumimoji="0" lang="zh-CN" altLang="en-US" sz="32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报告的</a:t>
            </a:r>
            <a:r>
              <a:rPr kumimoji="0" lang="zh-CN" altLang="zh-CN" sz="32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主要内容</a:t>
            </a:r>
            <a:endParaRPr kumimoji="0" lang="en-US" altLang="zh-CN" sz="32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4" name="文本框 3"/>
          <p:cNvSpPr txBox="1"/>
          <p:nvPr/>
        </p:nvSpPr>
        <p:spPr>
          <a:xfrm>
            <a:off x="3830321" y="4747737"/>
            <a:ext cx="5206365" cy="307777"/>
          </a:xfrm>
          <a:prstGeom prst="rect">
            <a:avLst/>
          </a:prstGeom>
          <a:noFill/>
        </p:spPr>
        <p:txBody>
          <a:bodyPr wrap="square" rtlCol="0">
            <a:spAutoFit/>
          </a:bodyPr>
          <a:lstStyle/>
          <a:p>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p:cNvSpPr>
          <p:nvPr>
            <p:ph idx="1"/>
          </p:nvPr>
        </p:nvSpPr>
        <p:spPr>
          <a:xfrm>
            <a:off x="313531" y="771550"/>
            <a:ext cx="8516938" cy="2214563"/>
          </a:xfrm>
        </p:spPr>
        <p:txBody>
          <a:bodyPr vert="horz" wrap="square" lIns="91440" tIns="45720" rIns="91440" bIns="45720" anchor="t">
            <a:normAutofit fontScale="85000" lnSpcReduction="10000"/>
          </a:bodyPr>
          <a:lstStyle/>
          <a:p>
            <a:pPr marL="0" indent="0" eaLnBrk="1" hangingPunct="1">
              <a:buNone/>
            </a:pPr>
            <a:r>
              <a:rPr lang="en-US" altLang="zh-CN" sz="2800" b="1" dirty="0">
                <a:solidFill>
                  <a:srgbClr val="000099"/>
                </a:solidFill>
                <a:ea typeface="隶书" panose="02010509060101010101" pitchFamily="49" charset="-122"/>
              </a:rPr>
              <a:t>1</a:t>
            </a:r>
            <a:r>
              <a:rPr lang="zh-CN" altLang="en-US" sz="2800" b="1" dirty="0">
                <a:solidFill>
                  <a:srgbClr val="000099"/>
                </a:solidFill>
                <a:ea typeface="隶书" panose="02010509060101010101" pitchFamily="49" charset="-122"/>
              </a:rPr>
              <a:t>、</a:t>
            </a:r>
            <a:r>
              <a:rPr lang="zh-CN" altLang="zh-CN" sz="2800" b="1" dirty="0">
                <a:solidFill>
                  <a:srgbClr val="000099"/>
                </a:solidFill>
                <a:ea typeface="隶书" panose="02010509060101010101" pitchFamily="49" charset="-122"/>
              </a:rPr>
              <a:t>评价</a:t>
            </a:r>
            <a:r>
              <a:rPr lang="zh-CN" altLang="en-US" sz="2800" b="1" dirty="0">
                <a:solidFill>
                  <a:srgbClr val="000099"/>
                </a:solidFill>
                <a:ea typeface="隶书" panose="02010509060101010101" pitchFamily="49" charset="-122"/>
              </a:rPr>
              <a:t>目的、</a:t>
            </a:r>
            <a:r>
              <a:rPr lang="zh-CN" altLang="zh-CN" sz="2800" b="1" dirty="0">
                <a:solidFill>
                  <a:srgbClr val="000099"/>
                </a:solidFill>
                <a:ea typeface="隶书" panose="02010509060101010101" pitchFamily="49" charset="-122"/>
              </a:rPr>
              <a:t>范围与依据</a:t>
            </a:r>
          </a:p>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1</a:t>
            </a:r>
            <a:r>
              <a:rPr lang="zh-CN" altLang="zh-CN" sz="2800" b="1" dirty="0">
                <a:solidFill>
                  <a:srgbClr val="000099"/>
                </a:solidFill>
                <a:ea typeface="隶书" panose="02010509060101010101" pitchFamily="49" charset="-122"/>
              </a:rPr>
              <a:t>）</a:t>
            </a:r>
            <a:r>
              <a:rPr lang="zh-CN" altLang="en-US" sz="2800" b="1" dirty="0">
                <a:solidFill>
                  <a:srgbClr val="000099"/>
                </a:solidFill>
                <a:ea typeface="隶书" panose="02010509060101010101" pitchFamily="49" charset="-122"/>
              </a:rPr>
              <a:t>评价目的</a:t>
            </a:r>
            <a:endParaRPr lang="en-US" altLang="zh-CN" sz="2800" b="1" dirty="0">
              <a:solidFill>
                <a:srgbClr val="000099"/>
              </a:solidFill>
              <a:ea typeface="隶书" panose="02010509060101010101" pitchFamily="49" charset="-122"/>
            </a:endParaRPr>
          </a:p>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2</a:t>
            </a:r>
            <a:r>
              <a:rPr lang="zh-CN" altLang="zh-CN" sz="2800" b="1" dirty="0">
                <a:solidFill>
                  <a:srgbClr val="000099"/>
                </a:solidFill>
                <a:ea typeface="隶书" panose="02010509060101010101" pitchFamily="49" charset="-122"/>
              </a:rPr>
              <a:t>）对象和范围</a:t>
            </a:r>
          </a:p>
          <a:p>
            <a:pPr marL="0" indent="0" eaLnBrk="1" hangingPunct="1">
              <a:buNone/>
            </a:pPr>
            <a:r>
              <a:rPr lang="zh-CN" altLang="en-US" sz="2800" dirty="0">
                <a:ea typeface="隶书" panose="02010509060101010101" pitchFamily="49" charset="-122"/>
              </a:rPr>
              <a:t>包括系统的安全生产条件和综合安全管理。安全生产条件主要是</a:t>
            </a:r>
            <a:r>
              <a:rPr lang="zh-CN" altLang="en-US" sz="2800" dirty="0">
                <a:solidFill>
                  <a:srgbClr val="FF0000"/>
                </a:solidFill>
                <a:ea typeface="隶书" panose="02010509060101010101" pitchFamily="49" charset="-122"/>
              </a:rPr>
              <a:t>该项目所涉及</a:t>
            </a:r>
            <a:r>
              <a:rPr lang="zh-CN" altLang="en-US" sz="2800" dirty="0">
                <a:ea typeface="隶书" panose="02010509060101010101" pitchFamily="49" charset="-122"/>
              </a:rPr>
              <a:t>的总图运输、生产工艺与设备、建筑结构、电气、暖通与空调等，包括基本安全设施和专用安全设施。</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idx="1"/>
          </p:nvPr>
        </p:nvSpPr>
        <p:spPr>
          <a:xfrm>
            <a:off x="323528" y="357187"/>
            <a:ext cx="8294688" cy="4590827"/>
          </a:xfrm>
        </p:spPr>
        <p:txBody>
          <a:bodyPr vert="horz" wrap="square" lIns="91440" tIns="45720" rIns="91440" bIns="45720" anchor="t">
            <a:normAutofit fontScale="77500" lnSpcReduction="20000"/>
          </a:bodyPr>
          <a:lstStyle/>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3</a:t>
            </a:r>
            <a:r>
              <a:rPr lang="zh-CN" altLang="zh-CN" sz="2800" b="1" dirty="0">
                <a:solidFill>
                  <a:srgbClr val="000099"/>
                </a:solidFill>
                <a:ea typeface="隶书" panose="02010509060101010101" pitchFamily="49" charset="-122"/>
              </a:rPr>
              <a:t>）评价依据</a:t>
            </a:r>
          </a:p>
          <a:p>
            <a:pPr marL="0" indent="0" eaLnBrk="1" hangingPunct="1">
              <a:buNone/>
            </a:pPr>
            <a:r>
              <a:rPr lang="en-US" altLang="zh-CN" sz="2800" b="1" dirty="0">
                <a:solidFill>
                  <a:srgbClr val="000099"/>
                </a:solidFill>
                <a:ea typeface="隶书" panose="02010509060101010101" pitchFamily="49" charset="-122"/>
              </a:rPr>
              <a:t>a.</a:t>
            </a:r>
            <a:r>
              <a:rPr lang="zh-CN" altLang="zh-CN" sz="2800" b="1" dirty="0">
                <a:solidFill>
                  <a:srgbClr val="000099"/>
                </a:solidFill>
                <a:ea typeface="隶书" panose="02010509060101010101" pitchFamily="49" charset="-122"/>
              </a:rPr>
              <a:t>法律法规</a:t>
            </a:r>
          </a:p>
          <a:p>
            <a:pPr marL="0" indent="0" eaLnBrk="1" hangingPunct="1">
              <a:buNone/>
            </a:pPr>
            <a:r>
              <a:rPr lang="zh-CN" altLang="en-US" sz="2800" b="1" dirty="0">
                <a:ea typeface="隶书" panose="02010509060101010101" pitchFamily="49" charset="-122"/>
              </a:rPr>
              <a:t>列出项目评价应遵循的现行的有关安全生产法律、行政法规、部门规章、地方性法规、地方政府规章和有关规范性文件</a:t>
            </a:r>
            <a:r>
              <a:rPr lang="zh-CN" altLang="en-US" sz="2800" dirty="0">
                <a:ea typeface="隶书" panose="02010509060101010101" pitchFamily="49" charset="-122"/>
              </a:rPr>
              <a:t>，并标注其文号及施行日期。</a:t>
            </a:r>
          </a:p>
          <a:p>
            <a:pPr marL="0" indent="0" eaLnBrk="1" hangingPunct="1">
              <a:buNone/>
            </a:pPr>
            <a:r>
              <a:rPr lang="zh-CN" altLang="en-US" sz="2800" dirty="0">
                <a:ea typeface="隶书" panose="02010509060101010101" pitchFamily="49" charset="-122"/>
              </a:rPr>
              <a:t>每个层次内按发布时间顺序列出，列出的法律法规应为最新版本，并标注其文号及实施日期，要有针对性和完整性，要有序排列。</a:t>
            </a:r>
            <a:endParaRPr lang="en-US" altLang="zh-CN" sz="2800" dirty="0">
              <a:ea typeface="隶书" panose="02010509060101010101" pitchFamily="49" charset="-122"/>
            </a:endParaRPr>
          </a:p>
          <a:p>
            <a:pPr marL="0" indent="0" eaLnBrk="1" hangingPunct="1">
              <a:buNone/>
            </a:pPr>
            <a:r>
              <a:rPr lang="en-US" altLang="zh-CN" sz="2800" b="1" dirty="0">
                <a:solidFill>
                  <a:srgbClr val="000099"/>
                </a:solidFill>
                <a:ea typeface="隶书" panose="02010509060101010101" pitchFamily="49" charset="-122"/>
              </a:rPr>
              <a:t>b.</a:t>
            </a:r>
            <a:r>
              <a:rPr lang="zh-CN" altLang="zh-CN" sz="2800" b="1" dirty="0">
                <a:solidFill>
                  <a:srgbClr val="000099"/>
                </a:solidFill>
                <a:ea typeface="隶书" panose="02010509060101010101" pitchFamily="49" charset="-122"/>
              </a:rPr>
              <a:t>标准规范</a:t>
            </a:r>
            <a:endParaRPr lang="zh-CN" altLang="zh-CN" sz="2800" b="1" dirty="0">
              <a:latin typeface="黑体" panose="02010609060101010101" pitchFamily="49" charset="-122"/>
              <a:ea typeface="黑体" panose="02010609060101010101" pitchFamily="49" charset="-122"/>
            </a:endParaRPr>
          </a:p>
          <a:p>
            <a:pPr marL="0" indent="0" eaLnBrk="1" hangingPunct="1">
              <a:buNone/>
            </a:pPr>
            <a:r>
              <a:rPr lang="zh-CN" altLang="en-US" sz="2800" b="1" dirty="0">
                <a:ea typeface="隶书" panose="02010509060101010101" pitchFamily="49" charset="-122"/>
              </a:rPr>
              <a:t>包括</a:t>
            </a:r>
            <a:r>
              <a:rPr lang="en-US" altLang="zh-CN" sz="2800" b="1" dirty="0">
                <a:ea typeface="隶书" panose="02010509060101010101" pitchFamily="49" charset="-122"/>
              </a:rPr>
              <a:t>(</a:t>
            </a:r>
            <a:r>
              <a:rPr lang="zh-CN" altLang="en-US" sz="2800" b="1" dirty="0">
                <a:ea typeface="隶书" panose="02010509060101010101" pitchFamily="49" charset="-122"/>
              </a:rPr>
              <a:t>建设</a:t>
            </a:r>
            <a:r>
              <a:rPr lang="en-US" altLang="zh-CN" sz="2800" b="1" dirty="0">
                <a:ea typeface="隶书" panose="02010509060101010101" pitchFamily="49" charset="-122"/>
              </a:rPr>
              <a:t>)</a:t>
            </a:r>
            <a:r>
              <a:rPr lang="zh-CN" altLang="en-US" sz="2800" b="1" dirty="0">
                <a:ea typeface="隶书" panose="02010509060101010101" pitchFamily="49" charset="-122"/>
              </a:rPr>
              <a:t>项目安全验收评价应遵循的国家标准、行业标准、地方标准和有关规范。</a:t>
            </a:r>
          </a:p>
          <a:p>
            <a:pPr marL="0" indent="0" eaLnBrk="1" hangingPunct="1">
              <a:buNone/>
            </a:pPr>
            <a:r>
              <a:rPr lang="zh-CN" altLang="en-US" sz="2800" dirty="0">
                <a:ea typeface="隶书" panose="02010509060101010101" pitchFamily="49" charset="-122"/>
              </a:rPr>
              <a:t>按照国家标准、行业标准、地方标准的顺序排列，每个层次内按照发布时间顺序列出。列出的标准规范应为最新版本，并为现行有效。</a:t>
            </a:r>
          </a:p>
          <a:p>
            <a:pPr marL="0" indent="0" eaLnBrk="1" hangingPunct="1">
              <a:buNone/>
            </a:pPr>
            <a:r>
              <a:rPr lang="zh-CN" altLang="en-US" sz="2800" dirty="0">
                <a:ea typeface="隶书" panose="02010509060101010101" pitchFamily="49" charset="-122"/>
              </a:rPr>
              <a:t>所列标准应与本建设项目的安全生产相关，在报告中没有引用到的标准规范不列入。</a:t>
            </a:r>
          </a:p>
          <a:p>
            <a:pPr marL="0" indent="0" eaLnBrk="1" hangingPunct="1">
              <a:buNone/>
            </a:pPr>
            <a:endParaRPr lang="zh-CN" altLang="en-US" sz="2800" dirty="0">
              <a:ea typeface="隶书" panose="02010509060101010101" pitchFamily="49"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p:cNvSpPr>
          <p:nvPr>
            <p:ph idx="1"/>
          </p:nvPr>
        </p:nvSpPr>
        <p:spPr>
          <a:xfrm>
            <a:off x="251520" y="699542"/>
            <a:ext cx="8497193" cy="4104455"/>
          </a:xfrm>
        </p:spPr>
        <p:txBody>
          <a:bodyPr vert="horz" wrap="square" lIns="91440" tIns="45720" rIns="91440" bIns="45720" anchor="t">
            <a:normAutofit fontScale="85000" lnSpcReduction="20000"/>
          </a:bodyPr>
          <a:lstStyle/>
          <a:p>
            <a:pPr marL="0" indent="0" eaLnBrk="1" hangingPunct="1">
              <a:buNone/>
            </a:pPr>
            <a:r>
              <a:rPr lang="en-US" altLang="zh-CN" sz="2800" b="1" dirty="0">
                <a:solidFill>
                  <a:srgbClr val="000099"/>
                </a:solidFill>
                <a:ea typeface="隶书" panose="02010509060101010101" pitchFamily="49" charset="-122"/>
              </a:rPr>
              <a:t>c.</a:t>
            </a:r>
            <a:r>
              <a:rPr lang="zh-CN" altLang="zh-CN" sz="2800" b="1" dirty="0">
                <a:solidFill>
                  <a:srgbClr val="000099"/>
                </a:solidFill>
                <a:ea typeface="隶书" panose="02010509060101010101" pitchFamily="49" charset="-122"/>
              </a:rPr>
              <a:t>项目合法证明文件</a:t>
            </a:r>
          </a:p>
          <a:p>
            <a:pPr marL="0" indent="0" eaLnBrk="1" hangingPunct="1">
              <a:buNone/>
            </a:pPr>
            <a:r>
              <a:rPr lang="zh-CN" altLang="en-US" sz="2800" b="1" dirty="0">
                <a:ea typeface="隶书" panose="02010509060101010101" pitchFamily="49" charset="-122"/>
              </a:rPr>
              <a:t>包括</a:t>
            </a:r>
            <a:r>
              <a:rPr lang="en-US" altLang="zh-CN" sz="2800" b="1" dirty="0">
                <a:ea typeface="隶书" panose="02010509060101010101" pitchFamily="49" charset="-122"/>
              </a:rPr>
              <a:t>(</a:t>
            </a:r>
            <a:r>
              <a:rPr lang="zh-CN" altLang="en-US" sz="2800" b="1" dirty="0">
                <a:ea typeface="隶书" panose="02010509060101010101" pitchFamily="49" charset="-122"/>
              </a:rPr>
              <a:t>建设</a:t>
            </a:r>
            <a:r>
              <a:rPr lang="en-US" altLang="zh-CN" sz="2800" b="1" dirty="0">
                <a:ea typeface="隶书" panose="02010509060101010101" pitchFamily="49" charset="-122"/>
              </a:rPr>
              <a:t>)</a:t>
            </a:r>
            <a:r>
              <a:rPr lang="zh-CN" altLang="en-US" sz="2800" b="1" dirty="0">
                <a:ea typeface="隶书" panose="02010509060101010101" pitchFamily="49" charset="-122"/>
              </a:rPr>
              <a:t>项目评价所依据的合法证明文件，包括但不限于建设项目《安全设施设计》批复文件及重大设计变更批复文件。</a:t>
            </a:r>
          </a:p>
          <a:p>
            <a:pPr marL="0" indent="0" eaLnBrk="1" hangingPunct="1">
              <a:buNone/>
            </a:pPr>
            <a:r>
              <a:rPr lang="zh-CN" altLang="en-US" sz="2800" dirty="0">
                <a:ea typeface="隶书" panose="02010509060101010101" pitchFamily="49" charset="-122"/>
              </a:rPr>
              <a:t>所列的文件包括发文单位、日期和文件号等相关内容。</a:t>
            </a:r>
            <a:endParaRPr lang="en-US" altLang="zh-CN" sz="2800" dirty="0">
              <a:ea typeface="隶书" panose="02010509060101010101" pitchFamily="49" charset="-122"/>
            </a:endParaRPr>
          </a:p>
          <a:p>
            <a:pPr marL="0" indent="0" eaLnBrk="1" hangingPunct="1">
              <a:buNone/>
            </a:pPr>
            <a:r>
              <a:rPr lang="en-US" altLang="zh-CN" sz="2800" b="1" dirty="0">
                <a:solidFill>
                  <a:srgbClr val="000099"/>
                </a:solidFill>
                <a:ea typeface="隶书" panose="02010509060101010101" pitchFamily="49" charset="-122"/>
              </a:rPr>
              <a:t>d.</a:t>
            </a:r>
            <a:r>
              <a:rPr lang="zh-CN" altLang="zh-CN" sz="2800" b="1" dirty="0">
                <a:solidFill>
                  <a:srgbClr val="000099"/>
                </a:solidFill>
                <a:ea typeface="隶书" panose="02010509060101010101" pitchFamily="49" charset="-122"/>
              </a:rPr>
              <a:t>项目技术资料</a:t>
            </a:r>
          </a:p>
          <a:p>
            <a:pPr marL="0" indent="0" eaLnBrk="1" hangingPunct="1">
              <a:buNone/>
            </a:pPr>
            <a:r>
              <a:rPr lang="zh-CN" altLang="en-US" sz="2800" b="1" dirty="0">
                <a:ea typeface="隶书" panose="02010509060101010101" pitchFamily="49" charset="-122"/>
              </a:rPr>
              <a:t>包括项目评价所依据的有关技术资料（包括文件名称、编制单位和日期等相关内容），包括但不限于下列资料</a:t>
            </a:r>
            <a:r>
              <a:rPr lang="zh-CN" altLang="en-US" sz="2800" dirty="0">
                <a:ea typeface="隶书" panose="02010509060101010101" pitchFamily="49" charset="-122"/>
              </a:rPr>
              <a:t>：</a:t>
            </a:r>
          </a:p>
          <a:p>
            <a:pPr marL="0" indent="0" eaLnBrk="1" hangingPunct="1">
              <a:buNone/>
            </a:pPr>
            <a:r>
              <a:rPr lang="en-US" altLang="zh-CN" sz="2800" dirty="0">
                <a:solidFill>
                  <a:srgbClr val="660066"/>
                </a:solidFill>
                <a:ea typeface="隶书" panose="02010509060101010101" pitchFamily="49" charset="-122"/>
              </a:rPr>
              <a:t>——</a:t>
            </a:r>
            <a:r>
              <a:rPr lang="zh-CN" altLang="en-US" sz="2800" dirty="0">
                <a:solidFill>
                  <a:srgbClr val="660066"/>
                </a:solidFill>
                <a:ea typeface="隶书" panose="02010509060101010101" pitchFamily="49" charset="-122"/>
              </a:rPr>
              <a:t>项目《初步设计》；</a:t>
            </a:r>
          </a:p>
          <a:p>
            <a:pPr marL="0" indent="0" eaLnBrk="1" hangingPunct="1">
              <a:buNone/>
            </a:pPr>
            <a:r>
              <a:rPr lang="en-US" altLang="zh-CN" sz="2800" dirty="0">
                <a:solidFill>
                  <a:srgbClr val="660066"/>
                </a:solidFill>
                <a:ea typeface="隶书" panose="02010509060101010101" pitchFamily="49" charset="-122"/>
              </a:rPr>
              <a:t>——</a:t>
            </a:r>
            <a:r>
              <a:rPr lang="zh-CN" altLang="en-US" sz="2800" dirty="0">
                <a:solidFill>
                  <a:srgbClr val="660066"/>
                </a:solidFill>
                <a:ea typeface="隶书" panose="02010509060101010101" pitchFamily="49" charset="-122"/>
              </a:rPr>
              <a:t>项目施工图设计资料和设计变更；</a:t>
            </a:r>
          </a:p>
          <a:p>
            <a:pPr marL="0" indent="0" eaLnBrk="1" hangingPunct="1">
              <a:buNone/>
            </a:pPr>
            <a:r>
              <a:rPr lang="en-US" altLang="zh-CN" sz="2800" dirty="0">
                <a:solidFill>
                  <a:srgbClr val="660066"/>
                </a:solidFill>
                <a:ea typeface="隶书" panose="02010509060101010101" pitchFamily="49" charset="-122"/>
              </a:rPr>
              <a:t>——</a:t>
            </a:r>
            <a:r>
              <a:rPr lang="zh-CN" altLang="en-US" sz="2800" dirty="0">
                <a:solidFill>
                  <a:srgbClr val="660066"/>
                </a:solidFill>
                <a:ea typeface="隶书" panose="02010509060101010101" pitchFamily="49" charset="-122"/>
              </a:rPr>
              <a:t>项目地质勘察报告、地质灾害危险性评估报告；</a:t>
            </a:r>
          </a:p>
          <a:p>
            <a:pPr marL="0" indent="0" eaLnBrk="1" hangingPunct="1">
              <a:buNone/>
            </a:pPr>
            <a:r>
              <a:rPr lang="en-US" altLang="zh-CN" sz="2800" dirty="0">
                <a:solidFill>
                  <a:srgbClr val="660066"/>
                </a:solidFill>
                <a:ea typeface="隶书" panose="02010509060101010101" pitchFamily="49" charset="-122"/>
              </a:rPr>
              <a:t>——</a:t>
            </a:r>
            <a:r>
              <a:rPr lang="zh-CN" altLang="en-US" sz="2800" dirty="0">
                <a:solidFill>
                  <a:srgbClr val="660066"/>
                </a:solidFill>
                <a:ea typeface="隶书" panose="02010509060101010101" pitchFamily="49" charset="-122"/>
              </a:rPr>
              <a:t>相关专题研究（试验）报告；</a:t>
            </a:r>
            <a:endParaRPr lang="en-US" altLang="zh-CN" sz="2800" dirty="0">
              <a:solidFill>
                <a:srgbClr val="660066"/>
              </a:solidFill>
              <a:ea typeface="隶书" panose="02010509060101010101" pitchFamily="49" charset="-122"/>
            </a:endParaRPr>
          </a:p>
          <a:p>
            <a:pPr marL="0" indent="0" eaLnBrk="1" hangingPunct="1">
              <a:buNone/>
            </a:pPr>
            <a:r>
              <a:rPr lang="zh-CN" altLang="en-US" sz="2800" dirty="0">
                <a:solidFill>
                  <a:srgbClr val="660066"/>
                </a:solidFill>
                <a:ea typeface="隶书" panose="02010509060101010101" pitchFamily="49" charset="-122"/>
              </a:rPr>
              <a:t>工艺资料等</a:t>
            </a:r>
          </a:p>
          <a:p>
            <a:pPr marL="0" indent="0" eaLnBrk="1" hangingPunct="1">
              <a:buNone/>
            </a:pPr>
            <a:endParaRPr lang="zh-CN" altLang="en-US" sz="2800" dirty="0">
              <a:ea typeface="隶书" panose="02010509060101010101"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p:cNvSpPr>
          <p:nvPr>
            <p:ph idx="1"/>
          </p:nvPr>
        </p:nvSpPr>
        <p:spPr>
          <a:xfrm>
            <a:off x="465138" y="411511"/>
            <a:ext cx="8212138" cy="4320034"/>
          </a:xfrm>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a:t>
            </a:r>
            <a:r>
              <a:rPr kumimoji="0" lang="zh-CN" altLang="en-US"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项目施工记录（含隐蔽工程施工记录及中间验收记录）、竣工报告及竣工图；</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a:t>
            </a:r>
            <a:r>
              <a:rPr kumimoji="0" lang="zh-CN" altLang="en-US"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项目施工监理记录和施工监理报告；</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a:t>
            </a:r>
            <a:r>
              <a:rPr kumimoji="0" lang="zh-CN" altLang="en-US"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其他评价依据；</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a:t>
            </a:r>
            <a:r>
              <a:rPr kumimoji="0" lang="zh-CN" altLang="en-US"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rPr>
              <a:t>列出项目评价所依据的其他有关资料，如建设项目安全评价委托书（任务书、合同书）等。</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zh-CN" altLang="en-US" sz="2800" b="0" i="0" u="none" strike="noStrike" kern="1200" cap="none" spc="0" normalizeH="0" baseline="0" noProof="1">
              <a:ln>
                <a:noFill/>
              </a:ln>
              <a:solidFill>
                <a:srgbClr val="660066"/>
              </a:solidFill>
              <a:effectLst/>
              <a:uLnTx/>
              <a:uFillTx/>
              <a:latin typeface="+mn-lt"/>
              <a:ea typeface="隶书" panose="02010509060101010101" pitchFamily="49" charset="-122"/>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p:cNvSpPr>
          <p:nvPr>
            <p:ph idx="1"/>
          </p:nvPr>
        </p:nvSpPr>
        <p:spPr>
          <a:xfrm>
            <a:off x="231775" y="411510"/>
            <a:ext cx="8516938" cy="4104531"/>
          </a:xfrm>
        </p:spPr>
        <p:txBody>
          <a:bodyPr vert="horz" wrap="square" lIns="91440" tIns="45720" rIns="91440" bIns="45720" anchor="t">
            <a:normAutofit/>
          </a:bodyPr>
          <a:lstStyle/>
          <a:p>
            <a:pPr marL="0" indent="0" eaLnBrk="1" hangingPunct="1">
              <a:buNone/>
            </a:pPr>
            <a:r>
              <a:rPr lang="en-US" altLang="zh-CN" sz="2800" b="1" dirty="0">
                <a:solidFill>
                  <a:srgbClr val="000099"/>
                </a:solidFill>
                <a:ea typeface="隶书" panose="02010509060101010101" pitchFamily="49" charset="-122"/>
              </a:rPr>
              <a:t>2</a:t>
            </a:r>
            <a:r>
              <a:rPr lang="zh-CN" altLang="en-US" sz="2800" b="1" dirty="0">
                <a:solidFill>
                  <a:srgbClr val="000099"/>
                </a:solidFill>
                <a:ea typeface="隶书" panose="02010509060101010101" pitchFamily="49" charset="-122"/>
              </a:rPr>
              <a:t>、</a:t>
            </a:r>
            <a:r>
              <a:rPr lang="zh-CN" altLang="zh-CN" sz="2800" b="1" dirty="0">
                <a:solidFill>
                  <a:srgbClr val="000099"/>
                </a:solidFill>
                <a:ea typeface="隶书" panose="02010509060101010101" pitchFamily="49" charset="-122"/>
              </a:rPr>
              <a:t>项目概述</a:t>
            </a:r>
          </a:p>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1</a:t>
            </a:r>
            <a:r>
              <a:rPr lang="zh-CN" altLang="zh-CN" sz="2800" b="1" dirty="0">
                <a:solidFill>
                  <a:srgbClr val="000099"/>
                </a:solidFill>
                <a:ea typeface="隶书" panose="02010509060101010101" pitchFamily="49" charset="-122"/>
              </a:rPr>
              <a:t>） 单位概况</a:t>
            </a:r>
          </a:p>
          <a:p>
            <a:pPr marL="0" indent="0" eaLnBrk="1" hangingPunct="1">
              <a:buNone/>
            </a:pPr>
            <a:r>
              <a:rPr lang="zh-CN" altLang="en-US" sz="2400" dirty="0">
                <a:ea typeface="隶书" panose="02010509060101010101" pitchFamily="49" charset="-122"/>
              </a:rPr>
              <a:t>包括建设单位历史沿革、经济类型、隶属关系等基本情况，建设项目背景及立项情况。</a:t>
            </a:r>
          </a:p>
          <a:p>
            <a:pPr marL="0" indent="0" eaLnBrk="1" hangingPunct="1">
              <a:buNone/>
            </a:pPr>
            <a:r>
              <a:rPr lang="zh-CN" altLang="en-US" sz="2400" dirty="0">
                <a:ea typeface="隶书" panose="02010509060101010101" pitchFamily="49" charset="-122"/>
              </a:rPr>
              <a:t>简要介绍建设项目行政区划、地理位置及交通、周边环境等。</a:t>
            </a:r>
            <a:endParaRPr lang="zh-CN" altLang="zh-CN" sz="2400" dirty="0"/>
          </a:p>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2</a:t>
            </a:r>
            <a:r>
              <a:rPr lang="zh-CN" altLang="zh-CN" sz="2800" b="1" dirty="0">
                <a:solidFill>
                  <a:srgbClr val="000099"/>
                </a:solidFill>
                <a:ea typeface="隶书" panose="02010509060101010101" pitchFamily="49" charset="-122"/>
              </a:rPr>
              <a:t>）自然环境概况</a:t>
            </a:r>
          </a:p>
          <a:p>
            <a:pPr marL="0" indent="0" eaLnBrk="1" hangingPunct="1">
              <a:buNone/>
            </a:pPr>
            <a:r>
              <a:rPr lang="zh-CN" altLang="en-US" sz="2400" dirty="0">
                <a:ea typeface="隶书" panose="02010509060101010101" pitchFamily="49" charset="-122"/>
              </a:rPr>
              <a:t>包括区域地形地貌、气候（包括降雨量、风向、主导风向、气温、冻土深度、最高洪水位或山洪特征）、地震烈度等。</a:t>
            </a:r>
            <a:endParaRPr lang="zh-CN" altLang="zh-CN"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idx="1"/>
          </p:nvPr>
        </p:nvSpPr>
        <p:spPr>
          <a:xfrm>
            <a:off x="428626" y="771551"/>
            <a:ext cx="8570913" cy="3851648"/>
          </a:xfrm>
        </p:spPr>
        <p:txBody>
          <a:bodyPr vert="horz" wrap="square" lIns="91440" tIns="45720" rIns="91440" bIns="45720" anchor="t">
            <a:normAutofit lnSpcReduction="10000"/>
          </a:bodyPr>
          <a:lstStyle/>
          <a:p>
            <a:pPr marL="0" indent="0" eaLnBrk="1" hangingPunct="1">
              <a:buNone/>
            </a:pPr>
            <a:r>
              <a:rPr lang="zh-CN" altLang="zh-CN" sz="2800" b="1" dirty="0">
                <a:solidFill>
                  <a:srgbClr val="000099"/>
                </a:solidFill>
                <a:ea typeface="隶书" panose="02010509060101010101" pitchFamily="49" charset="-122"/>
              </a:rPr>
              <a:t>（</a:t>
            </a:r>
            <a:r>
              <a:rPr lang="en-US" altLang="zh-CN" sz="2800" b="1" dirty="0">
                <a:solidFill>
                  <a:srgbClr val="000099"/>
                </a:solidFill>
                <a:ea typeface="隶书" panose="02010509060101010101" pitchFamily="49" charset="-122"/>
              </a:rPr>
              <a:t>3</a:t>
            </a:r>
            <a:r>
              <a:rPr lang="zh-CN" altLang="zh-CN" sz="2800" b="1" dirty="0">
                <a:solidFill>
                  <a:srgbClr val="000099"/>
                </a:solidFill>
                <a:ea typeface="隶书" panose="02010509060101010101" pitchFamily="49" charset="-122"/>
              </a:rPr>
              <a:t>）项目概况</a:t>
            </a:r>
          </a:p>
          <a:p>
            <a:pPr marL="0" indent="0" eaLnBrk="1" hangingPunct="1">
              <a:lnSpc>
                <a:spcPct val="90000"/>
              </a:lnSpc>
              <a:buNone/>
            </a:pPr>
            <a:r>
              <a:rPr lang="zh-CN" altLang="en-US" sz="2400" dirty="0">
                <a:solidFill>
                  <a:srgbClr val="006600"/>
                </a:solidFill>
                <a:ea typeface="隶书" panose="02010509060101010101" pitchFamily="49" charset="-122"/>
              </a:rPr>
              <a:t>包括项目主要内容和现状，包括但不限于以下内容</a:t>
            </a:r>
            <a:r>
              <a:rPr lang="zh-CN" altLang="en-US" sz="2400" dirty="0">
                <a:ea typeface="隶书" panose="02010509060101010101" pitchFamily="49" charset="-122"/>
              </a:rPr>
              <a:t>:</a:t>
            </a:r>
          </a:p>
          <a:p>
            <a:pPr marL="0" indent="0" eaLnBrk="1" hangingPunct="1">
              <a:lnSpc>
                <a:spcPct val="90000"/>
              </a:lnSpc>
              <a:buNone/>
            </a:pPr>
            <a:r>
              <a:rPr lang="en-US" altLang="zh-CN" sz="2800" b="1" dirty="0">
                <a:solidFill>
                  <a:srgbClr val="000099"/>
                </a:solidFill>
                <a:ea typeface="隶书" panose="02010509060101010101" pitchFamily="49" charset="-122"/>
              </a:rPr>
              <a:t>a.</a:t>
            </a:r>
            <a:r>
              <a:rPr lang="zh-CN" altLang="zh-CN" sz="2800" b="1" dirty="0">
                <a:solidFill>
                  <a:srgbClr val="000099"/>
                </a:solidFill>
                <a:ea typeface="隶书" panose="02010509060101010101" pitchFamily="49" charset="-122"/>
              </a:rPr>
              <a:t>企业生产现状（改、扩建项目）</a:t>
            </a:r>
            <a:endParaRPr lang="zh-CN" altLang="zh-CN" sz="2400" dirty="0"/>
          </a:p>
          <a:p>
            <a:pPr marL="0" indent="0" eaLnBrk="1" hangingPunct="1">
              <a:lnSpc>
                <a:spcPct val="90000"/>
              </a:lnSpc>
              <a:buNone/>
            </a:pPr>
            <a:r>
              <a:rPr lang="zh-CN" altLang="en-US" sz="2400" dirty="0">
                <a:ea typeface="隶书" panose="02010509060101010101" pitchFamily="49" charset="-122"/>
              </a:rPr>
              <a:t>企业原有情况、安全生产现状等。</a:t>
            </a:r>
            <a:endParaRPr lang="zh-CN" altLang="zh-CN" sz="2400" dirty="0"/>
          </a:p>
          <a:p>
            <a:pPr marL="0" indent="0" eaLnBrk="1" hangingPunct="1">
              <a:lnSpc>
                <a:spcPct val="90000"/>
              </a:lnSpc>
              <a:buNone/>
            </a:pPr>
            <a:r>
              <a:rPr lang="en-US" altLang="zh-CN" sz="2800" b="1" dirty="0">
                <a:solidFill>
                  <a:srgbClr val="000099"/>
                </a:solidFill>
                <a:ea typeface="隶书" panose="02010509060101010101" pitchFamily="49" charset="-122"/>
              </a:rPr>
              <a:t>b.</a:t>
            </a:r>
            <a:r>
              <a:rPr lang="zh-CN" altLang="zh-CN" sz="2800" b="1" dirty="0">
                <a:solidFill>
                  <a:srgbClr val="000099"/>
                </a:solidFill>
                <a:ea typeface="隶书" panose="02010509060101010101" pitchFamily="49" charset="-122"/>
              </a:rPr>
              <a:t>总图布置</a:t>
            </a:r>
          </a:p>
          <a:p>
            <a:pPr marL="0" indent="0" eaLnBrk="1" hangingPunct="1">
              <a:lnSpc>
                <a:spcPct val="90000"/>
              </a:lnSpc>
              <a:buNone/>
            </a:pPr>
            <a:r>
              <a:rPr lang="zh-CN" altLang="en-US" sz="2400" dirty="0">
                <a:ea typeface="隶书" panose="02010509060101010101" pitchFamily="49" charset="-122"/>
              </a:rPr>
              <a:t>企业区域概况、厂址、工程组成、总体布置、工业场地和总平面布置、企业内外部运输与矿区道路等。</a:t>
            </a:r>
            <a:endParaRPr lang="zh-CN" altLang="zh-CN" sz="2400" dirty="0"/>
          </a:p>
          <a:p>
            <a:pPr marL="0" indent="0" eaLnBrk="1" hangingPunct="1">
              <a:lnSpc>
                <a:spcPct val="90000"/>
              </a:lnSpc>
              <a:buNone/>
            </a:pPr>
            <a:r>
              <a:rPr lang="en-US" altLang="zh-CN" sz="2800" b="1" dirty="0">
                <a:solidFill>
                  <a:srgbClr val="000099"/>
                </a:solidFill>
                <a:ea typeface="隶书" panose="02010509060101010101" pitchFamily="49" charset="-122"/>
              </a:rPr>
              <a:t>c.</a:t>
            </a:r>
            <a:r>
              <a:rPr lang="zh-CN" altLang="zh-CN" sz="2800" b="1" dirty="0">
                <a:solidFill>
                  <a:srgbClr val="000099"/>
                </a:solidFill>
                <a:ea typeface="隶书" panose="02010509060101010101" pitchFamily="49" charset="-122"/>
              </a:rPr>
              <a:t>生产规模及工作制度</a:t>
            </a:r>
          </a:p>
          <a:p>
            <a:pPr marL="0" indent="0" eaLnBrk="1" hangingPunct="1">
              <a:lnSpc>
                <a:spcPct val="90000"/>
              </a:lnSpc>
              <a:buNone/>
            </a:pPr>
            <a:r>
              <a:rPr lang="zh-CN" altLang="en-US" sz="2400" dirty="0">
                <a:ea typeface="隶书" panose="02010509060101010101" pitchFamily="49" charset="-122"/>
              </a:rPr>
              <a:t>生产规模、产品方案、工作制度等。</a:t>
            </a:r>
            <a:endParaRPr lang="zh-CN" altLang="zh-CN"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p:cNvSpPr>
          <p:nvPr>
            <p:ph idx="1"/>
          </p:nvPr>
        </p:nvSpPr>
        <p:spPr>
          <a:xfrm>
            <a:off x="371476" y="915567"/>
            <a:ext cx="8628063" cy="3707632"/>
          </a:xfrm>
        </p:spPr>
        <p:txBody>
          <a:bodyPr vert="horz" wrap="square" lIns="91440" tIns="45720" rIns="91440" bIns="45720" anchor="t">
            <a:normAutofit fontScale="92500" lnSpcReduction="10000"/>
          </a:bodyPr>
          <a:lstStyle/>
          <a:p>
            <a:pPr marL="0" indent="0" eaLnBrk="1" hangingPunct="1">
              <a:buNone/>
            </a:pPr>
            <a:r>
              <a:rPr lang="en-US" altLang="zh-CN" sz="2800" b="1" dirty="0">
                <a:solidFill>
                  <a:srgbClr val="000099"/>
                </a:solidFill>
                <a:ea typeface="隶书" panose="02010509060101010101" pitchFamily="49" charset="-122"/>
              </a:rPr>
              <a:t>d.</a:t>
            </a:r>
            <a:r>
              <a:rPr lang="zh-CN" altLang="zh-CN" sz="2800" b="1" dirty="0">
                <a:solidFill>
                  <a:srgbClr val="000099"/>
                </a:solidFill>
                <a:ea typeface="隶书" panose="02010509060101010101" pitchFamily="49" charset="-122"/>
              </a:rPr>
              <a:t>主要建构筑物</a:t>
            </a:r>
            <a:endParaRPr lang="zh-CN" altLang="zh-CN" sz="2400" dirty="0"/>
          </a:p>
          <a:p>
            <a:pPr marL="0" indent="0" eaLnBrk="1" hangingPunct="1">
              <a:lnSpc>
                <a:spcPct val="90000"/>
              </a:lnSpc>
              <a:buNone/>
            </a:pPr>
            <a:r>
              <a:rPr lang="zh-CN" altLang="en-US" sz="2400" dirty="0">
                <a:ea typeface="隶书" panose="02010509060101010101" pitchFamily="49" charset="-122"/>
              </a:rPr>
              <a:t>按生产分区和重要性，分别介绍项目各区涉及的主要建构筑物。</a:t>
            </a:r>
          </a:p>
          <a:p>
            <a:pPr marL="0" indent="0" eaLnBrk="1" hangingPunct="1">
              <a:lnSpc>
                <a:spcPct val="90000"/>
              </a:lnSpc>
              <a:buNone/>
            </a:pPr>
            <a:r>
              <a:rPr lang="en-US" altLang="zh-CN" sz="2800" b="1" dirty="0">
                <a:solidFill>
                  <a:srgbClr val="000099"/>
                </a:solidFill>
                <a:ea typeface="隶书" panose="02010509060101010101" pitchFamily="49" charset="-122"/>
              </a:rPr>
              <a:t>e.</a:t>
            </a:r>
            <a:r>
              <a:rPr lang="zh-CN" altLang="zh-CN" sz="2800" b="1" dirty="0">
                <a:solidFill>
                  <a:srgbClr val="000099"/>
                </a:solidFill>
                <a:ea typeface="隶书" panose="02010509060101010101" pitchFamily="49" charset="-122"/>
              </a:rPr>
              <a:t>生产工艺技术</a:t>
            </a:r>
            <a:endParaRPr lang="zh-CN" altLang="zh-CN" sz="2400" dirty="0"/>
          </a:p>
          <a:p>
            <a:pPr marL="0" indent="0" eaLnBrk="1" hangingPunct="1">
              <a:lnSpc>
                <a:spcPct val="90000"/>
              </a:lnSpc>
              <a:buNone/>
            </a:pPr>
            <a:r>
              <a:rPr lang="zh-CN" altLang="en-US" sz="2400" dirty="0">
                <a:ea typeface="隶书" panose="02010509060101010101" pitchFamily="49" charset="-122"/>
              </a:rPr>
              <a:t>项目采用生产工艺技术，说明其技术来源。</a:t>
            </a:r>
          </a:p>
          <a:p>
            <a:pPr marL="0" indent="0" eaLnBrk="1" hangingPunct="1">
              <a:lnSpc>
                <a:spcPct val="90000"/>
              </a:lnSpc>
              <a:buNone/>
            </a:pPr>
            <a:r>
              <a:rPr lang="en-US" altLang="zh-CN" sz="2800" b="1" dirty="0">
                <a:solidFill>
                  <a:srgbClr val="000099"/>
                </a:solidFill>
                <a:ea typeface="隶书" panose="02010509060101010101" pitchFamily="49" charset="-122"/>
              </a:rPr>
              <a:t>f.</a:t>
            </a:r>
            <a:r>
              <a:rPr lang="zh-CN" altLang="zh-CN" sz="2800" b="1" dirty="0">
                <a:solidFill>
                  <a:srgbClr val="000099"/>
                </a:solidFill>
                <a:ea typeface="隶书" panose="02010509060101010101" pitchFamily="49" charset="-122"/>
              </a:rPr>
              <a:t>公辅设施简介</a:t>
            </a:r>
          </a:p>
          <a:p>
            <a:pPr marL="0" indent="0" eaLnBrk="1" hangingPunct="1">
              <a:lnSpc>
                <a:spcPct val="90000"/>
              </a:lnSpc>
              <a:buNone/>
            </a:pPr>
            <a:r>
              <a:rPr lang="zh-CN" altLang="en-US" sz="2400" dirty="0">
                <a:ea typeface="隶书" panose="02010509060101010101" pitchFamily="49" charset="-122"/>
              </a:rPr>
              <a:t>项目涉及的水电气等公共辅助设施及现状。</a:t>
            </a:r>
          </a:p>
          <a:p>
            <a:pPr marL="0" indent="0" eaLnBrk="1" hangingPunct="1">
              <a:lnSpc>
                <a:spcPct val="90000"/>
              </a:lnSpc>
              <a:buNone/>
            </a:pPr>
            <a:r>
              <a:rPr lang="en-US" altLang="zh-CN" sz="2800" b="1" dirty="0">
                <a:solidFill>
                  <a:srgbClr val="000099"/>
                </a:solidFill>
                <a:ea typeface="隶书" panose="02010509060101010101" pitchFamily="49" charset="-122"/>
              </a:rPr>
              <a:t>g.</a:t>
            </a:r>
            <a:r>
              <a:rPr lang="zh-CN" altLang="zh-CN" sz="2800" b="1" dirty="0">
                <a:solidFill>
                  <a:srgbClr val="000099"/>
                </a:solidFill>
                <a:ea typeface="隶书" panose="02010509060101010101" pitchFamily="49" charset="-122"/>
              </a:rPr>
              <a:t>安全管理</a:t>
            </a:r>
            <a:endParaRPr lang="zh-CN" altLang="zh-CN" sz="2400" dirty="0">
              <a:solidFill>
                <a:srgbClr val="000099"/>
              </a:solidFill>
            </a:endParaRPr>
          </a:p>
          <a:p>
            <a:pPr marL="0" indent="0" eaLnBrk="1" hangingPunct="1">
              <a:lnSpc>
                <a:spcPct val="90000"/>
              </a:lnSpc>
              <a:buNone/>
            </a:pPr>
            <a:r>
              <a:rPr lang="zh-CN" altLang="en-US" sz="2400" dirty="0">
                <a:ea typeface="隶书" panose="02010509060101010101" pitchFamily="49" charset="-122"/>
              </a:rPr>
              <a:t>企业安全组织机构设置、人员教育培训及取证、安全生产制度、操作规程、应急救援预案、现场管理、安全检查等安全管理情况。</a:t>
            </a:r>
            <a:endParaRPr lang="zh-CN" altLang="zh-CN"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p:cNvSpPr>
          <p:nvPr>
            <p:ph idx="1"/>
          </p:nvPr>
        </p:nvSpPr>
        <p:spPr>
          <a:xfrm>
            <a:off x="467544" y="483518"/>
            <a:ext cx="8531994" cy="4140870"/>
          </a:xfrm>
        </p:spPr>
        <p:txBody>
          <a:bodyPr vert="horz" wrap="square" lIns="91440" tIns="45720" rIns="91440" bIns="45720" numCol="1" anchor="t" anchorCtr="0" compatLnSpc="1">
            <a:normAutofit/>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3</a:t>
            </a:r>
            <a:r>
              <a:rPr kumimoji="0" lang="zh-CN" altLang="en-US"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a:t>
            </a:r>
            <a:r>
              <a:rPr kumimoji="0" lang="zh-CN" altLang="zh-CN"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危险、有害因素辨识</a:t>
            </a:r>
            <a:endParaRPr kumimoji="0" lang="zh-CN" altLang="zh-CN" sz="2400" b="0" i="0" u="none" strike="noStrike" kern="1200" cap="none" spc="0" normalizeH="0" baseline="0" noProof="1">
              <a:ln>
                <a:noFill/>
              </a:ln>
              <a:solidFill>
                <a:schemeClr val="tx1"/>
              </a:solidFill>
              <a:effectLst/>
              <a:uLnTx/>
              <a:uFillTx/>
              <a:latin typeface="+mn-lt"/>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defRPr/>
            </a:pPr>
            <a:r>
              <a:rPr kumimoji="0" lang="zh-CN" altLang="en-US" sz="2000" b="0" i="0" u="none" strike="noStrike" kern="1200" cap="none" spc="0" normalizeH="0" baseline="0" noProof="1">
                <a:ln>
                  <a:noFill/>
                </a:ln>
                <a:solidFill>
                  <a:schemeClr val="tx1"/>
                </a:solidFill>
                <a:effectLst/>
                <a:uLnTx/>
                <a:uFillTx/>
                <a:latin typeface="+mn-lt"/>
                <a:ea typeface="隶书" panose="02010509060101010101" pitchFamily="49" charset="-122"/>
                <a:cs typeface="+mn-cs"/>
              </a:rPr>
              <a:t>结合项目实际情况，</a:t>
            </a:r>
            <a:r>
              <a:rPr kumimoji="0" lang="zh-CN" altLang="en-US"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按照</a:t>
            </a:r>
            <a:r>
              <a:rPr kumimoji="0" lang="en-US" altLang="zh-CN"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a:t>
            </a:r>
            <a:r>
              <a:rPr kumimoji="0" lang="zh-CN" altLang="en-US"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企业职工伤亡事故分类</a:t>
            </a:r>
            <a:r>
              <a:rPr kumimoji="0" lang="en-US" altLang="zh-CN"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a:t>
            </a:r>
            <a:r>
              <a:rPr kumimoji="0" lang="zh-CN" altLang="en-US"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a:t>
            </a:r>
            <a:r>
              <a:rPr kumimoji="0" lang="en-US" altLang="zh-CN"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GB6441</a:t>
            </a:r>
            <a:r>
              <a:rPr kumimoji="0" lang="zh-CN" altLang="en-US" sz="2000" b="0" i="0" u="none" strike="noStrike" kern="1200" cap="none" spc="0" normalizeH="0" baseline="0" noProof="1">
                <a:ln>
                  <a:noFill/>
                </a:ln>
                <a:solidFill>
                  <a:srgbClr val="006600"/>
                </a:solidFill>
                <a:effectLst/>
                <a:uLnTx/>
                <a:uFillTx/>
                <a:latin typeface="+mn-lt"/>
                <a:ea typeface="隶书" panose="02010509060101010101" pitchFamily="49" charset="-122"/>
                <a:cs typeface="+mn-cs"/>
              </a:rPr>
              <a:t>）对事故灾害类型分为20类。分别识别各过程存在的主要危险、有害因素。</a:t>
            </a:r>
            <a:r>
              <a:rPr kumimoji="0" lang="zh-CN" altLang="en-US" sz="2000" b="0" i="0" u="none" strike="noStrike" kern="1200" cap="none" spc="0" normalizeH="0" baseline="0" noProof="1">
                <a:ln>
                  <a:noFill/>
                </a:ln>
                <a:solidFill>
                  <a:schemeClr val="tx1"/>
                </a:solidFill>
                <a:effectLst/>
                <a:uLnTx/>
                <a:uFillTx/>
                <a:latin typeface="+mn-lt"/>
                <a:ea typeface="隶书" panose="02010509060101010101" pitchFamily="49" charset="-122"/>
                <a:cs typeface="+mn-cs"/>
              </a:rPr>
              <a:t>并对识别的危险、有害因素进行归纳和总结。</a:t>
            </a:r>
            <a:endParaRPr kumimoji="0" lang="zh-CN" altLang="en-US" sz="2400" b="0" i="0" u="none" strike="noStrike" kern="1200" cap="none" spc="0" normalizeH="0" baseline="0" noProof="1">
              <a:ln>
                <a:noFill/>
              </a:ln>
              <a:solidFill>
                <a:schemeClr val="tx1"/>
              </a:solidFill>
              <a:effectLst/>
              <a:uLnTx/>
              <a:uFillTx/>
              <a:latin typeface="+mn-lt"/>
              <a:ea typeface="隶书" panose="02010509060101010101" pitchFamily="49" charset="-122"/>
              <a:cs typeface="+mn-cs"/>
            </a:endParaRPr>
          </a:p>
          <a:p>
            <a:pPr marL="0" marR="0" lvl="0" indent="0" algn="l" defTabSz="914400" rtl="0" eaLnBrk="1" fontAlgn="base" latinLnBrk="0" hangingPunct="1">
              <a:lnSpc>
                <a:spcPct val="100000"/>
              </a:lnSpc>
              <a:spcBef>
                <a:spcPct val="20000"/>
              </a:spcBef>
              <a:spcAft>
                <a:spcPct val="0"/>
              </a:spcAft>
              <a:buClrTx/>
              <a:buSzTx/>
              <a:buFontTx/>
              <a:buNone/>
              <a:defRPr/>
            </a:pPr>
            <a:r>
              <a:rPr kumimoji="0" lang="en-US" altLang="zh-CN"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4</a:t>
            </a:r>
            <a:r>
              <a:rPr kumimoji="0" lang="zh-CN" altLang="en-US"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a:t>
            </a:r>
            <a:r>
              <a:rPr kumimoji="0" lang="zh-CN" altLang="zh-CN" sz="2800" b="1" i="0" u="none" strike="noStrike" kern="1200" cap="none" spc="0" normalizeH="0" baseline="0" noProof="1">
                <a:ln>
                  <a:noFill/>
                </a:ln>
                <a:solidFill>
                  <a:srgbClr val="000099"/>
                </a:solidFill>
                <a:effectLst/>
                <a:uLnTx/>
                <a:uFillTx/>
                <a:latin typeface="+mn-lt"/>
                <a:ea typeface="隶书" panose="02010509060101010101" pitchFamily="49" charset="-122"/>
                <a:cs typeface="+mn-cs"/>
              </a:rPr>
              <a:t> 评价单元划分与评价方法选择</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zh-CN" altLang="en-US" sz="2000" b="0" i="0" u="none" strike="noStrike" kern="1200" cap="none" spc="0" normalizeH="0" baseline="0" noProof="1">
                <a:ln>
                  <a:noFill/>
                </a:ln>
                <a:solidFill>
                  <a:schemeClr val="tx1"/>
                </a:solidFill>
                <a:effectLst/>
                <a:uLnTx/>
                <a:uFillTx/>
                <a:latin typeface="+mn-lt"/>
                <a:ea typeface="隶书" panose="02010509060101010101" pitchFamily="49" charset="-122"/>
                <a:cs typeface="+mn-cs"/>
              </a:rPr>
              <a:t>结合项目组成、内容，按照评价单元划分原则，合理划分项目的评价单元。对于民爆项目，一般按生产品种划分为主。</a:t>
            </a:r>
          </a:p>
          <a:p>
            <a:pPr marL="0" marR="0" lvl="0" indent="0" algn="l" defTabSz="914400" rtl="0" eaLnBrk="1" fontAlgn="base" latinLnBrk="0" hangingPunct="1">
              <a:lnSpc>
                <a:spcPct val="100000"/>
              </a:lnSpc>
              <a:spcBef>
                <a:spcPct val="20000"/>
              </a:spcBef>
              <a:spcAft>
                <a:spcPct val="0"/>
              </a:spcAft>
              <a:buClrTx/>
              <a:buSzTx/>
              <a:buFontTx/>
              <a:buNone/>
              <a:defRPr/>
            </a:pPr>
            <a:r>
              <a:rPr kumimoji="0" lang="zh-CN" altLang="en-US" sz="2000" b="0" i="0" u="none" strike="noStrike" kern="1200" cap="none" spc="0" normalizeH="0" baseline="0" noProof="1">
                <a:ln>
                  <a:noFill/>
                </a:ln>
                <a:solidFill>
                  <a:schemeClr val="tx1"/>
                </a:solidFill>
                <a:effectLst/>
                <a:uLnTx/>
                <a:uFillTx/>
                <a:latin typeface="+mn-lt"/>
                <a:ea typeface="隶书" panose="02010509060101010101" pitchFamily="49" charset="-122"/>
                <a:cs typeface="+mn-cs"/>
              </a:rPr>
              <a:t>结合评价单元划分，针对每个评价单元特点，合理选择安全评价方法，并对评价方法做简要介绍，主要说明</a:t>
            </a:r>
            <a:r>
              <a:rPr kumimoji="0" lang="zh-CN" altLang="en-US" sz="2000" b="0" i="0" u="none" strike="noStrike" kern="1200" cap="none" spc="0" normalizeH="0" baseline="0" noProof="1">
                <a:ln>
                  <a:noFill/>
                </a:ln>
                <a:solidFill>
                  <a:srgbClr val="FF0000"/>
                </a:solidFill>
                <a:effectLst/>
                <a:uLnTx/>
                <a:uFillTx/>
                <a:latin typeface="+mn-lt"/>
                <a:ea typeface="隶书" panose="02010509060101010101" pitchFamily="49" charset="-122"/>
                <a:cs typeface="+mn-cs"/>
              </a:rPr>
              <a:t>方法要素、步骤和评判标准</a:t>
            </a:r>
            <a:r>
              <a:rPr kumimoji="0" lang="zh-CN" altLang="en-US" sz="2000" b="0" i="0" u="none" strike="noStrike" kern="1200" cap="none" spc="0" normalizeH="0" baseline="0" noProof="1">
                <a:ln>
                  <a:noFill/>
                </a:ln>
                <a:solidFill>
                  <a:schemeClr val="tx1"/>
                </a:solidFill>
                <a:effectLst/>
                <a:uLnTx/>
                <a:uFillTx/>
                <a:latin typeface="+mn-lt"/>
                <a:ea typeface="隶书" panose="02010509060101010101" pitchFamily="49" charset="-122"/>
                <a:cs typeface="+mn-cs"/>
              </a:rPr>
              <a:t>。</a:t>
            </a:r>
            <a:endParaRPr kumimoji="0" lang="zh-CN" altLang="zh-CN" sz="2400" b="0" i="0" u="none" strike="noStrike" kern="1200" cap="none" spc="0" normalizeH="0" baseline="0" noProof="1">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zh-CN" altLang="zh-CN" sz="2400" b="0" i="0" u="none" strike="noStrike" kern="1200" cap="none" spc="0" normalizeH="0" baseline="0" noProof="1">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idx="1"/>
          </p:nvPr>
        </p:nvSpPr>
        <p:spPr>
          <a:xfrm>
            <a:off x="107504" y="339502"/>
            <a:ext cx="8856984" cy="4752528"/>
          </a:xfrm>
        </p:spPr>
        <p:txBody>
          <a:bodyPr vert="horz" wrap="square" lIns="91440" tIns="45720" rIns="91440" bIns="45720" anchor="t">
            <a:normAutofit fontScale="92500" lnSpcReduction="10000"/>
          </a:bodyPr>
          <a:lstStyle/>
          <a:p>
            <a:pPr marL="0" indent="0">
              <a:buNone/>
            </a:pPr>
            <a:r>
              <a:rPr lang="zh-CN" altLang="en-US" sz="2800" dirty="0">
                <a:latin typeface="黑体" panose="02010609060101010101" pitchFamily="49" charset="-122"/>
                <a:ea typeface="黑体" panose="02010609060101010101" pitchFamily="49" charset="-122"/>
              </a:rPr>
              <a:t>安全评价法规依据主要体现在如下三个方面：</a:t>
            </a:r>
            <a:endParaRPr lang="zh-CN" altLang="zh-CN" sz="2400" dirty="0">
              <a:latin typeface="黑体" panose="02010609060101010101" pitchFamily="49" charset="-122"/>
              <a:ea typeface="黑体" panose="02010609060101010101" pitchFamily="49" charset="-122"/>
            </a:endParaRPr>
          </a:p>
          <a:p>
            <a:pPr marL="0" indent="0">
              <a:buNone/>
            </a:pPr>
            <a:r>
              <a:rPr lang="en-US" altLang="zh-CN" sz="2800" b="1" dirty="0">
                <a:solidFill>
                  <a:srgbClr val="FF0000"/>
                </a:solidFill>
                <a:latin typeface="黑体" panose="02010609060101010101" pitchFamily="49" charset="-122"/>
                <a:ea typeface="黑体" panose="02010609060101010101" pitchFamily="49" charset="-122"/>
              </a:rPr>
              <a:t>1</a:t>
            </a:r>
            <a:r>
              <a:rPr lang="zh-CN" altLang="zh-CN" sz="2800" b="1" dirty="0">
                <a:solidFill>
                  <a:srgbClr val="FF0000"/>
                </a:solidFill>
                <a:latin typeface="黑体" panose="02010609060101010101" pitchFamily="49" charset="-122"/>
                <a:ea typeface="黑体" panose="02010609060101010101" pitchFamily="49" charset="-122"/>
              </a:rPr>
              <a:t>、</a:t>
            </a:r>
            <a:r>
              <a:rPr lang="zh-CN" altLang="en-US" sz="2800" b="1" dirty="0">
                <a:solidFill>
                  <a:srgbClr val="FF0000"/>
                </a:solidFill>
                <a:latin typeface="黑体" panose="02010609060101010101" pitchFamily="49" charset="-122"/>
                <a:ea typeface="黑体" panose="02010609060101010101" pitchFamily="49" charset="-122"/>
              </a:rPr>
              <a:t>是民爆项目安全设施</a:t>
            </a:r>
            <a:r>
              <a:rPr lang="en-US" altLang="zh-CN" sz="2800" b="1" dirty="0">
                <a:solidFill>
                  <a:srgbClr val="FF0000"/>
                </a:solidFill>
                <a:latin typeface="黑体" panose="02010609060101010101" pitchFamily="49" charset="-122"/>
                <a:ea typeface="黑体" panose="02010609060101010101" pitchFamily="49" charset="-122"/>
              </a:rPr>
              <a:t>“</a:t>
            </a:r>
            <a:r>
              <a:rPr lang="zh-CN" altLang="en-US" sz="2800" b="1" dirty="0">
                <a:solidFill>
                  <a:srgbClr val="FF0000"/>
                </a:solidFill>
                <a:latin typeface="黑体" panose="02010609060101010101" pitchFamily="49" charset="-122"/>
                <a:ea typeface="黑体" panose="02010609060101010101" pitchFamily="49" charset="-122"/>
              </a:rPr>
              <a:t>三同时</a:t>
            </a:r>
            <a:r>
              <a:rPr lang="en-US" altLang="zh-CN" sz="2800" b="1" dirty="0">
                <a:solidFill>
                  <a:srgbClr val="FF0000"/>
                </a:solidFill>
                <a:latin typeface="黑体" panose="02010609060101010101" pitchFamily="49" charset="-122"/>
                <a:ea typeface="黑体" panose="02010609060101010101" pitchFamily="49" charset="-122"/>
              </a:rPr>
              <a:t>”</a:t>
            </a:r>
            <a:r>
              <a:rPr lang="zh-CN" altLang="en-US" sz="2800" b="1" dirty="0">
                <a:solidFill>
                  <a:srgbClr val="FF0000"/>
                </a:solidFill>
                <a:latin typeface="黑体" panose="02010609060101010101" pitchFamily="49" charset="-122"/>
                <a:ea typeface="黑体" panose="02010609060101010101" pitchFamily="49" charset="-122"/>
              </a:rPr>
              <a:t>重要环节</a:t>
            </a:r>
            <a:endParaRPr lang="zh-CN" altLang="zh-CN" sz="2400" b="1" dirty="0">
              <a:solidFill>
                <a:srgbClr val="FF0000"/>
              </a:solidFill>
            </a:endParaRPr>
          </a:p>
          <a:p>
            <a:pPr marL="0" indent="0">
              <a:lnSpc>
                <a:spcPct val="140000"/>
              </a:lnSpc>
              <a:spcBef>
                <a:spcPts val="0"/>
              </a:spcBef>
              <a:buNone/>
            </a:pPr>
            <a:r>
              <a:rPr lang="zh-CN" altLang="zh-CN" sz="2000" b="1" dirty="0">
                <a:solidFill>
                  <a:srgbClr val="006600"/>
                </a:solidFill>
              </a:rPr>
              <a:t>《</a:t>
            </a:r>
            <a:r>
              <a:rPr lang="zh-CN" altLang="en-US" sz="2000" b="1" dirty="0">
                <a:solidFill>
                  <a:srgbClr val="006600"/>
                </a:solidFill>
              </a:rPr>
              <a:t>安全生产法</a:t>
            </a:r>
            <a:r>
              <a:rPr lang="zh-CN" altLang="zh-CN" sz="2000" b="1" dirty="0">
                <a:solidFill>
                  <a:srgbClr val="006600"/>
                </a:solidFill>
              </a:rPr>
              <a:t>》</a:t>
            </a:r>
            <a:r>
              <a:rPr lang="zh-CN" altLang="en-US" sz="2000" b="1" dirty="0">
                <a:solidFill>
                  <a:srgbClr val="006600"/>
                </a:solidFill>
              </a:rPr>
              <a:t>第二十九条：矿山、金属冶炼</a:t>
            </a:r>
            <a:r>
              <a:rPr lang="zh-CN" altLang="en-US" sz="2000" b="1" dirty="0">
                <a:solidFill>
                  <a:srgbClr val="FF0000"/>
                </a:solidFill>
              </a:rPr>
              <a:t>建设项目</a:t>
            </a:r>
            <a:r>
              <a:rPr lang="zh-CN" altLang="en-US" sz="2000" b="1" dirty="0">
                <a:solidFill>
                  <a:srgbClr val="006600"/>
                </a:solidFill>
              </a:rPr>
              <a:t>和用于生产、储存、装卸危险物品的</a:t>
            </a:r>
            <a:r>
              <a:rPr lang="zh-CN" altLang="en-US" sz="2000" b="1" dirty="0">
                <a:solidFill>
                  <a:srgbClr val="FF0000"/>
                </a:solidFill>
              </a:rPr>
              <a:t>建设项目</a:t>
            </a:r>
            <a:r>
              <a:rPr lang="zh-CN" altLang="en-US" sz="2000" b="1" dirty="0">
                <a:solidFill>
                  <a:srgbClr val="006600"/>
                </a:solidFill>
              </a:rPr>
              <a:t>，应当按照国家有关规定进行安全评价。</a:t>
            </a:r>
            <a:endParaRPr lang="en-US" altLang="zh-CN" sz="2000" b="1" dirty="0">
              <a:solidFill>
                <a:srgbClr val="006600"/>
              </a:solidFill>
            </a:endParaRPr>
          </a:p>
          <a:p>
            <a:pPr indent="304800" algn="l">
              <a:lnSpc>
                <a:spcPct val="140000"/>
              </a:lnSpc>
              <a:spcBef>
                <a:spcPts val="0"/>
              </a:spcBef>
            </a:pP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第九十五条</a:t>
            </a:r>
            <a:r>
              <a:rPr lang="zh-CN" altLang="zh-CN" sz="2000" b="1" kern="0" dirty="0">
                <a:solidFill>
                  <a:srgbClr val="333333"/>
                </a:solidFill>
                <a:effectLst/>
                <a:latin typeface="等线" panose="02010600030101010101" pitchFamily="2" charset="-122"/>
                <a:ea typeface="Tahoma" panose="020B0604030504040204" pitchFamily="34" charset="0"/>
                <a:cs typeface="Times New Roman" panose="02020603050405020304" pitchFamily="18" charset="0"/>
              </a:rPr>
              <a:t> </a:t>
            </a: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生产经营单位有下列行为之一的，责令停止建设或者停产停业整顿，限期改正</a:t>
            </a:r>
            <a:r>
              <a:rPr lang="en-US" altLang="zh-CN" sz="2000" b="1" kern="0" dirty="0">
                <a:solidFill>
                  <a:srgbClr val="333333"/>
                </a:solidFill>
                <a:effectLst/>
                <a:latin typeface="Tahoma" panose="020B0604030504040204" pitchFamily="34" charset="0"/>
                <a:ea typeface="宋体" panose="02010600030101010101" pitchFamily="2" charset="-122"/>
                <a:cs typeface="Times New Roman" panose="02020603050405020304" pitchFamily="18" charset="0"/>
              </a:rPr>
              <a:t>;</a:t>
            </a: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逾期未改正的，处五十万元以上一百万元以下的罚款，对其直接负责的主管人员和其他直接责任人员处二万元以上五万元以下的罚款</a:t>
            </a:r>
            <a:r>
              <a:rPr lang="en-US" altLang="zh-CN" sz="2000" b="1" kern="0" dirty="0">
                <a:solidFill>
                  <a:srgbClr val="333333"/>
                </a:solidFill>
                <a:effectLst/>
                <a:latin typeface="Tahoma" panose="020B0604030504040204" pitchFamily="34" charset="0"/>
                <a:ea typeface="宋体" panose="02010600030101010101" pitchFamily="2" charset="-122"/>
                <a:cs typeface="Times New Roman" panose="02020603050405020304" pitchFamily="18" charset="0"/>
              </a:rPr>
              <a:t>;</a:t>
            </a: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构成犯罪的，依照刑法有关规定追究刑事责任：</a:t>
            </a:r>
            <a:endPar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endParaRPr>
          </a:p>
          <a:p>
            <a:pPr indent="304800" algn="l">
              <a:lnSpc>
                <a:spcPct val="140000"/>
              </a:lnSpc>
              <a:spcBef>
                <a:spcPts val="0"/>
              </a:spcBef>
            </a:pPr>
            <a:r>
              <a:rPr lang="en-US" altLang="zh-CN" sz="2000" b="1" kern="0" dirty="0">
                <a:solidFill>
                  <a:srgbClr val="333333"/>
                </a:solidFill>
                <a:effectLst/>
                <a:latin typeface="Tahoma" panose="020B0604030504040204" pitchFamily="34" charset="0"/>
                <a:ea typeface="宋体" panose="02010600030101010101" pitchFamily="2" charset="-122"/>
                <a:cs typeface="Times New Roman" panose="02020603050405020304" pitchFamily="18" charset="0"/>
              </a:rPr>
              <a:t>(</a:t>
            </a: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一</a:t>
            </a:r>
            <a:r>
              <a:rPr lang="en-US" altLang="zh-CN" sz="2000" b="1" kern="0" dirty="0">
                <a:solidFill>
                  <a:srgbClr val="333333"/>
                </a:solidFill>
                <a:effectLst/>
                <a:latin typeface="Tahoma" panose="020B0604030504040204" pitchFamily="34" charset="0"/>
                <a:ea typeface="宋体" panose="02010600030101010101" pitchFamily="2" charset="-122"/>
                <a:cs typeface="Times New Roman" panose="02020603050405020304" pitchFamily="18" charset="0"/>
              </a:rPr>
              <a:t>)</a:t>
            </a:r>
            <a:r>
              <a:rPr lang="zh-CN" altLang="zh-CN" sz="2000" b="1" kern="0" dirty="0">
                <a:solidFill>
                  <a:srgbClr val="333333"/>
                </a:solidFill>
                <a:effectLst/>
                <a:latin typeface="Tahoma" panose="020B0604030504040204" pitchFamily="34" charset="0"/>
                <a:ea typeface="宋体" panose="02010600030101010101" pitchFamily="2" charset="-122"/>
                <a:cs typeface="Tahoma" panose="020B0604030504040204" pitchFamily="34" charset="0"/>
              </a:rPr>
              <a:t>未按照规定对矿山、金属冶炼建设项目或者用于生产、储存、装卸危险物品的建设项目进行安全评价的</a:t>
            </a:r>
            <a:r>
              <a:rPr lang="en-US" altLang="zh-CN" sz="2000" b="1" kern="0" dirty="0">
                <a:solidFill>
                  <a:srgbClr val="333333"/>
                </a:solidFill>
                <a:effectLst/>
                <a:latin typeface="Tahoma" panose="020B0604030504040204" pitchFamily="34" charset="0"/>
                <a:ea typeface="宋体" panose="02010600030101010101" pitchFamily="2" charset="-122"/>
                <a:cs typeface="Times New Roman" panose="02020603050405020304" pitchFamily="18" charset="0"/>
              </a:rPr>
              <a:t>;</a:t>
            </a:r>
            <a:endPar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zh-CN" altLang="en-US" sz="2400" b="1" dirty="0">
                <a:solidFill>
                  <a:srgbClr val="660066"/>
                </a:solidFill>
              </a:rPr>
              <a:t>可研（初步）阶段：安全预评价</a:t>
            </a:r>
            <a:endParaRPr lang="zh-CN" altLang="zh-CN" sz="2400" b="1" dirty="0">
              <a:solidFill>
                <a:srgbClr val="660066"/>
              </a:solidFill>
            </a:endParaRPr>
          </a:p>
          <a:p>
            <a:pPr marL="0" indent="0">
              <a:buNone/>
            </a:pPr>
            <a:r>
              <a:rPr lang="zh-CN" altLang="en-US" sz="2400" b="1" dirty="0">
                <a:solidFill>
                  <a:srgbClr val="0033CC"/>
                </a:solidFill>
              </a:rPr>
              <a:t>试生产（后）阶段：安全验收评价</a:t>
            </a:r>
            <a:endParaRPr lang="zh-CN" altLang="zh-CN" sz="2400" b="1" dirty="0">
              <a:solidFill>
                <a:srgbClr val="0033CC"/>
              </a:solidFill>
            </a:endParaRPr>
          </a:p>
        </p:txBody>
      </p:sp>
    </p:spTree>
    <p:extLst>
      <p:ext uri="{BB962C8B-B14F-4D97-AF65-F5344CB8AC3E}">
        <p14:creationId xmlns:p14="http://schemas.microsoft.com/office/powerpoint/2010/main" val="3506639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p:cNvSpPr>
          <p:nvPr>
            <p:ph idx="1"/>
          </p:nvPr>
        </p:nvSpPr>
        <p:spPr>
          <a:xfrm>
            <a:off x="319089" y="627534"/>
            <a:ext cx="8537575" cy="4464496"/>
          </a:xfrm>
        </p:spPr>
        <p:txBody>
          <a:bodyPr vert="horz" wrap="square" lIns="91440" tIns="45720" rIns="91440" bIns="45720" anchor="t">
            <a:normAutofit fontScale="85000" lnSpcReduction="20000"/>
          </a:bodyPr>
          <a:lstStyle/>
          <a:p>
            <a:pPr marL="0" indent="0" eaLnBrk="1" hangingPunct="1">
              <a:lnSpc>
                <a:spcPct val="160000"/>
              </a:lnSpc>
              <a:buNone/>
            </a:pPr>
            <a:r>
              <a:rPr lang="en-US" altLang="zh-CN" sz="3300" b="1" dirty="0">
                <a:solidFill>
                  <a:srgbClr val="000099"/>
                </a:solidFill>
                <a:ea typeface="隶书" panose="02010509060101010101" pitchFamily="49" charset="-122"/>
              </a:rPr>
              <a:t>5</a:t>
            </a:r>
            <a:r>
              <a:rPr lang="zh-CN" altLang="en-US" sz="3300" b="1" dirty="0">
                <a:solidFill>
                  <a:srgbClr val="000099"/>
                </a:solidFill>
                <a:ea typeface="隶书" panose="02010509060101010101" pitchFamily="49" charset="-122"/>
              </a:rPr>
              <a:t>、</a:t>
            </a:r>
            <a:r>
              <a:rPr lang="zh-CN" altLang="zh-CN" sz="3300" b="1" dirty="0">
                <a:solidFill>
                  <a:srgbClr val="000099"/>
                </a:solidFill>
                <a:ea typeface="隶书" panose="02010509060101010101" pitchFamily="49" charset="-122"/>
              </a:rPr>
              <a:t>风险</a:t>
            </a:r>
            <a:r>
              <a:rPr lang="zh-CN" altLang="en-US" sz="3300" b="1" dirty="0">
                <a:solidFill>
                  <a:srgbClr val="000099"/>
                </a:solidFill>
                <a:ea typeface="隶书" panose="02010509060101010101" pitchFamily="49" charset="-122"/>
              </a:rPr>
              <a:t>定性定量</a:t>
            </a:r>
            <a:r>
              <a:rPr lang="zh-CN" altLang="zh-CN" sz="3300" b="1" dirty="0">
                <a:solidFill>
                  <a:srgbClr val="000099"/>
                </a:solidFill>
                <a:ea typeface="隶书" panose="02010509060101010101" pitchFamily="49" charset="-122"/>
              </a:rPr>
              <a:t>评价</a:t>
            </a:r>
            <a:endParaRPr lang="zh-CN" altLang="en-US" dirty="0">
              <a:ea typeface="隶书" panose="02010509060101010101" pitchFamily="49" charset="-122"/>
            </a:endParaRPr>
          </a:p>
          <a:p>
            <a:pPr marL="0" indent="0" eaLnBrk="1" hangingPunct="1">
              <a:lnSpc>
                <a:spcPct val="120000"/>
              </a:lnSpc>
              <a:buNone/>
            </a:pPr>
            <a:r>
              <a:rPr lang="zh-CN" altLang="en-US" sz="2800" dirty="0">
                <a:ea typeface="隶书" panose="02010509060101010101" pitchFamily="49" charset="-122"/>
              </a:rPr>
              <a:t>按照民爆行业评价导则要求，民爆企业项目安全评价主要按</a:t>
            </a:r>
            <a:r>
              <a:rPr lang="zh-CN" altLang="en-US" sz="2800" b="1" dirty="0">
                <a:ea typeface="隶书" panose="02010509060101010101" pitchFamily="49" charset="-122"/>
              </a:rPr>
              <a:t>符合性评价</a:t>
            </a:r>
            <a:r>
              <a:rPr lang="zh-CN" altLang="en-US" sz="2800" dirty="0">
                <a:ea typeface="隶书" panose="02010509060101010101" pitchFamily="49" charset="-122"/>
              </a:rPr>
              <a:t>和</a:t>
            </a:r>
            <a:r>
              <a:rPr lang="zh-CN" altLang="en-US" sz="2800" b="1" dirty="0">
                <a:ea typeface="隶书" panose="02010509060101010101" pitchFamily="49" charset="-122"/>
              </a:rPr>
              <a:t>风险评价</a:t>
            </a:r>
            <a:r>
              <a:rPr lang="zh-CN" altLang="en-US" sz="2800" dirty="0">
                <a:ea typeface="隶书" panose="02010509060101010101" pitchFamily="49" charset="-122"/>
              </a:rPr>
              <a:t>两个部分。</a:t>
            </a:r>
          </a:p>
          <a:p>
            <a:pPr marL="0" indent="0" eaLnBrk="1" hangingPunct="1">
              <a:lnSpc>
                <a:spcPct val="120000"/>
              </a:lnSpc>
              <a:buNone/>
            </a:pPr>
            <a:r>
              <a:rPr lang="zh-CN" altLang="en-US" sz="2800" dirty="0">
                <a:ea typeface="隶书" panose="02010509060101010101" pitchFamily="49" charset="-122"/>
              </a:rPr>
              <a:t>符合性评价主要采用安全检查表法，按照项目组成，分别进行符合性评价，</a:t>
            </a:r>
            <a:r>
              <a:rPr lang="zh-CN" altLang="en-US" sz="2800" b="1" dirty="0">
                <a:ea typeface="隶书" panose="02010509060101010101" pitchFamily="49" charset="-122"/>
              </a:rPr>
              <a:t>得出项目法律法规标准符合性情况。</a:t>
            </a:r>
            <a:endParaRPr lang="zh-CN" altLang="en-US" sz="2800" dirty="0">
              <a:ea typeface="隶书" panose="02010509060101010101" pitchFamily="49" charset="-122"/>
            </a:endParaRPr>
          </a:p>
          <a:p>
            <a:pPr marL="0" indent="0" eaLnBrk="1" hangingPunct="1">
              <a:lnSpc>
                <a:spcPct val="120000"/>
              </a:lnSpc>
              <a:buNone/>
            </a:pPr>
            <a:r>
              <a:rPr lang="zh-CN" altLang="en-US" sz="2800" dirty="0">
                <a:ea typeface="隶书" panose="02010509060101010101" pitchFamily="49" charset="-122"/>
              </a:rPr>
              <a:t>风险评价，主要采用作业条件危险性评价法、爆炸冲击波伤害模型等风险评价方法，</a:t>
            </a:r>
            <a:r>
              <a:rPr lang="zh-CN" altLang="en-US" sz="2800" b="1" dirty="0">
                <a:ea typeface="隶书" panose="02010509060101010101" pitchFamily="49" charset="-122"/>
              </a:rPr>
              <a:t>评价生产过程危险性和事故灾害影响后果。</a:t>
            </a:r>
          </a:p>
          <a:p>
            <a:pPr marL="0" indent="0" eaLnBrk="1" hangingPunct="1">
              <a:lnSpc>
                <a:spcPct val="120000"/>
              </a:lnSpc>
              <a:buNone/>
            </a:pPr>
            <a:r>
              <a:rPr lang="zh-CN" altLang="en-US" sz="2800" dirty="0">
                <a:ea typeface="隶书" panose="02010509060101010101" pitchFamily="49" charset="-122"/>
              </a:rPr>
              <a:t>此外，应结合企业历年安全生产状况，预测企业安全风险等级和事故类型。</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p:cNvSpPr>
          <p:nvPr>
            <p:ph idx="1"/>
          </p:nvPr>
        </p:nvSpPr>
        <p:spPr>
          <a:xfrm>
            <a:off x="34926" y="1203598"/>
            <a:ext cx="8964613" cy="3474130"/>
          </a:xfrm>
        </p:spPr>
        <p:txBody>
          <a:bodyPr vert="horz" wrap="square" lIns="91440" tIns="45720" rIns="91440" bIns="45720" anchor="t">
            <a:normAutofit fontScale="85000" lnSpcReduction="20000"/>
          </a:bodyPr>
          <a:lstStyle/>
          <a:p>
            <a:pPr eaLnBrk="1" hangingPunct="1">
              <a:lnSpc>
                <a:spcPct val="90000"/>
              </a:lnSpc>
            </a:pPr>
            <a:r>
              <a:rPr lang="zh-CN" altLang="zh-CN" sz="2000" b="1" dirty="0">
                <a:solidFill>
                  <a:srgbClr val="FF0000"/>
                </a:solidFill>
                <a:ea typeface="隶书" panose="02010509060101010101" pitchFamily="49" charset="-122"/>
              </a:rPr>
              <a:t>1、专家现场询问、观察法</a:t>
            </a:r>
          </a:p>
          <a:p>
            <a:pPr eaLnBrk="1" hangingPunct="1">
              <a:lnSpc>
                <a:spcPct val="90000"/>
              </a:lnSpc>
            </a:pPr>
            <a:r>
              <a:rPr lang="zh-CN" altLang="zh-CN" sz="2000" b="1" dirty="0">
                <a:solidFill>
                  <a:srgbClr val="FF0000"/>
                </a:solidFill>
                <a:ea typeface="隶书" panose="02010509060101010101" pitchFamily="49" charset="-122"/>
              </a:rPr>
              <a:t>2、安全检查表法</a:t>
            </a:r>
          </a:p>
          <a:p>
            <a:pPr eaLnBrk="1" hangingPunct="1">
              <a:lnSpc>
                <a:spcPct val="90000"/>
              </a:lnSpc>
            </a:pPr>
            <a:r>
              <a:rPr lang="zh-CN" altLang="zh-CN" dirty="0">
                <a:ea typeface="隶书" panose="02010509060101010101" pitchFamily="49" charset="-122"/>
              </a:rPr>
              <a:t>3、危险和可操作性研究</a:t>
            </a:r>
            <a:r>
              <a:rPr lang="zh-CN" altLang="en-US" dirty="0">
                <a:ea typeface="隶书" panose="02010509060101010101" pitchFamily="49" charset="-122"/>
              </a:rPr>
              <a:t>（工艺参数偏差）</a:t>
            </a:r>
            <a:endParaRPr lang="en-US" altLang="zh-CN" dirty="0">
              <a:ea typeface="隶书" panose="02010509060101010101" pitchFamily="49" charset="-122"/>
            </a:endParaRPr>
          </a:p>
          <a:p>
            <a:pPr eaLnBrk="1" hangingPunct="1">
              <a:lnSpc>
                <a:spcPct val="90000"/>
              </a:lnSpc>
            </a:pPr>
            <a:r>
              <a:rPr lang="en-US" altLang="zh-CN" sz="2000" b="1" dirty="0">
                <a:solidFill>
                  <a:srgbClr val="FF0000"/>
                </a:solidFill>
                <a:ea typeface="隶书" panose="02010509060101010101" pitchFamily="49" charset="-122"/>
              </a:rPr>
              <a:t>4</a:t>
            </a:r>
            <a:r>
              <a:rPr lang="zh-CN" altLang="en-US" sz="2000" b="1" dirty="0">
                <a:solidFill>
                  <a:srgbClr val="FF0000"/>
                </a:solidFill>
                <a:ea typeface="隶书" panose="02010509060101010101" pitchFamily="49" charset="-122"/>
              </a:rPr>
              <a:t>、</a:t>
            </a:r>
            <a:r>
              <a:rPr lang="zh-CN" altLang="zh-CN" sz="2000" b="1" dirty="0">
                <a:solidFill>
                  <a:srgbClr val="FF0000"/>
                </a:solidFill>
                <a:ea typeface="隶书" panose="02010509060101010101" pitchFamily="49" charset="-122"/>
              </a:rPr>
              <a:t>作业条件危险性评价法</a:t>
            </a:r>
            <a:r>
              <a:rPr lang="zh-CN" altLang="en-US" sz="2000" b="1" dirty="0">
                <a:ea typeface="隶书" panose="02010509060101010101" pitchFamily="49" charset="-122"/>
              </a:rPr>
              <a:t>（</a:t>
            </a:r>
            <a:r>
              <a:rPr lang="en-US" altLang="zh-CN" sz="2000" i="1" dirty="0"/>
              <a:t>LEC</a:t>
            </a:r>
            <a:r>
              <a:rPr lang="zh-CN" altLang="en-US" sz="2000" b="1" dirty="0">
                <a:ea typeface="隶书" panose="02010509060101010101" pitchFamily="49" charset="-122"/>
              </a:rPr>
              <a:t>）</a:t>
            </a:r>
            <a:endParaRPr lang="zh-CN" altLang="zh-CN" sz="2000" b="1" dirty="0">
              <a:ea typeface="隶书" panose="02010509060101010101" pitchFamily="49" charset="-122"/>
            </a:endParaRPr>
          </a:p>
          <a:p>
            <a:pPr eaLnBrk="1" hangingPunct="1">
              <a:lnSpc>
                <a:spcPct val="90000"/>
              </a:lnSpc>
            </a:pPr>
            <a:r>
              <a:rPr lang="en-US" altLang="zh-CN" sz="2000" b="1" dirty="0">
                <a:ea typeface="隶书" panose="02010509060101010101" pitchFamily="49" charset="-122"/>
              </a:rPr>
              <a:t>5</a:t>
            </a:r>
            <a:r>
              <a:rPr lang="zh-CN" altLang="zh-CN" sz="2000" b="1" dirty="0">
                <a:ea typeface="隶书" panose="02010509060101010101" pitchFamily="49" charset="-122"/>
              </a:rPr>
              <a:t>、危险源定量评估方法——BZA-1法</a:t>
            </a:r>
          </a:p>
          <a:p>
            <a:pPr eaLnBrk="1" hangingPunct="1">
              <a:lnSpc>
                <a:spcPct val="90000"/>
              </a:lnSpc>
            </a:pPr>
            <a:r>
              <a:rPr lang="en-US" altLang="zh-CN" sz="2000" b="1" dirty="0">
                <a:solidFill>
                  <a:srgbClr val="FF0000"/>
                </a:solidFill>
                <a:ea typeface="隶书" panose="02010509060101010101" pitchFamily="49" charset="-122"/>
              </a:rPr>
              <a:t>6</a:t>
            </a:r>
            <a:r>
              <a:rPr lang="zh-CN" altLang="zh-CN" sz="2000" b="1" dirty="0">
                <a:solidFill>
                  <a:srgbClr val="FF0000"/>
                </a:solidFill>
                <a:ea typeface="隶书" panose="02010509060101010101" pitchFamily="49" charset="-122"/>
              </a:rPr>
              <a:t>、预先危险性分析</a:t>
            </a:r>
          </a:p>
          <a:p>
            <a:pPr eaLnBrk="1" hangingPunct="1">
              <a:lnSpc>
                <a:spcPct val="90000"/>
              </a:lnSpc>
            </a:pPr>
            <a:r>
              <a:rPr lang="en-US" altLang="zh-CN" sz="2000" dirty="0">
                <a:ea typeface="隶书" panose="02010509060101010101" pitchFamily="49" charset="-122"/>
              </a:rPr>
              <a:t>7</a:t>
            </a:r>
            <a:r>
              <a:rPr lang="zh-CN" altLang="zh-CN" sz="2000" dirty="0">
                <a:ea typeface="隶书" panose="02010509060101010101" pitchFamily="49" charset="-122"/>
              </a:rPr>
              <a:t>、道化学公司火灾、爆炸危险指数评价法</a:t>
            </a:r>
          </a:p>
          <a:p>
            <a:pPr eaLnBrk="1" hangingPunct="1">
              <a:lnSpc>
                <a:spcPct val="90000"/>
              </a:lnSpc>
            </a:pPr>
            <a:r>
              <a:rPr lang="en-US" altLang="zh-CN" sz="2000" b="1" dirty="0">
                <a:solidFill>
                  <a:srgbClr val="FF0000"/>
                </a:solidFill>
                <a:ea typeface="隶书" panose="02010509060101010101" pitchFamily="49" charset="-122"/>
              </a:rPr>
              <a:t>8</a:t>
            </a:r>
            <a:r>
              <a:rPr lang="zh-CN" altLang="zh-CN" sz="2000" b="1" dirty="0">
                <a:solidFill>
                  <a:srgbClr val="FF0000"/>
                </a:solidFill>
                <a:ea typeface="隶书" panose="02010509060101010101" pitchFamily="49" charset="-122"/>
              </a:rPr>
              <a:t>、重大危险源辩识方法</a:t>
            </a:r>
          </a:p>
          <a:p>
            <a:pPr eaLnBrk="1" hangingPunct="1">
              <a:lnSpc>
                <a:spcPct val="90000"/>
              </a:lnSpc>
            </a:pPr>
            <a:r>
              <a:rPr lang="en-US" altLang="zh-CN" dirty="0">
                <a:ea typeface="隶书" panose="02010509060101010101" pitchFamily="49" charset="-122"/>
              </a:rPr>
              <a:t>9</a:t>
            </a:r>
            <a:r>
              <a:rPr lang="zh-CN" altLang="zh-CN" dirty="0">
                <a:ea typeface="隶书" panose="02010509060101010101" pitchFamily="49" charset="-122"/>
              </a:rPr>
              <a:t>、事故树分析</a:t>
            </a:r>
            <a:r>
              <a:rPr lang="zh-CN" altLang="en-US" dirty="0">
                <a:ea typeface="隶书" panose="02010509060101010101" pitchFamily="49" charset="-122"/>
              </a:rPr>
              <a:t>（</a:t>
            </a:r>
            <a:r>
              <a:rPr lang="en-US" altLang="zh-CN" sz="2000" b="1" dirty="0">
                <a:ea typeface="隶书" panose="02010509060101010101" pitchFamily="49" charset="-122"/>
              </a:rPr>
              <a:t>FTA</a:t>
            </a:r>
            <a:r>
              <a:rPr lang="zh-CN" altLang="en-US" sz="2000" b="1" dirty="0">
                <a:ea typeface="隶书" panose="02010509060101010101" pitchFamily="49" charset="-122"/>
              </a:rPr>
              <a:t>事件、逻辑门判断）</a:t>
            </a:r>
            <a:endParaRPr lang="zh-CN" altLang="zh-CN" sz="2000" b="1" dirty="0">
              <a:ea typeface="隶书" panose="02010509060101010101" pitchFamily="49" charset="-122"/>
            </a:endParaRPr>
          </a:p>
          <a:p>
            <a:pPr eaLnBrk="1" hangingPunct="1">
              <a:lnSpc>
                <a:spcPct val="90000"/>
              </a:lnSpc>
            </a:pPr>
            <a:r>
              <a:rPr lang="en-US" altLang="zh-CN" sz="2000" dirty="0">
                <a:ea typeface="隶书" panose="02010509060101010101" pitchFamily="49" charset="-122"/>
              </a:rPr>
              <a:t>10</a:t>
            </a:r>
            <a:r>
              <a:rPr lang="zh-CN" altLang="zh-CN" sz="2000" dirty="0">
                <a:ea typeface="隶书" panose="02010509060101010101" pitchFamily="49" charset="-122"/>
              </a:rPr>
              <a:t>、因果（鱼刺）图分析法</a:t>
            </a:r>
            <a:endParaRPr lang="en-US" altLang="zh-CN" b="1" dirty="0">
              <a:solidFill>
                <a:srgbClr val="FF0000"/>
              </a:solidFill>
              <a:ea typeface="隶书" panose="02010509060101010101" pitchFamily="49" charset="-122"/>
            </a:endParaRPr>
          </a:p>
          <a:p>
            <a:pPr eaLnBrk="1" hangingPunct="1">
              <a:lnSpc>
                <a:spcPct val="90000"/>
              </a:lnSpc>
            </a:pPr>
            <a:r>
              <a:rPr lang="en-US" altLang="zh-CN" b="1" dirty="0">
                <a:solidFill>
                  <a:srgbClr val="FF0000"/>
                </a:solidFill>
                <a:ea typeface="隶书" panose="02010509060101010101" pitchFamily="49" charset="-122"/>
              </a:rPr>
              <a:t>11</a:t>
            </a:r>
            <a:r>
              <a:rPr lang="zh-CN" altLang="en-US" b="1" dirty="0">
                <a:solidFill>
                  <a:srgbClr val="FF0000"/>
                </a:solidFill>
                <a:ea typeface="隶书" panose="02010509060101010101" pitchFamily="49" charset="-122"/>
              </a:rPr>
              <a:t>、爆炸冲击波伤害模型法</a:t>
            </a:r>
            <a:endParaRPr lang="zh-CN" altLang="zh-CN" b="1" dirty="0">
              <a:solidFill>
                <a:srgbClr val="FF0000"/>
              </a:solidFill>
              <a:ea typeface="隶书" panose="02010509060101010101" pitchFamily="49" charset="-122"/>
            </a:endParaRPr>
          </a:p>
          <a:p>
            <a:pPr eaLnBrk="1" hangingPunct="1">
              <a:lnSpc>
                <a:spcPct val="90000"/>
              </a:lnSpc>
            </a:pPr>
            <a:r>
              <a:rPr lang="zh-CN" altLang="zh-CN" sz="2000" dirty="0">
                <a:ea typeface="隶书" panose="02010509060101010101" pitchFamily="49" charset="-122"/>
              </a:rPr>
              <a:t>1</a:t>
            </a:r>
            <a:r>
              <a:rPr lang="en-US" altLang="zh-CN" sz="2000" dirty="0">
                <a:ea typeface="隶书" panose="02010509060101010101" pitchFamily="49" charset="-122"/>
              </a:rPr>
              <a:t>2</a:t>
            </a:r>
            <a:r>
              <a:rPr lang="zh-CN" altLang="zh-CN" sz="2000" dirty="0">
                <a:ea typeface="隶书" panose="02010509060101010101" pitchFamily="49" charset="-122"/>
              </a:rPr>
              <a:t>、其它合适的方法</a:t>
            </a:r>
          </a:p>
        </p:txBody>
      </p:sp>
      <p:sp>
        <p:nvSpPr>
          <p:cNvPr id="7" name="右大括号 6"/>
          <p:cNvSpPr/>
          <p:nvPr/>
        </p:nvSpPr>
        <p:spPr>
          <a:xfrm>
            <a:off x="5798820" y="1614488"/>
            <a:ext cx="1079500" cy="2794635"/>
          </a:xfrm>
          <a:prstGeom prst="rightBrace">
            <a:avLst>
              <a:gd name="adj1" fmla="val 8333"/>
              <a:gd name="adj2" fmla="val 49192"/>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400" b="1" i="0" u="none" strike="noStrike" kern="1200" cap="none" spc="0" normalizeH="0" baseline="0" noProof="0">
              <a:ln>
                <a:noFill/>
              </a:ln>
              <a:solidFill>
                <a:schemeClr val="tx1"/>
              </a:solidFill>
              <a:effectLst/>
              <a:uLnTx/>
              <a:uFillTx/>
              <a:latin typeface="+mn-lt"/>
              <a:ea typeface="+mn-ea"/>
              <a:cs typeface="+mn-cs"/>
            </a:endParaRPr>
          </a:p>
        </p:txBody>
      </p:sp>
      <p:sp>
        <p:nvSpPr>
          <p:cNvPr id="8" name="矩形 7"/>
          <p:cNvSpPr/>
          <p:nvPr/>
        </p:nvSpPr>
        <p:spPr>
          <a:xfrm>
            <a:off x="6735446" y="2572703"/>
            <a:ext cx="1948815" cy="1089529"/>
          </a:xfrm>
          <a:prstGeom prst="rect">
            <a:avLst/>
          </a:prstGeom>
          <a:solidFill>
            <a:schemeClr val="bg1">
              <a:lumMod val="75000"/>
            </a:schemeClr>
          </a:solidFill>
        </p:spPr>
        <p:txBody>
          <a:bodyPr wrap="square">
            <a:spAutoFit/>
          </a:bodyPr>
          <a:lstStyle/>
          <a:p>
            <a:pPr marL="0" marR="0" lvl="0" indent="0" algn="l" defTabSz="914400" rtl="0" eaLnBrk="1" fontAlgn="base" latinLnBrk="0" hangingPunct="1">
              <a:lnSpc>
                <a:spcPct val="90000"/>
              </a:lnSpc>
              <a:spcBef>
                <a:spcPct val="0"/>
              </a:spcBef>
              <a:spcAft>
                <a:spcPct val="0"/>
              </a:spcAft>
              <a:buClrTx/>
              <a:buSzTx/>
              <a:buFont typeface="Arial" panose="020B0604020202020204" pitchFamily="34" charset="0"/>
              <a:buNone/>
              <a:defRPr/>
            </a:pP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经常用的有：</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1</a:t>
            </a: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2</a:t>
            </a: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4</a:t>
            </a:r>
            <a:r>
              <a:rPr kumimoji="0" lang="zh-CN" altLang="en-US"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6</a:t>
            </a: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8</a:t>
            </a: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r>
              <a:rPr kumimoji="0" lang="en-US"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11</a:t>
            </a:r>
            <a:r>
              <a:rPr kumimoji="0" lang="zh-CN" altLang="zh-CN" sz="2400" b="1" i="0" u="none" strike="noStrike" kern="1200" cap="none" spc="0" normalizeH="0" baseline="0" noProof="0" dirty="0">
                <a:ln>
                  <a:noFill/>
                </a:ln>
                <a:solidFill>
                  <a:srgbClr val="FF0000"/>
                </a:solidFill>
                <a:effectLst/>
                <a:uLnTx/>
                <a:uFillTx/>
                <a:latin typeface="Arial" panose="020B0604020202020204" pitchFamily="34" charset="0"/>
                <a:ea typeface="隶书" panose="02010509060101010101" pitchFamily="49" charset="-122"/>
                <a:cs typeface="+mn-cs"/>
              </a:rPr>
              <a:t>。</a:t>
            </a:r>
          </a:p>
        </p:txBody>
      </p:sp>
      <p:sp>
        <p:nvSpPr>
          <p:cNvPr id="10" name="文本框 9">
            <a:extLst>
              <a:ext uri="{FF2B5EF4-FFF2-40B4-BE49-F238E27FC236}">
                <a16:creationId xmlns:a16="http://schemas.microsoft.com/office/drawing/2014/main" id="{BFA555EE-A5B1-481E-9C97-1D68D9D261CB}"/>
              </a:ext>
            </a:extLst>
          </p:cNvPr>
          <p:cNvSpPr txBox="1"/>
          <p:nvPr/>
        </p:nvSpPr>
        <p:spPr>
          <a:xfrm>
            <a:off x="251520" y="555526"/>
            <a:ext cx="4574822" cy="52322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zh-CN" sz="28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安全评价</a:t>
            </a:r>
            <a:r>
              <a:rPr kumimoji="0" lang="zh-CN" altLang="en-US" sz="28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方法</a:t>
            </a:r>
            <a:endParaRPr kumimoji="0" lang="en-US" altLang="zh-CN" sz="28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endParaRPr>
          </a:p>
        </p:txBody>
      </p:sp>
    </p:spTree>
    <p:extLst>
      <p:ext uri="{BB962C8B-B14F-4D97-AF65-F5344CB8AC3E}">
        <p14:creationId xmlns:p14="http://schemas.microsoft.com/office/powerpoint/2010/main" val="3538147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idx="1"/>
          </p:nvPr>
        </p:nvSpPr>
        <p:spPr>
          <a:xfrm>
            <a:off x="611560" y="790714"/>
            <a:ext cx="8280920" cy="4157300"/>
          </a:xfrm>
        </p:spPr>
        <p:txBody>
          <a:bodyPr vert="horz" wrap="square" lIns="91440" tIns="45720" rIns="91440" bIns="45720" anchor="t">
            <a:normAutofit/>
          </a:bodyPr>
          <a:lstStyle/>
          <a:p>
            <a:r>
              <a:rPr lang="en-US" altLang="zh-CN" sz="1400" dirty="0"/>
              <a:t>GB50057-2010 </a:t>
            </a:r>
            <a:r>
              <a:rPr lang="zh-CN" altLang="zh-CN" sz="1400" dirty="0"/>
              <a:t>建筑物防雷设计规范</a:t>
            </a:r>
          </a:p>
          <a:p>
            <a:r>
              <a:rPr lang="en-US" altLang="zh-CN" sz="1400" dirty="0"/>
              <a:t>GB28263-2012 </a:t>
            </a:r>
            <a:r>
              <a:rPr lang="zh-CN" altLang="zh-CN" sz="1400" dirty="0"/>
              <a:t>民用爆炸物品生产、销售企业安全管理规程</a:t>
            </a:r>
          </a:p>
          <a:p>
            <a:r>
              <a:rPr lang="en-US" altLang="zh-CN" sz="1400" dirty="0"/>
              <a:t>GB50089-2018 </a:t>
            </a:r>
            <a:r>
              <a:rPr lang="zh-CN" altLang="zh-CN" sz="1400" dirty="0"/>
              <a:t>民用</a:t>
            </a:r>
            <a:r>
              <a:rPr lang="zh-CN" altLang="en-US" sz="1400" dirty="0"/>
              <a:t>爆炸物品</a:t>
            </a:r>
            <a:r>
              <a:rPr lang="zh-CN" altLang="zh-CN" sz="1400" dirty="0"/>
              <a:t>工程设计安全</a:t>
            </a:r>
            <a:r>
              <a:rPr lang="zh-CN" altLang="en-US" sz="1400" dirty="0"/>
              <a:t>标准</a:t>
            </a:r>
            <a:endParaRPr lang="zh-CN" altLang="zh-CN" sz="1400" dirty="0"/>
          </a:p>
          <a:p>
            <a:r>
              <a:rPr lang="en-US" altLang="zh-CN" sz="1400" dirty="0"/>
              <a:t>GB18218-2018 </a:t>
            </a:r>
            <a:r>
              <a:rPr lang="zh-CN" altLang="zh-CN" sz="1400" dirty="0"/>
              <a:t>危险化学品重大危险源辨识</a:t>
            </a:r>
          </a:p>
          <a:p>
            <a:r>
              <a:rPr lang="en-US" altLang="zh-CN" sz="1400" dirty="0"/>
              <a:t>GB50016-2014 </a:t>
            </a:r>
            <a:r>
              <a:rPr lang="zh-CN" altLang="zh-CN" sz="1400" dirty="0"/>
              <a:t>建筑设计防火规范</a:t>
            </a:r>
          </a:p>
          <a:p>
            <a:r>
              <a:rPr lang="en-US" altLang="zh-CN" sz="1400" dirty="0"/>
              <a:t>WJ9063-2010 </a:t>
            </a:r>
            <a:r>
              <a:rPr lang="zh-CN" altLang="zh-CN" sz="1400" dirty="0"/>
              <a:t>民用爆炸物品生产专用设备安全使用年限管理规定</a:t>
            </a:r>
          </a:p>
          <a:p>
            <a:r>
              <a:rPr lang="en-US" altLang="zh-CN" sz="1400" dirty="0"/>
              <a:t>WJ9065-2010 </a:t>
            </a:r>
            <a:r>
              <a:rPr lang="zh-CN" altLang="zh-CN" sz="1400" dirty="0"/>
              <a:t>民用爆炸物品危险作业场所监控系统设置要求</a:t>
            </a:r>
            <a:endParaRPr lang="en-US" altLang="zh-CN" sz="1400" dirty="0"/>
          </a:p>
          <a:p>
            <a:r>
              <a:rPr lang="en-US" altLang="zh-CN" sz="1400" dirty="0"/>
              <a:t>WJ9093-2018 </a:t>
            </a:r>
            <a:r>
              <a:rPr lang="zh-CN" altLang="en-US" sz="1400" dirty="0"/>
              <a:t>民用爆炸物品重大危险源辨识</a:t>
            </a:r>
            <a:endParaRPr lang="en-US" altLang="zh-CN" sz="1400" dirty="0"/>
          </a:p>
          <a:p>
            <a:r>
              <a:rPr lang="en-US" altLang="zh-CN" sz="1400" dirty="0"/>
              <a:t>GA837-2009</a:t>
            </a:r>
            <a:r>
              <a:rPr lang="zh-CN" altLang="zh-CN" sz="1400" dirty="0"/>
              <a:t>民用爆炸物品储存库治安防范要求</a:t>
            </a:r>
          </a:p>
          <a:p>
            <a:r>
              <a:rPr lang="en-US" altLang="zh-CN" sz="1400" dirty="0"/>
              <a:t>GA921-2010 </a:t>
            </a:r>
            <a:r>
              <a:rPr lang="zh-CN" altLang="zh-CN" sz="1400" dirty="0"/>
              <a:t>民用爆炸物品警示标识、登记标识通则</a:t>
            </a:r>
          </a:p>
          <a:p>
            <a:r>
              <a:rPr lang="zh-CN" altLang="zh-CN" sz="1400" dirty="0"/>
              <a:t>关于提升工业炸药生产线本质安全生产水平的指导意见，工信部安</a:t>
            </a:r>
            <a:r>
              <a:rPr lang="en-US" altLang="zh-CN" sz="1400" dirty="0"/>
              <a:t>[2012]301</a:t>
            </a:r>
            <a:r>
              <a:rPr lang="zh-CN" altLang="zh-CN" sz="1400" dirty="0"/>
              <a:t>号</a:t>
            </a:r>
          </a:p>
          <a:p>
            <a:r>
              <a:rPr lang="zh-CN" altLang="zh-CN" sz="1400" dirty="0"/>
              <a:t>关于调整《民用爆炸物品专用生产设备目录》管理方式的通知，工信厅安全</a:t>
            </a:r>
            <a:r>
              <a:rPr lang="en-US" altLang="zh-CN" sz="1400" dirty="0"/>
              <a:t>[2016]10</a:t>
            </a:r>
            <a:r>
              <a:rPr lang="zh-CN" altLang="zh-CN" sz="1400" dirty="0"/>
              <a:t>号</a:t>
            </a:r>
            <a:endParaRPr lang="en-US" altLang="zh-CN" sz="1400" dirty="0"/>
          </a:p>
          <a:p>
            <a:r>
              <a:rPr lang="en-US" altLang="zh-CN" sz="1400" dirty="0"/>
              <a:t>工业和信息化部关于推进民爆行业高质量发展的意见</a:t>
            </a:r>
            <a:r>
              <a:rPr lang="zh-CN" altLang="en-US" sz="1400" dirty="0"/>
              <a:t>，</a:t>
            </a:r>
            <a:r>
              <a:rPr lang="zh-CN" altLang="zh-CN" sz="1400" dirty="0"/>
              <a:t>工信部安全〔</a:t>
            </a:r>
            <a:r>
              <a:rPr lang="en-US" altLang="zh-CN" sz="1400" dirty="0"/>
              <a:t>2018</a:t>
            </a:r>
            <a:r>
              <a:rPr lang="zh-CN" altLang="zh-CN" sz="1400" dirty="0"/>
              <a:t>〕</a:t>
            </a:r>
            <a:r>
              <a:rPr lang="en-US" altLang="zh-CN" sz="1400" dirty="0"/>
              <a:t>237</a:t>
            </a:r>
            <a:r>
              <a:rPr lang="zh-CN" altLang="zh-CN" sz="1400" dirty="0"/>
              <a:t>号</a:t>
            </a:r>
            <a:r>
              <a:rPr lang="en-US" altLang="zh-CN" sz="1400" dirty="0"/>
              <a:t> </a:t>
            </a:r>
          </a:p>
          <a:p>
            <a:r>
              <a:rPr lang="en-US" altLang="zh-CN" sz="1400" dirty="0"/>
              <a:t>工业和信息化部办公厅关于印发《民用爆炸物品行业技术发展方向及目标（2018年版）》的通知 </a:t>
            </a:r>
          </a:p>
          <a:p>
            <a:endParaRPr lang="zh-CN" altLang="zh-CN" sz="1400" dirty="0"/>
          </a:p>
          <a:p>
            <a:endParaRPr lang="en-US" altLang="zh-CN" sz="1400" dirty="0"/>
          </a:p>
        </p:txBody>
      </p:sp>
      <p:sp>
        <p:nvSpPr>
          <p:cNvPr id="46084" name="Rectangle 4"/>
          <p:cNvSpPr/>
          <p:nvPr/>
        </p:nvSpPr>
        <p:spPr>
          <a:xfrm>
            <a:off x="395536" y="267494"/>
            <a:ext cx="7451725" cy="523220"/>
          </a:xfrm>
          <a:prstGeom prst="rect">
            <a:avLst/>
          </a:prstGeom>
          <a:noFill/>
          <a:ln w="9525">
            <a:noFill/>
          </a:ln>
        </p:spPr>
        <p:txBody>
          <a:bodyPr anchor="ctr">
            <a:spAutoFit/>
          </a:bodyPr>
          <a:lstStyle/>
          <a:p>
            <a:pPr indent="357505" algn="ctr" eaLnBrk="0" hangingPunct="0"/>
            <a:r>
              <a:rPr lang="zh-CN" altLang="en-US" sz="2800" dirty="0">
                <a:solidFill>
                  <a:srgbClr val="000099"/>
                </a:solidFill>
                <a:latin typeface="黑体" panose="02010609060101010101" pitchFamily="49" charset="-122"/>
                <a:ea typeface="黑体" panose="02010609060101010101" pitchFamily="49" charset="-122"/>
              </a:rPr>
              <a:t>主要技术标准（部分）</a:t>
            </a:r>
          </a:p>
        </p:txBody>
      </p:sp>
    </p:spTree>
    <p:extLst>
      <p:ext uri="{BB962C8B-B14F-4D97-AF65-F5344CB8AC3E}">
        <p14:creationId xmlns:p14="http://schemas.microsoft.com/office/powerpoint/2010/main" val="28633784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p:cNvSpPr>
          <p:nvPr>
            <p:ph idx="1"/>
          </p:nvPr>
        </p:nvSpPr>
        <p:spPr>
          <a:xfrm>
            <a:off x="395536" y="339502"/>
            <a:ext cx="8424935" cy="4608512"/>
          </a:xfrm>
        </p:spPr>
        <p:txBody>
          <a:bodyPr vert="horz" wrap="square" lIns="91440" tIns="45720" rIns="91440" bIns="45720" anchor="t">
            <a:normAutofit fontScale="92500" lnSpcReduction="10000"/>
          </a:bodyPr>
          <a:lstStyle/>
          <a:p>
            <a:pPr marL="0" indent="0" eaLnBrk="1" hangingPunct="1">
              <a:buNone/>
            </a:pPr>
            <a:r>
              <a:rPr lang="en-US" altLang="zh-CN" sz="2800" b="1" dirty="0">
                <a:solidFill>
                  <a:srgbClr val="000099"/>
                </a:solidFill>
                <a:ea typeface="隶书" panose="02010509060101010101" pitchFamily="49" charset="-122"/>
              </a:rPr>
              <a:t>6、安全对策措施</a:t>
            </a:r>
            <a:r>
              <a:rPr lang="zh-CN" altLang="en-US" sz="2800" b="1" dirty="0">
                <a:solidFill>
                  <a:srgbClr val="000099"/>
                </a:solidFill>
                <a:ea typeface="隶书" panose="02010509060101010101" pitchFamily="49" charset="-122"/>
              </a:rPr>
              <a:t>及建议</a:t>
            </a:r>
            <a:endParaRPr lang="zh-CN" altLang="en-US" sz="2800" dirty="0">
              <a:ea typeface="隶书" panose="02010509060101010101" pitchFamily="49" charset="-122"/>
            </a:endParaRPr>
          </a:p>
          <a:p>
            <a:pPr marL="0" indent="0" eaLnBrk="1" hangingPunct="1">
              <a:lnSpc>
                <a:spcPct val="80000"/>
              </a:lnSpc>
              <a:buNone/>
            </a:pPr>
            <a:r>
              <a:rPr lang="zh-CN" altLang="en-US" sz="2600" dirty="0">
                <a:ea typeface="隶书" panose="02010509060101010101" pitchFamily="49" charset="-122"/>
              </a:rPr>
              <a:t>主要列出安全评价项目涉及的</a:t>
            </a:r>
            <a:r>
              <a:rPr lang="zh-CN" altLang="en-US" sz="2600" b="1" dirty="0">
                <a:ea typeface="隶书" panose="02010509060101010101" pitchFamily="49" charset="-122"/>
              </a:rPr>
              <a:t>应采纳和推荐性</a:t>
            </a:r>
            <a:r>
              <a:rPr lang="zh-CN" altLang="en-US" sz="2600" dirty="0">
                <a:ea typeface="隶书" panose="02010509060101010101" pitchFamily="49" charset="-122"/>
              </a:rPr>
              <a:t>安全对策措施及建议。</a:t>
            </a:r>
          </a:p>
          <a:p>
            <a:pPr marL="0" indent="0" eaLnBrk="1" hangingPunct="1">
              <a:lnSpc>
                <a:spcPct val="80000"/>
              </a:lnSpc>
              <a:buNone/>
            </a:pPr>
            <a:r>
              <a:rPr lang="zh-CN" altLang="en-US" sz="2600" dirty="0">
                <a:ea typeface="隶书" panose="02010509060101010101" pitchFamily="49" charset="-122"/>
              </a:rPr>
              <a:t>其中，</a:t>
            </a:r>
            <a:r>
              <a:rPr lang="zh-CN" altLang="en-US" sz="2600" b="1" dirty="0">
                <a:ea typeface="隶书" panose="02010509060101010101" pitchFamily="49" charset="-122"/>
              </a:rPr>
              <a:t>应采纳</a:t>
            </a:r>
            <a:r>
              <a:rPr lang="zh-CN" altLang="en-US" sz="2600" dirty="0">
                <a:ea typeface="隶书" panose="02010509060101010101" pitchFamily="49" charset="-122"/>
              </a:rPr>
              <a:t>对策措施是标准规范要求的强制性条款，应整改完成后，才能满足国家法定标准规范要求。</a:t>
            </a:r>
            <a:endParaRPr lang="en-US" altLang="zh-CN" sz="2600" dirty="0">
              <a:ea typeface="隶书" panose="02010509060101010101" pitchFamily="49" charset="-122"/>
            </a:endParaRPr>
          </a:p>
          <a:p>
            <a:pPr marL="0" indent="0" eaLnBrk="1" hangingPunct="1">
              <a:lnSpc>
                <a:spcPct val="80000"/>
              </a:lnSpc>
              <a:buNone/>
            </a:pPr>
            <a:r>
              <a:rPr lang="zh-CN" altLang="en-US" sz="2600" b="1" dirty="0">
                <a:ea typeface="隶书" panose="02010509060101010101" pitchFamily="49" charset="-122"/>
              </a:rPr>
              <a:t>推荐性</a:t>
            </a:r>
            <a:r>
              <a:rPr lang="zh-CN" altLang="en-US" sz="2600" dirty="0">
                <a:ea typeface="隶书" panose="02010509060101010101" pitchFamily="49" charset="-122"/>
              </a:rPr>
              <a:t>对策措施是为进一步强化、提升、优化安全条件而提出的对策措施。</a:t>
            </a:r>
            <a:endParaRPr lang="en-US" altLang="zh-CN" sz="2600" dirty="0">
              <a:ea typeface="隶书" panose="02010509060101010101" pitchFamily="49" charset="-122"/>
            </a:endParaRPr>
          </a:p>
          <a:p>
            <a:pPr>
              <a:lnSpc>
                <a:spcPct val="80000"/>
              </a:lnSpc>
              <a:buNone/>
            </a:pPr>
            <a:r>
              <a:rPr lang="zh-CN" altLang="en-US" sz="2600" b="1" dirty="0">
                <a:solidFill>
                  <a:srgbClr val="FF0000"/>
                </a:solidFill>
                <a:latin typeface="隶书" panose="02010509060101010101" pitchFamily="49" charset="-122"/>
                <a:ea typeface="隶书" panose="02010509060101010101" pitchFamily="49" charset="-122"/>
              </a:rPr>
              <a:t>对策措施与建议一般分为技术措施和管理措施两个方面。</a:t>
            </a:r>
            <a:endParaRPr lang="en-US" altLang="zh-CN" sz="2600" b="1" dirty="0">
              <a:solidFill>
                <a:srgbClr val="FF0000"/>
              </a:solidFill>
              <a:latin typeface="隶书" panose="02010509060101010101" pitchFamily="49" charset="-122"/>
              <a:ea typeface="隶书" panose="02010509060101010101" pitchFamily="49" charset="-122"/>
            </a:endParaRPr>
          </a:p>
          <a:p>
            <a:pPr>
              <a:lnSpc>
                <a:spcPct val="80000"/>
              </a:lnSpc>
            </a:pPr>
            <a:r>
              <a:rPr lang="en-US" altLang="zh-CN" sz="2600" dirty="0">
                <a:solidFill>
                  <a:srgbClr val="FF0000"/>
                </a:solidFill>
                <a:latin typeface="隶书" panose="02010509060101010101" pitchFamily="49" charset="-122"/>
                <a:ea typeface="隶书" panose="02010509060101010101" pitchFamily="49" charset="-122"/>
              </a:rPr>
              <a:t>    </a:t>
            </a:r>
            <a:r>
              <a:rPr lang="zh-CN" altLang="en-US" sz="2600" b="1" dirty="0">
                <a:solidFill>
                  <a:srgbClr val="0033CC"/>
                </a:solidFill>
                <a:latin typeface="隶书" panose="02010509060101010101" pitchFamily="49" charset="-122"/>
                <a:ea typeface="隶书" panose="02010509060101010101" pitchFamily="49" charset="-122"/>
              </a:rPr>
              <a:t>先要读懂这些措施，即明白它的</a:t>
            </a:r>
            <a:r>
              <a:rPr lang="zh-CN" altLang="en-US" sz="2600" b="1" dirty="0">
                <a:solidFill>
                  <a:srgbClr val="FF0000"/>
                </a:solidFill>
                <a:latin typeface="隶书" panose="02010509060101010101" pitchFamily="49" charset="-122"/>
                <a:ea typeface="隶书" panose="02010509060101010101" pitchFamily="49" charset="-122"/>
              </a:rPr>
              <a:t>意思</a:t>
            </a:r>
            <a:r>
              <a:rPr lang="zh-CN" altLang="en-US" sz="2600" b="1" dirty="0">
                <a:solidFill>
                  <a:srgbClr val="0033CC"/>
                </a:solidFill>
                <a:latin typeface="隶书" panose="02010509060101010101" pitchFamily="49" charset="-122"/>
                <a:ea typeface="隶书" panose="02010509060101010101" pitchFamily="49" charset="-122"/>
              </a:rPr>
              <a:t>；再者这些措施的</a:t>
            </a:r>
            <a:r>
              <a:rPr lang="zh-CN" altLang="en-US" sz="2600" b="1" dirty="0">
                <a:solidFill>
                  <a:srgbClr val="FF0000"/>
                </a:solidFill>
                <a:latin typeface="隶书" panose="02010509060101010101" pitchFamily="49" charset="-122"/>
                <a:ea typeface="隶书" panose="02010509060101010101" pitchFamily="49" charset="-122"/>
              </a:rPr>
              <a:t>依据</a:t>
            </a:r>
            <a:r>
              <a:rPr lang="zh-CN" altLang="en-US" sz="2600" b="1" dirty="0">
                <a:solidFill>
                  <a:srgbClr val="0033CC"/>
                </a:solidFill>
                <a:latin typeface="隶书" panose="02010509060101010101" pitchFamily="49" charset="-122"/>
                <a:ea typeface="隶书" panose="02010509060101010101" pitchFamily="49" charset="-122"/>
              </a:rPr>
              <a:t>是什么（可能是综合的而不是单一的）；第三是要理解把握</a:t>
            </a:r>
            <a:r>
              <a:rPr lang="zh-CN" altLang="en-US" sz="2600" b="1" dirty="0">
                <a:solidFill>
                  <a:srgbClr val="FF0000"/>
                </a:solidFill>
                <a:latin typeface="隶书" panose="02010509060101010101" pitchFamily="49" charset="-122"/>
                <a:ea typeface="隶书" panose="02010509060101010101" pitchFamily="49" charset="-122"/>
              </a:rPr>
              <a:t>描述的强度</a:t>
            </a:r>
            <a:r>
              <a:rPr lang="zh-CN" altLang="en-US" sz="2600" b="1" dirty="0">
                <a:solidFill>
                  <a:srgbClr val="0033CC"/>
                </a:solidFill>
                <a:latin typeface="隶书" panose="02010509060101010101" pitchFamily="49" charset="-122"/>
                <a:ea typeface="隶书" panose="02010509060101010101" pitchFamily="49" charset="-122"/>
              </a:rPr>
              <a:t>（措辞程度，提示性？）；第四要搞清所描述问题整改落实后的</a:t>
            </a:r>
            <a:r>
              <a:rPr lang="zh-CN" altLang="en-US" sz="2600" b="1" dirty="0">
                <a:solidFill>
                  <a:srgbClr val="FF0000"/>
                </a:solidFill>
                <a:latin typeface="隶书" panose="02010509060101010101" pitchFamily="49" charset="-122"/>
                <a:ea typeface="隶书" panose="02010509060101010101" pitchFamily="49" charset="-122"/>
              </a:rPr>
              <a:t>情况</a:t>
            </a:r>
            <a:r>
              <a:rPr lang="zh-CN" altLang="en-US" sz="2600" b="1" dirty="0">
                <a:solidFill>
                  <a:srgbClr val="0033CC"/>
                </a:solidFill>
                <a:latin typeface="隶书" panose="02010509060101010101" pitchFamily="49" charset="-122"/>
                <a:ea typeface="隶书" panose="02010509060101010101" pitchFamily="49" charset="-122"/>
              </a:rPr>
              <a:t>（</a:t>
            </a:r>
            <a:r>
              <a:rPr lang="zh-CN" altLang="en-US" sz="2600" b="1" dirty="0">
                <a:solidFill>
                  <a:srgbClr val="FF0000"/>
                </a:solidFill>
                <a:latin typeface="隶书" panose="02010509060101010101" pitchFamily="49" charset="-122"/>
                <a:ea typeface="隶书" panose="02010509060101010101" pitchFamily="49" charset="-122"/>
              </a:rPr>
              <a:t>通过报告前面有关章节和现场检查来了解</a:t>
            </a:r>
            <a:r>
              <a:rPr lang="zh-CN" altLang="en-US" sz="2600" b="1" dirty="0">
                <a:solidFill>
                  <a:srgbClr val="0033CC"/>
                </a:solidFill>
                <a:latin typeface="隶书" panose="02010509060101010101" pitchFamily="49" charset="-122"/>
                <a:ea typeface="隶书" panose="02010509060101010101" pitchFamily="49" charset="-122"/>
              </a:rPr>
              <a:t>）</a:t>
            </a:r>
            <a:endParaRPr lang="en-US" altLang="zh-CN" sz="2600" dirty="0">
              <a:latin typeface="隶书" panose="02010509060101010101" pitchFamily="49" charset="-122"/>
              <a:ea typeface="隶书" panose="02010509060101010101" pitchFamily="49" charset="-122"/>
            </a:endParaRPr>
          </a:p>
          <a:p>
            <a:pPr marL="0" indent="0">
              <a:lnSpc>
                <a:spcPct val="80000"/>
              </a:lnSpc>
              <a:buNone/>
            </a:pPr>
            <a:r>
              <a:rPr lang="zh-CN" altLang="en-US" sz="2600" b="1" dirty="0">
                <a:solidFill>
                  <a:srgbClr val="FF0000"/>
                </a:solidFill>
                <a:latin typeface="隶书" panose="02010509060101010101" pitchFamily="49" charset="-122"/>
                <a:ea typeface="隶书" panose="02010509060101010101" pitchFamily="49" charset="-122"/>
              </a:rPr>
              <a:t>总结：意思、依据、描述强度、目前状况</a:t>
            </a:r>
          </a:p>
          <a:p>
            <a:pPr marL="0" indent="0" eaLnBrk="1" hangingPunct="1">
              <a:buNone/>
            </a:pPr>
            <a:endParaRPr lang="en-US" altLang="zh-CN" sz="2400" dirty="0">
              <a:ea typeface="隶书" panose="02010509060101010101" pitchFamily="49" charset="-122"/>
            </a:endParaRPr>
          </a:p>
          <a:p>
            <a:pPr marL="0" indent="0" eaLnBrk="1" hangingPunct="1">
              <a:buNone/>
            </a:pPr>
            <a:endParaRPr lang="zh-CN" altLang="en-US" sz="2400" dirty="0">
              <a:ea typeface="隶书" panose="02010509060101010101" pitchFamily="49"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p:cNvSpPr>
          <p:nvPr>
            <p:ph idx="1"/>
          </p:nvPr>
        </p:nvSpPr>
        <p:spPr>
          <a:xfrm>
            <a:off x="136525" y="771550"/>
            <a:ext cx="8919210" cy="3858553"/>
          </a:xfrm>
        </p:spPr>
        <p:txBody>
          <a:bodyPr vert="horz" wrap="square" lIns="91440" tIns="45720" rIns="91440" bIns="45720" anchor="t">
            <a:normAutofit/>
          </a:bodyPr>
          <a:lstStyle/>
          <a:p>
            <a:pPr marL="0" indent="342900" eaLnBrk="1" hangingPunct="1">
              <a:lnSpc>
                <a:spcPct val="110000"/>
              </a:lnSpc>
              <a:spcBef>
                <a:spcPct val="0"/>
              </a:spcBef>
              <a:buNone/>
            </a:pPr>
            <a:r>
              <a:rPr lang="zh-CN" altLang="en-US" sz="2400" b="1" dirty="0">
                <a:solidFill>
                  <a:srgbClr val="000099"/>
                </a:solidFill>
                <a:latin typeface="黑体" panose="02010609060101010101" pitchFamily="49" charset="-122"/>
                <a:ea typeface="黑体" panose="02010609060101010101" pitchFamily="49" charset="-122"/>
              </a:rPr>
              <a:t>举例：</a:t>
            </a:r>
            <a:endParaRPr lang="en-US" altLang="zh-CN" sz="2400" b="1" dirty="0">
              <a:solidFill>
                <a:srgbClr val="000099"/>
              </a:solidFill>
              <a:latin typeface="黑体" panose="02010609060101010101" pitchFamily="49" charset="-122"/>
              <a:ea typeface="黑体" panose="02010609060101010101" pitchFamily="49" charset="-122"/>
            </a:endParaRPr>
          </a:p>
          <a:p>
            <a:pPr marL="0" indent="342900" eaLnBrk="1" hangingPunct="1">
              <a:lnSpc>
                <a:spcPct val="110000"/>
              </a:lnSpc>
              <a:spcBef>
                <a:spcPct val="0"/>
              </a:spcBef>
              <a:buNone/>
            </a:pPr>
            <a:r>
              <a:rPr lang="zh-CN" altLang="zh-CN" sz="2400" b="1" dirty="0">
                <a:solidFill>
                  <a:srgbClr val="000099"/>
                </a:solidFill>
                <a:latin typeface="黑体" panose="02010609060101010101" pitchFamily="49" charset="-122"/>
                <a:ea typeface="黑体" panose="02010609060101010101" pitchFamily="49" charset="-122"/>
              </a:rPr>
              <a:t>1、安全技术对策措施与建议</a:t>
            </a:r>
            <a:endParaRPr lang="zh-CN" altLang="zh-CN" sz="1800" dirty="0">
              <a:latin typeface="黑体" panose="02010609060101010101" pitchFamily="49" charset="-122"/>
              <a:ea typeface="黑体" panose="02010609060101010101" pitchFamily="49" charset="-122"/>
            </a:endParaRPr>
          </a:p>
          <a:p>
            <a:pPr marL="0" indent="342900" eaLnBrk="1" hangingPunct="1">
              <a:lnSpc>
                <a:spcPct val="110000"/>
              </a:lnSpc>
              <a:spcBef>
                <a:spcPct val="0"/>
              </a:spcBef>
              <a:buNone/>
            </a:pPr>
            <a:r>
              <a:rPr lang="zh-CN" altLang="zh-CN" sz="2000" dirty="0">
                <a:latin typeface="黑体" panose="02010609060101010101" pitchFamily="49" charset="-122"/>
                <a:ea typeface="黑体" panose="02010609060101010101" pitchFamily="49" charset="-122"/>
              </a:rPr>
              <a:t>（1）</a:t>
            </a:r>
            <a:r>
              <a:rPr lang="zh-CN" altLang="zh-CN" sz="2000" dirty="0">
                <a:solidFill>
                  <a:srgbClr val="FF0000"/>
                </a:solidFill>
                <a:latin typeface="黑体" panose="02010609060101010101" pitchFamily="49" charset="-122"/>
                <a:ea typeface="黑体" panose="02010609060101010101" pitchFamily="49" charset="-122"/>
              </a:rPr>
              <a:t>严格</a:t>
            </a:r>
            <a:r>
              <a:rPr lang="zh-CN" altLang="zh-CN" sz="2000" dirty="0">
                <a:latin typeface="黑体" panose="02010609060101010101" pitchFamily="49" charset="-122"/>
                <a:ea typeface="黑体" panose="02010609060101010101" pitchFamily="49" charset="-122"/>
              </a:rPr>
              <a:t>控制成品转运站台</a:t>
            </a:r>
            <a:r>
              <a:rPr lang="zh-CN" altLang="zh-CN" sz="2000" dirty="0">
                <a:solidFill>
                  <a:srgbClr val="FF0000"/>
                </a:solidFill>
                <a:latin typeface="黑体" panose="02010609060101010101" pitchFamily="49" charset="-122"/>
                <a:ea typeface="黑体" panose="02010609060101010101" pitchFamily="49" charset="-122"/>
              </a:rPr>
              <a:t>定量</a:t>
            </a:r>
            <a:r>
              <a:rPr lang="zh-CN" altLang="zh-CN" sz="2000" dirty="0">
                <a:latin typeface="黑体" panose="02010609060101010101" pitchFamily="49" charset="-122"/>
                <a:ea typeface="黑体" panose="02010609060101010101" pitchFamily="49" charset="-122"/>
              </a:rPr>
              <a:t>，强化车辆</a:t>
            </a:r>
            <a:r>
              <a:rPr lang="zh-CN" altLang="zh-CN" sz="2000" dirty="0">
                <a:solidFill>
                  <a:srgbClr val="FF0000"/>
                </a:solidFill>
                <a:latin typeface="黑体" panose="02010609060101010101" pitchFamily="49" charset="-122"/>
                <a:ea typeface="黑体" panose="02010609060101010101" pitchFamily="49" charset="-122"/>
              </a:rPr>
              <a:t>定量</a:t>
            </a:r>
            <a:r>
              <a:rPr lang="zh-CN" altLang="zh-CN" sz="2000" dirty="0">
                <a:latin typeface="黑体" panose="02010609060101010101" pitchFamily="49" charset="-122"/>
                <a:ea typeface="黑体" panose="02010609060101010101" pitchFamily="49" charset="-122"/>
              </a:rPr>
              <a:t>运输的措施落实。</a:t>
            </a:r>
          </a:p>
          <a:p>
            <a:pPr marL="0" indent="342900" eaLnBrk="1" hangingPunct="1">
              <a:lnSpc>
                <a:spcPct val="110000"/>
              </a:lnSpc>
              <a:spcBef>
                <a:spcPct val="0"/>
              </a:spcBef>
              <a:buNone/>
            </a:pPr>
            <a:r>
              <a:rPr lang="zh-CN" altLang="zh-CN" sz="2000" dirty="0">
                <a:latin typeface="黑体" panose="02010609060101010101" pitchFamily="49" charset="-122"/>
                <a:ea typeface="黑体" panose="02010609060101010101" pitchFamily="49" charset="-122"/>
              </a:rPr>
              <a:t>（2）</a:t>
            </a:r>
            <a:r>
              <a:rPr lang="zh-CN" altLang="zh-CN" sz="2000" dirty="0">
                <a:solidFill>
                  <a:srgbClr val="FF0000"/>
                </a:solidFill>
                <a:latin typeface="黑体" panose="02010609060101010101" pitchFamily="49" charset="-122"/>
                <a:ea typeface="黑体" panose="02010609060101010101" pitchFamily="49" charset="-122"/>
              </a:rPr>
              <a:t>严格</a:t>
            </a:r>
            <a:r>
              <a:rPr lang="zh-CN" altLang="zh-CN" sz="2000" dirty="0">
                <a:latin typeface="黑体" panose="02010609060101010101" pitchFamily="49" charset="-122"/>
                <a:ea typeface="黑体" panose="02010609060101010101" pitchFamily="49" charset="-122"/>
              </a:rPr>
              <a:t>按照技术提供方提供的</a:t>
            </a:r>
            <a:r>
              <a:rPr lang="zh-CN" altLang="zh-CN" sz="2000" dirty="0">
                <a:solidFill>
                  <a:srgbClr val="FF0000"/>
                </a:solidFill>
                <a:latin typeface="黑体" panose="02010609060101010101" pitchFamily="49" charset="-122"/>
                <a:ea typeface="黑体" panose="02010609060101010101" pitchFamily="49" charset="-122"/>
              </a:rPr>
              <a:t>工艺配方组织生产</a:t>
            </a:r>
            <a:r>
              <a:rPr lang="zh-CN" altLang="zh-CN" sz="2000" dirty="0">
                <a:latin typeface="黑体" panose="02010609060101010101" pitchFamily="49" charset="-122"/>
                <a:ea typeface="黑体" panose="02010609060101010101" pitchFamily="49" charset="-122"/>
              </a:rPr>
              <a:t>，</a:t>
            </a:r>
            <a:r>
              <a:rPr lang="zh-CN" altLang="zh-CN" sz="2000" dirty="0">
                <a:solidFill>
                  <a:srgbClr val="FF0000"/>
                </a:solidFill>
                <a:latin typeface="黑体" panose="02010609060101010101" pitchFamily="49" charset="-122"/>
                <a:ea typeface="黑体" panose="02010609060101010101" pitchFamily="49" charset="-122"/>
              </a:rPr>
              <a:t>严禁擅自改变配方组分和添加其他物质。</a:t>
            </a:r>
          </a:p>
          <a:p>
            <a:pPr marL="0" indent="342900" eaLnBrk="1" hangingPunct="1">
              <a:lnSpc>
                <a:spcPct val="110000"/>
              </a:lnSpc>
              <a:spcBef>
                <a:spcPct val="0"/>
              </a:spcBef>
              <a:buNone/>
            </a:pPr>
            <a:r>
              <a:rPr lang="zh-CN" altLang="zh-CN" sz="2000" dirty="0">
                <a:latin typeface="黑体" panose="02010609060101010101" pitchFamily="49" charset="-122"/>
                <a:ea typeface="黑体" panose="02010609060101010101" pitchFamily="49" charset="-122"/>
              </a:rPr>
              <a:t>（3）项目视频监控系统</a:t>
            </a:r>
            <a:r>
              <a:rPr lang="zh-CN" altLang="zh-CN" sz="2000" dirty="0">
                <a:solidFill>
                  <a:srgbClr val="FF0000"/>
                </a:solidFill>
                <a:latin typeface="黑体" panose="02010609060101010101" pitchFamily="49" charset="-122"/>
                <a:ea typeface="黑体" panose="02010609060101010101" pitchFamily="49" charset="-122"/>
              </a:rPr>
              <a:t>不得</a:t>
            </a:r>
            <a:r>
              <a:rPr lang="zh-CN" altLang="zh-CN" sz="2000" dirty="0">
                <a:latin typeface="黑体" panose="02010609060101010101" pitchFamily="49" charset="-122"/>
                <a:ea typeface="黑体" panose="02010609060101010101" pitchFamily="49" charset="-122"/>
              </a:rPr>
              <a:t>擅自改变</a:t>
            </a:r>
            <a:r>
              <a:rPr lang="zh-CN" altLang="zh-CN" sz="2000" dirty="0">
                <a:solidFill>
                  <a:srgbClr val="FF0000"/>
                </a:solidFill>
                <a:latin typeface="黑体" panose="02010609060101010101" pitchFamily="49" charset="-122"/>
                <a:ea typeface="黑体" panose="02010609060101010101" pitchFamily="49" charset="-122"/>
              </a:rPr>
              <a:t>摄像头位置、角度和生产工艺参数，</a:t>
            </a:r>
            <a:r>
              <a:rPr lang="zh-CN" altLang="zh-CN" sz="2000" dirty="0">
                <a:latin typeface="黑体" panose="02010609060101010101" pitchFamily="49" charset="-122"/>
                <a:ea typeface="黑体" panose="02010609060101010101" pitchFamily="49" charset="-122"/>
              </a:rPr>
              <a:t>按照民爆行业要求，实时上传清晰的视频监控图像。</a:t>
            </a:r>
          </a:p>
          <a:p>
            <a:pPr marL="0" indent="342900" eaLnBrk="1" hangingPunct="1">
              <a:lnSpc>
                <a:spcPct val="110000"/>
              </a:lnSpc>
              <a:spcBef>
                <a:spcPct val="0"/>
              </a:spcBef>
              <a:buNone/>
            </a:pPr>
            <a:r>
              <a:rPr lang="zh-CN" altLang="zh-CN" sz="2000" dirty="0">
                <a:latin typeface="黑体" panose="02010609060101010101" pitchFamily="49" charset="-122"/>
                <a:ea typeface="黑体" panose="02010609060101010101" pitchFamily="49" charset="-122"/>
              </a:rPr>
              <a:t>（4）</a:t>
            </a:r>
            <a:r>
              <a:rPr lang="zh-CN" altLang="zh-CN" sz="2000" dirty="0">
                <a:solidFill>
                  <a:srgbClr val="FF0000"/>
                </a:solidFill>
                <a:latin typeface="黑体" panose="02010609060101010101" pitchFamily="49" charset="-122"/>
                <a:ea typeface="黑体" panose="02010609060101010101" pitchFamily="49" charset="-122"/>
              </a:rPr>
              <a:t>不得</a:t>
            </a:r>
            <a:r>
              <a:rPr lang="zh-CN" altLang="zh-CN" sz="2000" dirty="0">
                <a:latin typeface="黑体" panose="02010609060101010101" pitchFamily="49" charset="-122"/>
                <a:ea typeface="黑体" panose="02010609060101010101" pitchFamily="49" charset="-122"/>
              </a:rPr>
              <a:t>擅自改变技术提供方</a:t>
            </a:r>
            <a:r>
              <a:rPr lang="zh-CN" altLang="zh-CN" sz="2000" dirty="0">
                <a:solidFill>
                  <a:srgbClr val="FF0000"/>
                </a:solidFill>
                <a:latin typeface="黑体" panose="02010609060101010101" pitchFamily="49" charset="-122"/>
                <a:ea typeface="黑体" panose="02010609060101010101" pitchFamily="49" charset="-122"/>
              </a:rPr>
              <a:t>设置的安全联锁参数</a:t>
            </a:r>
            <a:r>
              <a:rPr lang="zh-CN" altLang="zh-CN" sz="2000" dirty="0">
                <a:latin typeface="黑体" panose="02010609060101010101" pitchFamily="49" charset="-122"/>
                <a:ea typeface="黑体" panose="02010609060101010101" pitchFamily="49" charset="-122"/>
              </a:rPr>
              <a:t>，定期验证</a:t>
            </a:r>
            <a:r>
              <a:rPr lang="zh-CN" altLang="zh-CN" sz="2000" dirty="0">
                <a:solidFill>
                  <a:srgbClr val="FF0000"/>
                </a:solidFill>
                <a:latin typeface="黑体" panose="02010609060101010101" pitchFamily="49" charset="-122"/>
                <a:ea typeface="黑体" panose="02010609060101010101" pitchFamily="49" charset="-122"/>
              </a:rPr>
              <a:t>安全联锁装置有效性</a:t>
            </a:r>
            <a:r>
              <a:rPr lang="zh-CN" altLang="zh-CN" sz="2000" dirty="0">
                <a:latin typeface="黑体" panose="02010609060101010101" pitchFamily="49" charset="-122"/>
                <a:ea typeface="黑体" panose="02010609060101010101" pitchFamily="49" charset="-122"/>
              </a:rPr>
              <a:t>。现场巡视人员应密切关注乳化炸药生产线有关</a:t>
            </a:r>
            <a:r>
              <a:rPr lang="zh-CN" altLang="zh-CN" sz="2000" dirty="0">
                <a:solidFill>
                  <a:srgbClr val="FF0000"/>
                </a:solidFill>
                <a:latin typeface="黑体" panose="02010609060101010101" pitchFamily="49" charset="-122"/>
                <a:ea typeface="黑体" panose="02010609060101010101" pitchFamily="49" charset="-122"/>
              </a:rPr>
              <a:t>压力、温度和电流等关键参数变化</a:t>
            </a:r>
            <a:r>
              <a:rPr lang="zh-CN" altLang="zh-CN" sz="2000" dirty="0">
                <a:latin typeface="黑体" panose="02010609060101010101" pitchFamily="49" charset="-122"/>
                <a:ea typeface="黑体" panose="02010609060101010101" pitchFamily="49" charset="-122"/>
              </a:rPr>
              <a:t>，出现异常情况应立即采用应急处理措施。</a:t>
            </a:r>
            <a:r>
              <a:rPr lang="zh-CN" altLang="en-US" sz="2000" dirty="0">
                <a:latin typeface="黑体" panose="02010609060101010101" pitchFamily="49" charset="-122"/>
                <a:ea typeface="黑体" panose="02010609060101010101" pitchFamily="49" charset="-122"/>
              </a:rPr>
              <a:t>（</a:t>
            </a:r>
            <a:r>
              <a:rPr lang="zh-CN" altLang="en-US" sz="2000" dirty="0">
                <a:solidFill>
                  <a:srgbClr val="0033CC"/>
                </a:solidFill>
                <a:latin typeface="黑体" panose="02010609060101010101" pitchFamily="49" charset="-122"/>
                <a:ea typeface="黑体" panose="02010609060101010101" pitchFamily="49" charset="-122"/>
              </a:rPr>
              <a:t>确保准确有效</a:t>
            </a:r>
            <a:r>
              <a:rPr lang="zh-CN" altLang="en-US" sz="2000" dirty="0">
                <a:latin typeface="黑体" panose="02010609060101010101" pitchFamily="49" charset="-122"/>
                <a:ea typeface="黑体" panose="02010609060101010101" pitchFamily="49" charset="-122"/>
              </a:rPr>
              <a:t>）</a:t>
            </a:r>
            <a:endParaRPr lang="zh-CN" altLang="zh-CN" sz="20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3440845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p:cNvSpPr>
          <p:nvPr>
            <p:ph idx="1"/>
          </p:nvPr>
        </p:nvSpPr>
        <p:spPr>
          <a:xfrm>
            <a:off x="220663" y="699542"/>
            <a:ext cx="8540750" cy="4032448"/>
          </a:xfrm>
        </p:spPr>
        <p:txBody>
          <a:bodyPr vert="horz" wrap="square" lIns="91440" tIns="45720" rIns="91440" bIns="45720" anchor="t">
            <a:normAutofit/>
          </a:bodyPr>
          <a:lstStyle/>
          <a:p>
            <a:pPr marL="0" indent="342900" eaLnBrk="1" hangingPunct="1">
              <a:lnSpc>
                <a:spcPct val="100000"/>
              </a:lnSpc>
              <a:spcBef>
                <a:spcPct val="0"/>
              </a:spcBef>
              <a:buNone/>
            </a:pPr>
            <a:r>
              <a:rPr lang="zh-CN" altLang="zh-CN" sz="2400" dirty="0">
                <a:latin typeface="黑体" panose="02010609060101010101" pitchFamily="49" charset="-122"/>
                <a:ea typeface="黑体" panose="02010609060101010101" pitchFamily="49" charset="-122"/>
              </a:rPr>
              <a:t>（5）</a:t>
            </a:r>
            <a:r>
              <a:rPr lang="zh-CN" altLang="zh-CN" sz="2400" dirty="0">
                <a:solidFill>
                  <a:srgbClr val="FF0000"/>
                </a:solidFill>
                <a:latin typeface="黑体" panose="02010609060101010101" pitchFamily="49" charset="-122"/>
                <a:ea typeface="黑体" panose="02010609060101010101" pitchFamily="49" charset="-122"/>
              </a:rPr>
              <a:t>粗乳器、精乳器、装药机</a:t>
            </a:r>
            <a:r>
              <a:rPr lang="zh-CN" altLang="zh-CN" sz="2400" dirty="0">
                <a:latin typeface="黑体" panose="02010609060101010101" pitchFamily="49" charset="-122"/>
                <a:ea typeface="黑体" panose="02010609060101010101" pitchFamily="49" charset="-122"/>
              </a:rPr>
              <a:t>是该项目安全生产关键设备，</a:t>
            </a:r>
            <a:r>
              <a:rPr lang="zh-CN" altLang="zh-CN" sz="2400" dirty="0">
                <a:solidFill>
                  <a:srgbClr val="FF0000"/>
                </a:solidFill>
                <a:latin typeface="黑体" panose="02010609060101010101" pitchFamily="49" charset="-122"/>
                <a:ea typeface="黑体" panose="02010609060101010101" pitchFamily="49" charset="-122"/>
              </a:rPr>
              <a:t>应</a:t>
            </a:r>
            <a:r>
              <a:rPr lang="zh-CN" altLang="zh-CN" sz="2400" dirty="0">
                <a:latin typeface="黑体" panose="02010609060101010101" pitchFamily="49" charset="-122"/>
                <a:ea typeface="黑体" panose="02010609060101010101" pitchFamily="49" charset="-122"/>
              </a:rPr>
              <a:t>实时保持采取的</a:t>
            </a:r>
            <a:r>
              <a:rPr lang="zh-CN" altLang="zh-CN" sz="2400" dirty="0">
                <a:solidFill>
                  <a:srgbClr val="FF0000"/>
                </a:solidFill>
                <a:latin typeface="黑体" panose="02010609060101010101" pitchFamily="49" charset="-122"/>
                <a:ea typeface="黑体" panose="02010609060101010101" pitchFamily="49" charset="-122"/>
              </a:rPr>
              <a:t>防止超温、过载自动保护装置等</a:t>
            </a:r>
            <a:r>
              <a:rPr lang="zh-CN" altLang="zh-CN" sz="2400" dirty="0">
                <a:latin typeface="黑体" panose="02010609060101010101" pitchFamily="49" charset="-122"/>
                <a:ea typeface="黑体" panose="02010609060101010101" pitchFamily="49" charset="-122"/>
              </a:rPr>
              <a:t>安全措施可靠性</a:t>
            </a:r>
            <a:r>
              <a:rPr lang="zh-CN" altLang="en-US" sz="2400" dirty="0">
                <a:latin typeface="黑体" panose="02010609060101010101" pitchFamily="49" charset="-122"/>
                <a:ea typeface="黑体" panose="02010609060101010101" pitchFamily="49" charset="-122"/>
              </a:rPr>
              <a:t>、有效性</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并可靠接地</a:t>
            </a:r>
            <a:r>
              <a:rPr lang="zh-CN" altLang="zh-CN" sz="2400" dirty="0">
                <a:latin typeface="黑体" panose="02010609060101010101" pitchFamily="49" charset="-122"/>
                <a:ea typeface="黑体" panose="02010609060101010101" pitchFamily="49" charset="-122"/>
              </a:rPr>
              <a:t>，防止发生触电危害。</a:t>
            </a:r>
          </a:p>
          <a:p>
            <a:pPr marL="0" indent="342900" eaLnBrk="1" hangingPunct="1">
              <a:lnSpc>
                <a:spcPct val="100000"/>
              </a:lnSpc>
              <a:spcBef>
                <a:spcPct val="0"/>
              </a:spcBef>
              <a:buNone/>
            </a:pPr>
            <a:r>
              <a:rPr lang="zh-CN" altLang="zh-CN" sz="2400" dirty="0">
                <a:latin typeface="黑体" panose="02010609060101010101" pitchFamily="49" charset="-122"/>
                <a:ea typeface="黑体" panose="02010609060101010101" pitchFamily="49" charset="-122"/>
              </a:rPr>
              <a:t>（6）</a:t>
            </a:r>
            <a:r>
              <a:rPr lang="zh-CN" altLang="zh-CN" sz="2400" dirty="0">
                <a:solidFill>
                  <a:srgbClr val="FF0000"/>
                </a:solidFill>
                <a:latin typeface="黑体" panose="02010609060101010101" pitchFamily="49" charset="-122"/>
                <a:ea typeface="黑体" panose="02010609060101010101" pitchFamily="49" charset="-122"/>
              </a:rPr>
              <a:t>严格</a:t>
            </a:r>
            <a:r>
              <a:rPr lang="zh-CN" altLang="zh-CN" sz="2400" dirty="0">
                <a:latin typeface="黑体" panose="02010609060101010101" pitchFamily="49" charset="-122"/>
                <a:ea typeface="黑体" panose="02010609060101010101" pitchFamily="49" charset="-122"/>
              </a:rPr>
              <a:t>按照技术提供方有</a:t>
            </a:r>
            <a:r>
              <a:rPr lang="zh-CN" altLang="zh-CN" sz="2400" dirty="0">
                <a:solidFill>
                  <a:srgbClr val="FF0000"/>
                </a:solidFill>
                <a:latin typeface="黑体" panose="02010609060101010101" pitchFamily="49" charset="-122"/>
                <a:ea typeface="黑体" panose="02010609060101010101" pitchFamily="49" charset="-122"/>
              </a:rPr>
              <a:t>关防传爆和殉爆技术参数</a:t>
            </a:r>
            <a:r>
              <a:rPr lang="zh-CN" altLang="zh-CN" sz="2400" dirty="0">
                <a:latin typeface="黑体" panose="02010609060101010101" pitchFamily="49" charset="-122"/>
                <a:ea typeface="黑体" panose="02010609060101010101" pitchFamily="49" charset="-122"/>
              </a:rPr>
              <a:t>组织生产，确保生产过程中乳化炸药半成品、成品输送过程防殉爆和隔爆措施有效性和可靠性。</a:t>
            </a:r>
          </a:p>
          <a:p>
            <a:pPr marL="0" indent="342900" eaLnBrk="1" hangingPunct="1">
              <a:lnSpc>
                <a:spcPct val="100000"/>
              </a:lnSpc>
              <a:spcBef>
                <a:spcPct val="0"/>
              </a:spcBef>
              <a:buNone/>
            </a:pPr>
            <a:r>
              <a:rPr lang="zh-CN" altLang="zh-CN" sz="2400" dirty="0">
                <a:latin typeface="黑体" panose="02010609060101010101" pitchFamily="49" charset="-122"/>
                <a:ea typeface="黑体" panose="02010609060101010101" pitchFamily="49" charset="-122"/>
              </a:rPr>
              <a:t>（7）该项目重点工序</a:t>
            </a:r>
            <a:r>
              <a:rPr lang="zh-CN" altLang="zh-CN" sz="2400" dirty="0">
                <a:solidFill>
                  <a:srgbClr val="FF0000"/>
                </a:solidFill>
                <a:latin typeface="黑体" panose="02010609060101010101" pitchFamily="49" charset="-122"/>
                <a:ea typeface="黑体" panose="02010609060101010101" pitchFamily="49" charset="-122"/>
              </a:rPr>
              <a:t>粗乳器、精乳器、装药机</a:t>
            </a:r>
            <a:r>
              <a:rPr lang="zh-CN" altLang="zh-CN" sz="2400" dirty="0">
                <a:latin typeface="黑体" panose="02010609060101010101" pitchFamily="49" charset="-122"/>
                <a:ea typeface="黑体" panose="02010609060101010101" pitchFamily="49" charset="-122"/>
              </a:rPr>
              <a:t>等关键工艺设备</a:t>
            </a:r>
            <a:r>
              <a:rPr lang="zh-CN" altLang="zh-CN" sz="2400" dirty="0">
                <a:solidFill>
                  <a:srgbClr val="FF0000"/>
                </a:solidFill>
                <a:latin typeface="黑体" panose="02010609060101010101" pitchFamily="49" charset="-122"/>
                <a:ea typeface="黑体" panose="02010609060101010101" pitchFamily="49" charset="-122"/>
              </a:rPr>
              <a:t>应</a:t>
            </a:r>
            <a:r>
              <a:rPr lang="zh-CN" altLang="zh-CN" sz="2400" dirty="0">
                <a:latin typeface="黑体" panose="02010609060101010101" pitchFamily="49" charset="-122"/>
                <a:ea typeface="黑体" panose="02010609060101010101" pitchFamily="49" charset="-122"/>
              </a:rPr>
              <a:t>制定科学合理的</a:t>
            </a:r>
            <a:r>
              <a:rPr lang="zh-CN" altLang="zh-CN" sz="2400" dirty="0">
                <a:solidFill>
                  <a:srgbClr val="FF0000"/>
                </a:solidFill>
                <a:latin typeface="黑体" panose="02010609060101010101" pitchFamily="49" charset="-122"/>
                <a:ea typeface="黑体" panose="02010609060101010101" pitchFamily="49" charset="-122"/>
              </a:rPr>
              <a:t>定检维修计划</a:t>
            </a:r>
            <a:r>
              <a:rPr lang="zh-CN" altLang="zh-CN" sz="2400" dirty="0">
                <a:latin typeface="黑体" panose="02010609060101010101" pitchFamily="49" charset="-122"/>
                <a:ea typeface="黑体" panose="02010609060101010101" pitchFamily="49" charset="-122"/>
              </a:rPr>
              <a:t>，完善易损件强制性淘汰管理制度，</a:t>
            </a:r>
            <a:r>
              <a:rPr lang="zh-CN" altLang="zh-CN" sz="2400" dirty="0">
                <a:solidFill>
                  <a:srgbClr val="FF0000"/>
                </a:solidFill>
                <a:latin typeface="黑体" panose="02010609060101010101" pitchFamily="49" charset="-122"/>
                <a:ea typeface="黑体" panose="02010609060101010101" pitchFamily="49" charset="-122"/>
              </a:rPr>
              <a:t>严格</a:t>
            </a:r>
            <a:r>
              <a:rPr lang="zh-CN" altLang="zh-CN" sz="2400" dirty="0">
                <a:latin typeface="黑体" panose="02010609060101010101" pitchFamily="49" charset="-122"/>
                <a:ea typeface="黑体" panose="02010609060101010101" pitchFamily="49" charset="-122"/>
              </a:rPr>
              <a:t>执行民爆专用生产设备强制淘汰制度。</a:t>
            </a:r>
          </a:p>
        </p:txBody>
      </p:sp>
    </p:spTree>
    <p:extLst>
      <p:ext uri="{BB962C8B-B14F-4D97-AF65-F5344CB8AC3E}">
        <p14:creationId xmlns:p14="http://schemas.microsoft.com/office/powerpoint/2010/main" val="1763094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p:cNvSpPr>
          <p:nvPr>
            <p:ph idx="1"/>
          </p:nvPr>
        </p:nvSpPr>
        <p:spPr>
          <a:xfrm>
            <a:off x="279401" y="555526"/>
            <a:ext cx="8696325" cy="4176464"/>
          </a:xfrm>
        </p:spPr>
        <p:txBody>
          <a:bodyPr vert="horz" wrap="square" lIns="91440" tIns="45720" rIns="91440" bIns="45720" anchor="t">
            <a:normAutofit/>
          </a:bodyPr>
          <a:lstStyle/>
          <a:p>
            <a:pPr marL="0" indent="342900" eaLnBrk="1" hangingPunct="1">
              <a:lnSpc>
                <a:spcPct val="110000"/>
              </a:lnSpc>
              <a:spcBef>
                <a:spcPct val="0"/>
              </a:spcBef>
              <a:buNone/>
            </a:pPr>
            <a:r>
              <a:rPr lang="zh-CN" altLang="zh-CN" sz="2400" dirty="0">
                <a:latin typeface="黑体" panose="02010609060101010101" pitchFamily="49" charset="-122"/>
                <a:ea typeface="黑体" panose="02010609060101010101" pitchFamily="49" charset="-122"/>
              </a:rPr>
              <a:t>（8）</a:t>
            </a:r>
            <a:r>
              <a:rPr lang="zh-CN" altLang="zh-CN" sz="2400" dirty="0">
                <a:solidFill>
                  <a:srgbClr val="FF0000"/>
                </a:solidFill>
                <a:latin typeface="黑体" panose="02010609060101010101" pitchFamily="49" charset="-122"/>
                <a:ea typeface="黑体" panose="02010609060101010101" pitchFamily="49" charset="-122"/>
              </a:rPr>
              <a:t>持续采取全自动化程序控制、远程控制等工艺技术</a:t>
            </a:r>
            <a:r>
              <a:rPr lang="zh-CN" altLang="zh-CN" sz="2400" dirty="0">
                <a:latin typeface="黑体" panose="02010609060101010101" pitchFamily="49" charset="-122"/>
                <a:ea typeface="黑体" panose="02010609060101010101" pitchFamily="49" charset="-122"/>
              </a:rPr>
              <a:t>，减少作业人员直接接触危险源和人员操作失误给生产过程带来的潜在安全隐患。</a:t>
            </a:r>
          </a:p>
          <a:p>
            <a:pPr marL="0" indent="342900" eaLnBrk="1" hangingPunct="1">
              <a:lnSpc>
                <a:spcPct val="110000"/>
              </a:lnSpc>
              <a:spcBef>
                <a:spcPct val="0"/>
              </a:spcBef>
              <a:buNone/>
            </a:pPr>
            <a:r>
              <a:rPr lang="zh-CN" altLang="zh-CN" sz="2400" dirty="0">
                <a:latin typeface="黑体" panose="02010609060101010101" pitchFamily="49" charset="-122"/>
                <a:ea typeface="黑体" panose="02010609060101010101" pitchFamily="49" charset="-122"/>
              </a:rPr>
              <a:t>（9）</a:t>
            </a:r>
            <a:r>
              <a:rPr lang="zh-CN" altLang="zh-CN" sz="2400" dirty="0">
                <a:solidFill>
                  <a:srgbClr val="FF0000"/>
                </a:solidFill>
                <a:latin typeface="黑体" panose="02010609060101010101" pitchFamily="49" charset="-122"/>
                <a:ea typeface="黑体" panose="02010609060101010101" pitchFamily="49" charset="-122"/>
              </a:rPr>
              <a:t>严格</a:t>
            </a:r>
            <a:r>
              <a:rPr lang="zh-CN" altLang="zh-CN" sz="2400" dirty="0">
                <a:latin typeface="黑体" panose="02010609060101010101" pitchFamily="49" charset="-122"/>
                <a:ea typeface="黑体" panose="02010609060101010101" pitchFamily="49" charset="-122"/>
              </a:rPr>
              <a:t>按照</a:t>
            </a:r>
            <a:r>
              <a:rPr lang="zh-CN" altLang="zh-CN" sz="2400" dirty="0">
                <a:solidFill>
                  <a:srgbClr val="FF0000"/>
                </a:solidFill>
                <a:latin typeface="黑体" panose="02010609060101010101" pitchFamily="49" charset="-122"/>
                <a:ea typeface="黑体" panose="02010609060101010101" pitchFamily="49" charset="-122"/>
              </a:rPr>
              <a:t>定员定量和定置</a:t>
            </a:r>
            <a:r>
              <a:rPr lang="zh-CN" altLang="zh-CN" sz="2400" dirty="0">
                <a:latin typeface="黑体" panose="02010609060101010101" pitchFamily="49" charset="-122"/>
                <a:ea typeface="黑体" panose="02010609060101010101" pitchFamily="49" charset="-122"/>
              </a:rPr>
              <a:t>管理要求组织生产，</a:t>
            </a:r>
            <a:r>
              <a:rPr lang="zh-CN" altLang="zh-CN" sz="2400" dirty="0">
                <a:solidFill>
                  <a:srgbClr val="FF0000"/>
                </a:solidFill>
                <a:latin typeface="黑体" panose="02010609060101010101" pitchFamily="49" charset="-122"/>
                <a:ea typeface="黑体" panose="02010609060101010101" pitchFamily="49" charset="-122"/>
              </a:rPr>
              <a:t>不得擅自</a:t>
            </a:r>
            <a:r>
              <a:rPr lang="zh-CN" altLang="zh-CN" sz="2400" dirty="0">
                <a:latin typeface="黑体" panose="02010609060101010101" pitchFamily="49" charset="-122"/>
                <a:ea typeface="黑体" panose="02010609060101010101" pitchFamily="49" charset="-122"/>
              </a:rPr>
              <a:t>改变工房用途和计算药量</a:t>
            </a:r>
            <a:r>
              <a:rPr lang="zh-CN" altLang="en-US" sz="2400" dirty="0">
                <a:latin typeface="黑体" panose="02010609060101010101" pitchFamily="49" charset="-122"/>
                <a:ea typeface="黑体" panose="02010609060101010101" pitchFamily="49" charset="-122"/>
              </a:rPr>
              <a:t>。（</a:t>
            </a:r>
            <a:r>
              <a:rPr lang="zh-CN" altLang="en-US" sz="2400" dirty="0">
                <a:solidFill>
                  <a:srgbClr val="0033CC"/>
                </a:solidFill>
                <a:latin typeface="黑体" panose="02010609060101010101" pitchFamily="49" charset="-122"/>
                <a:ea typeface="黑体" panose="02010609060101010101" pitchFamily="49" charset="-122"/>
              </a:rPr>
              <a:t>能同时爆炸的危险品药量</a:t>
            </a:r>
            <a:r>
              <a:rPr lang="zh-CN" altLang="en-US"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a:t>
            </a:r>
          </a:p>
          <a:p>
            <a:pPr marL="0" indent="342900" eaLnBrk="1" hangingPunct="1">
              <a:lnSpc>
                <a:spcPct val="110000"/>
              </a:lnSpc>
              <a:spcBef>
                <a:spcPct val="0"/>
              </a:spcBef>
              <a:buNone/>
            </a:pPr>
            <a:r>
              <a:rPr lang="zh-CN" altLang="zh-CN" sz="2400" dirty="0">
                <a:latin typeface="黑体" panose="02010609060101010101" pitchFamily="49" charset="-122"/>
                <a:ea typeface="黑体" panose="02010609060101010101" pitchFamily="49" charset="-122"/>
              </a:rPr>
              <a:t>（10）</a:t>
            </a:r>
            <a:r>
              <a:rPr lang="zh-CN" altLang="zh-CN" sz="2400" dirty="0">
                <a:solidFill>
                  <a:srgbClr val="FF0000"/>
                </a:solidFill>
                <a:latin typeface="黑体" panose="02010609060101010101" pitchFamily="49" charset="-122"/>
                <a:ea typeface="黑体" panose="02010609060101010101" pitchFamily="49" charset="-122"/>
              </a:rPr>
              <a:t>定期</a:t>
            </a:r>
            <a:r>
              <a:rPr lang="zh-CN" altLang="zh-CN" sz="2400" dirty="0">
                <a:latin typeface="黑体" panose="02010609060101010101" pitchFamily="49" charset="-122"/>
                <a:ea typeface="黑体" panose="02010609060101010101" pitchFamily="49" charset="-122"/>
              </a:rPr>
              <a:t>检查设备供配电系统，保持电气连接点接触可靠，供电线路无破损。</a:t>
            </a:r>
          </a:p>
          <a:p>
            <a:pPr marL="0" indent="342900" eaLnBrk="1" hangingPunct="1">
              <a:lnSpc>
                <a:spcPct val="110000"/>
              </a:lnSpc>
              <a:spcBef>
                <a:spcPct val="0"/>
              </a:spcBef>
              <a:buNone/>
            </a:pPr>
            <a:r>
              <a:rPr lang="zh-CN" altLang="zh-CN" sz="2400" dirty="0">
                <a:latin typeface="黑体" panose="02010609060101010101" pitchFamily="49" charset="-122"/>
                <a:ea typeface="黑体" panose="02010609060101010101" pitchFamily="49" charset="-122"/>
              </a:rPr>
              <a:t>（11）</a:t>
            </a:r>
            <a:r>
              <a:rPr lang="zh-CN" altLang="zh-CN" sz="2400" dirty="0">
                <a:solidFill>
                  <a:srgbClr val="FF0000"/>
                </a:solidFill>
                <a:latin typeface="黑体" panose="02010609060101010101" pitchFamily="49" charset="-122"/>
                <a:ea typeface="黑体" panose="02010609060101010101" pitchFamily="49" charset="-122"/>
              </a:rPr>
              <a:t>定期</a:t>
            </a:r>
            <a:r>
              <a:rPr lang="zh-CN" altLang="zh-CN" sz="2400" dirty="0">
                <a:latin typeface="黑体" panose="02010609060101010101" pitchFamily="49" charset="-122"/>
                <a:ea typeface="黑体" panose="02010609060101010101" pitchFamily="49" charset="-122"/>
              </a:rPr>
              <a:t>检测建筑物防雷设施、建筑物内管道、金属构件、设备接地设施，确保防雷设施有效性。</a:t>
            </a:r>
          </a:p>
        </p:txBody>
      </p:sp>
    </p:spTree>
    <p:extLst>
      <p:ext uri="{BB962C8B-B14F-4D97-AF65-F5344CB8AC3E}">
        <p14:creationId xmlns:p14="http://schemas.microsoft.com/office/powerpoint/2010/main" val="1800298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p:cNvSpPr>
          <p:nvPr>
            <p:ph idx="1"/>
          </p:nvPr>
        </p:nvSpPr>
        <p:spPr>
          <a:xfrm>
            <a:off x="279401" y="771550"/>
            <a:ext cx="8696325" cy="3816424"/>
          </a:xfrm>
        </p:spPr>
        <p:txBody>
          <a:bodyPr vert="horz" wrap="square" lIns="91440" tIns="45720" rIns="91440" bIns="45720" anchor="t">
            <a:normAutofit lnSpcReduction="10000"/>
          </a:bodyPr>
          <a:lstStyle/>
          <a:p>
            <a:pPr marL="0" indent="342900">
              <a:lnSpc>
                <a:spcPct val="150000"/>
              </a:lnSpc>
              <a:spcBef>
                <a:spcPct val="0"/>
              </a:spcBef>
              <a:buNone/>
            </a:pPr>
            <a:r>
              <a:rPr lang="zh-CN" altLang="zh-CN" sz="2400" dirty="0">
                <a:latin typeface="黑体" panose="02010609060101010101" pitchFamily="49" charset="-122"/>
                <a:ea typeface="黑体" panose="02010609060101010101" pitchFamily="49" charset="-122"/>
              </a:rPr>
              <a:t>（12）</a:t>
            </a:r>
            <a:r>
              <a:rPr lang="zh-CN" altLang="zh-CN" sz="2400" dirty="0">
                <a:solidFill>
                  <a:srgbClr val="FF0000"/>
                </a:solidFill>
                <a:latin typeface="黑体" panose="02010609060101010101" pitchFamily="49" charset="-122"/>
                <a:ea typeface="黑体" panose="02010609060101010101" pitchFamily="49" charset="-122"/>
              </a:rPr>
              <a:t>定期维护</a:t>
            </a:r>
            <a:r>
              <a:rPr lang="zh-CN" altLang="zh-CN" sz="2400" dirty="0">
                <a:latin typeface="黑体" panose="02010609060101010101" pitchFamily="49" charset="-122"/>
                <a:ea typeface="黑体" panose="02010609060101010101" pitchFamily="49" charset="-122"/>
              </a:rPr>
              <a:t>生产区危险性建筑物周围设置的</a:t>
            </a:r>
            <a:r>
              <a:rPr lang="zh-CN" altLang="zh-CN" sz="2400" dirty="0">
                <a:solidFill>
                  <a:srgbClr val="FF0000"/>
                </a:solidFill>
                <a:latin typeface="黑体" panose="02010609060101010101" pitchFamily="49" charset="-122"/>
                <a:ea typeface="黑体" panose="02010609060101010101" pitchFamily="49" charset="-122"/>
              </a:rPr>
              <a:t>防护土堤</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持续保持满足</a:t>
            </a:r>
            <a:r>
              <a:rPr lang="en-US" altLang="zh-CN" sz="2400" dirty="0"/>
              <a:t>GB50089-2018 《</a:t>
            </a:r>
            <a:r>
              <a:rPr lang="zh-CN" altLang="zh-CN" sz="2400" dirty="0"/>
              <a:t>民用</a:t>
            </a:r>
            <a:r>
              <a:rPr lang="zh-CN" altLang="en-US" sz="2400" dirty="0"/>
              <a:t>爆炸物品</a:t>
            </a:r>
            <a:r>
              <a:rPr lang="zh-CN" altLang="zh-CN" sz="2400" dirty="0"/>
              <a:t>工程设计安全</a:t>
            </a:r>
            <a:r>
              <a:rPr lang="zh-CN" altLang="en-US" sz="2400" dirty="0"/>
              <a:t>标准</a:t>
            </a:r>
            <a:r>
              <a:rPr lang="en-US" altLang="zh-CN" sz="2400" dirty="0"/>
              <a:t>》</a:t>
            </a:r>
            <a:r>
              <a:rPr lang="zh-CN" altLang="zh-CN" sz="2400" dirty="0">
                <a:latin typeface="黑体" panose="02010609060101010101" pitchFamily="49" charset="-122"/>
                <a:ea typeface="黑体" panose="02010609060101010101" pitchFamily="49" charset="-122"/>
              </a:rPr>
              <a:t>有关防护土堤要求。</a:t>
            </a:r>
          </a:p>
          <a:p>
            <a:pPr marL="0" indent="342900" eaLnBrk="1" hangingPunct="1">
              <a:lnSpc>
                <a:spcPct val="150000"/>
              </a:lnSpc>
              <a:spcBef>
                <a:spcPct val="0"/>
              </a:spcBef>
              <a:buNone/>
            </a:pPr>
            <a:r>
              <a:rPr lang="zh-CN" altLang="zh-CN" sz="2400" dirty="0">
                <a:latin typeface="黑体" panose="02010609060101010101" pitchFamily="49" charset="-122"/>
                <a:ea typeface="黑体" panose="02010609060101010101" pitchFamily="49" charset="-122"/>
              </a:rPr>
              <a:t>（13）</a:t>
            </a:r>
            <a:r>
              <a:rPr lang="zh-CN" altLang="zh-CN" sz="2400" dirty="0">
                <a:solidFill>
                  <a:srgbClr val="FF0000"/>
                </a:solidFill>
                <a:latin typeface="黑体" panose="02010609060101010101" pitchFamily="49" charset="-122"/>
                <a:ea typeface="黑体" panose="02010609060101010101" pitchFamily="49" charset="-122"/>
              </a:rPr>
              <a:t>定期</a:t>
            </a:r>
            <a:r>
              <a:rPr lang="zh-CN" altLang="zh-CN" sz="2400" dirty="0">
                <a:latin typeface="黑体" panose="02010609060101010101" pitchFamily="49" charset="-122"/>
                <a:ea typeface="黑体" panose="02010609060101010101" pitchFamily="49" charset="-122"/>
              </a:rPr>
              <a:t>检查水相（油相）进入</a:t>
            </a:r>
            <a:r>
              <a:rPr lang="zh-CN" altLang="zh-CN" sz="2400" dirty="0">
                <a:solidFill>
                  <a:srgbClr val="FF0000"/>
                </a:solidFill>
                <a:latin typeface="黑体" panose="02010609060101010101" pitchFamily="49" charset="-122"/>
                <a:ea typeface="黑体" panose="02010609060101010101" pitchFamily="49" charset="-122"/>
              </a:rPr>
              <a:t>计量泵前过滤措施</a:t>
            </a:r>
            <a:r>
              <a:rPr lang="zh-CN" altLang="zh-CN" sz="2400" dirty="0">
                <a:latin typeface="黑体" panose="02010609060101010101" pitchFamily="49" charset="-122"/>
                <a:ea typeface="黑体" panose="02010609060101010101" pitchFamily="49" charset="-122"/>
              </a:rPr>
              <a:t>，严格执行班前和班后过滤器清洗措施，确保有效清除固体机械杂质。</a:t>
            </a:r>
          </a:p>
          <a:p>
            <a:pPr marL="0" indent="342900" eaLnBrk="1" hangingPunct="1">
              <a:lnSpc>
                <a:spcPct val="150000"/>
              </a:lnSpc>
              <a:spcBef>
                <a:spcPct val="0"/>
              </a:spcBef>
              <a:buNone/>
            </a:pPr>
            <a:r>
              <a:rPr lang="zh-CN" altLang="zh-CN" sz="2400" dirty="0">
                <a:latin typeface="黑体" panose="02010609060101010101" pitchFamily="49" charset="-122"/>
                <a:ea typeface="黑体" panose="02010609060101010101" pitchFamily="49" charset="-122"/>
              </a:rPr>
              <a:t>（14）</a:t>
            </a:r>
            <a:r>
              <a:rPr lang="zh-CN" altLang="zh-CN" sz="2400" dirty="0">
                <a:solidFill>
                  <a:srgbClr val="FF0000"/>
                </a:solidFill>
                <a:latin typeface="黑体" panose="02010609060101010101" pitchFamily="49" charset="-122"/>
                <a:ea typeface="黑体" panose="02010609060101010101" pitchFamily="49" charset="-122"/>
              </a:rPr>
              <a:t>定期</a:t>
            </a:r>
            <a:r>
              <a:rPr lang="zh-CN" altLang="zh-CN" sz="2400" dirty="0">
                <a:latin typeface="黑体" panose="02010609060101010101" pitchFamily="49" charset="-122"/>
                <a:ea typeface="黑体" panose="02010609060101010101" pitchFamily="49" charset="-122"/>
              </a:rPr>
              <a:t>检查和维护生产区</a:t>
            </a:r>
            <a:r>
              <a:rPr lang="zh-CN" altLang="zh-CN" sz="2400" dirty="0">
                <a:solidFill>
                  <a:srgbClr val="FF0000"/>
                </a:solidFill>
                <a:latin typeface="黑体" panose="02010609060101010101" pitchFamily="49" charset="-122"/>
                <a:ea typeface="黑体" panose="02010609060101010101" pitchFamily="49" charset="-122"/>
              </a:rPr>
              <a:t>消防设施与器材有效性</a:t>
            </a:r>
            <a:r>
              <a:rPr lang="zh-CN" altLang="zh-CN" sz="2400" dirty="0">
                <a:latin typeface="黑体" panose="02010609060101010101" pitchFamily="49" charset="-122"/>
                <a:ea typeface="黑体" panose="02010609060101010101" pitchFamily="49" charset="-122"/>
              </a:rPr>
              <a:t>，及时更换失效灭火器等消防器材。</a:t>
            </a:r>
          </a:p>
        </p:txBody>
      </p:sp>
    </p:spTree>
    <p:extLst>
      <p:ext uri="{BB962C8B-B14F-4D97-AF65-F5344CB8AC3E}">
        <p14:creationId xmlns:p14="http://schemas.microsoft.com/office/powerpoint/2010/main" val="26842199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p:cNvSpPr>
          <p:nvPr>
            <p:ph idx="1"/>
          </p:nvPr>
        </p:nvSpPr>
        <p:spPr>
          <a:xfrm>
            <a:off x="107505" y="411510"/>
            <a:ext cx="8941246" cy="4680520"/>
          </a:xfrm>
        </p:spPr>
        <p:txBody>
          <a:bodyPr vert="horz" wrap="square" lIns="91440" tIns="45720" rIns="91440" bIns="45720" anchor="t">
            <a:normAutofit fontScale="85000" lnSpcReduction="20000"/>
          </a:bodyPr>
          <a:lstStyle/>
          <a:p>
            <a:pPr marL="0" indent="342900" eaLnBrk="1" hangingPunct="1">
              <a:lnSpc>
                <a:spcPct val="170000"/>
              </a:lnSpc>
              <a:spcBef>
                <a:spcPct val="0"/>
              </a:spcBef>
              <a:buNone/>
            </a:pPr>
            <a:r>
              <a:rPr lang="zh-CN" altLang="zh-CN" sz="2000" b="1" dirty="0">
                <a:solidFill>
                  <a:srgbClr val="000099"/>
                </a:solidFill>
                <a:latin typeface="黑体" panose="02010609060101010101" pitchFamily="49" charset="-122"/>
                <a:ea typeface="黑体" panose="02010609060101010101" pitchFamily="49" charset="-122"/>
              </a:rPr>
              <a:t>2、安全管理对策措施及建议</a:t>
            </a:r>
            <a:endParaRPr lang="zh-CN" altLang="zh-CN" sz="1400" dirty="0">
              <a:latin typeface="黑体" panose="02010609060101010101" pitchFamily="49" charset="-122"/>
              <a:ea typeface="黑体" panose="02010609060101010101" pitchFamily="49" charset="-122"/>
            </a:endParaRPr>
          </a:p>
          <a:p>
            <a:pPr marL="0" indent="342900" eaLnBrk="1" hangingPunct="1">
              <a:lnSpc>
                <a:spcPct val="170000"/>
              </a:lnSpc>
              <a:spcBef>
                <a:spcPct val="0"/>
              </a:spcBef>
              <a:buNone/>
            </a:pPr>
            <a:r>
              <a:rPr lang="zh-CN" altLang="zh-CN" dirty="0">
                <a:latin typeface="黑体" panose="02010609060101010101" pitchFamily="49" charset="-122"/>
                <a:ea typeface="黑体" panose="02010609060101010101" pitchFamily="49" charset="-122"/>
              </a:rPr>
              <a:t>根据“安全第一、预防为主、综合治理”的安全生产方针，贯彻落实《安全生产法》等有关规定，该项目投产后，建议采取下列安全管理对策措施：</a:t>
            </a:r>
          </a:p>
          <a:p>
            <a:pPr marL="0" indent="342900" eaLnBrk="1" hangingPunct="1">
              <a:lnSpc>
                <a:spcPct val="170000"/>
              </a:lnSpc>
              <a:spcBef>
                <a:spcPct val="0"/>
              </a:spcBef>
              <a:buNone/>
            </a:pPr>
            <a:r>
              <a:rPr lang="zh-CN" altLang="zh-CN" dirty="0">
                <a:latin typeface="黑体" panose="02010609060101010101" pitchFamily="49" charset="-122"/>
                <a:ea typeface="黑体" panose="02010609060101010101" pitchFamily="49" charset="-122"/>
              </a:rPr>
              <a:t>（1）</a:t>
            </a:r>
            <a:r>
              <a:rPr lang="zh-CN" altLang="zh-CN" dirty="0">
                <a:solidFill>
                  <a:srgbClr val="FF0000"/>
                </a:solidFill>
                <a:latin typeface="黑体" panose="02010609060101010101" pitchFamily="49" charset="-122"/>
                <a:ea typeface="黑体" panose="02010609060101010101" pitchFamily="49" charset="-122"/>
              </a:rPr>
              <a:t>按照《民用爆炸物品生产、销售企业安全管理规程》（GB28263-2012)第5章要求，进一步完善项目相关程序。</a:t>
            </a:r>
          </a:p>
          <a:p>
            <a:pPr marL="0" indent="342900" eaLnBrk="1" hangingPunct="1">
              <a:lnSpc>
                <a:spcPct val="170000"/>
              </a:lnSpc>
              <a:spcBef>
                <a:spcPct val="0"/>
              </a:spcBef>
              <a:buNone/>
            </a:pPr>
            <a:r>
              <a:rPr lang="zh-CN" altLang="zh-CN" dirty="0">
                <a:latin typeface="黑体" panose="02010609060101010101" pitchFamily="49" charset="-122"/>
                <a:ea typeface="黑体" panose="02010609060101010101" pitchFamily="49" charset="-122"/>
              </a:rPr>
              <a:t>（2）结合该项目生产实际和需要，不断修订、补充和完善产品工艺规程、安全操作规程、安全管理制度等，加强在职员工安全培训。</a:t>
            </a:r>
            <a:r>
              <a:rPr lang="zh-CN" altLang="en-US" dirty="0">
                <a:latin typeface="黑体" panose="02010609060101010101" pitchFamily="49" charset="-122"/>
                <a:ea typeface="黑体" panose="02010609060101010101" pitchFamily="49" charset="-122"/>
              </a:rPr>
              <a:t>（</a:t>
            </a:r>
            <a:r>
              <a:rPr lang="zh-CN" altLang="en-US" dirty="0">
                <a:solidFill>
                  <a:srgbClr val="000099"/>
                </a:solidFill>
                <a:latin typeface="黑体" panose="02010609060101010101" pitchFamily="49" charset="-122"/>
                <a:ea typeface="黑体" panose="02010609060101010101" pitchFamily="49" charset="-122"/>
              </a:rPr>
              <a:t>持续改进、修订、完善，以满足和适应生产实际需求）</a:t>
            </a:r>
            <a:endParaRPr lang="en-US" altLang="zh-CN" dirty="0">
              <a:solidFill>
                <a:srgbClr val="000099"/>
              </a:solidFill>
              <a:latin typeface="黑体" panose="02010609060101010101" pitchFamily="49" charset="-122"/>
              <a:ea typeface="黑体" panose="02010609060101010101" pitchFamily="49" charset="-122"/>
            </a:endParaRPr>
          </a:p>
          <a:p>
            <a:pPr marL="0" indent="342900" eaLnBrk="1" hangingPunct="1">
              <a:lnSpc>
                <a:spcPct val="170000"/>
              </a:lnSpc>
              <a:spcBef>
                <a:spcPct val="0"/>
              </a:spcBef>
              <a:buNone/>
            </a:pPr>
            <a:r>
              <a:rPr lang="zh-CN" altLang="zh-CN" dirty="0">
                <a:latin typeface="黑体" panose="02010609060101010101" pitchFamily="49" charset="-122"/>
                <a:ea typeface="黑体" panose="02010609060101010101" pitchFamily="49" charset="-122"/>
              </a:rPr>
              <a:t>（3）根据机构设置和人员调整状况，</a:t>
            </a:r>
            <a:r>
              <a:rPr lang="zh-CN" altLang="zh-CN" dirty="0">
                <a:solidFill>
                  <a:srgbClr val="FF0000"/>
                </a:solidFill>
                <a:latin typeface="黑体" panose="02010609060101010101" pitchFamily="49" charset="-122"/>
                <a:ea typeface="黑体" panose="02010609060101010101" pitchFamily="49" charset="-122"/>
              </a:rPr>
              <a:t>完善</a:t>
            </a:r>
            <a:r>
              <a:rPr lang="zh-CN" altLang="en-US" dirty="0">
                <a:solidFill>
                  <a:srgbClr val="FF0000"/>
                </a:solidFill>
                <a:latin typeface="黑体" panose="02010609060101010101" pitchFamily="49" charset="-122"/>
                <a:ea typeface="黑体" panose="02010609060101010101" pitchFamily="49" charset="-122"/>
              </a:rPr>
              <a:t>补充</a:t>
            </a:r>
            <a:r>
              <a:rPr lang="zh-CN" altLang="zh-CN" dirty="0">
                <a:latin typeface="黑体" panose="02010609060101010101" pitchFamily="49" charset="-122"/>
                <a:ea typeface="黑体" panose="02010609060101010101" pitchFamily="49" charset="-122"/>
              </a:rPr>
              <a:t>安全生产管理</a:t>
            </a:r>
            <a:r>
              <a:rPr lang="zh-CN" altLang="zh-CN" dirty="0">
                <a:solidFill>
                  <a:srgbClr val="FF0000"/>
                </a:solidFill>
                <a:latin typeface="黑体" panose="02010609060101010101" pitchFamily="49" charset="-122"/>
                <a:ea typeface="黑体" panose="02010609060101010101" pitchFamily="49" charset="-122"/>
              </a:rPr>
              <a:t>机构</a:t>
            </a:r>
            <a:r>
              <a:rPr lang="zh-CN" altLang="en-US" dirty="0">
                <a:solidFill>
                  <a:srgbClr val="FF0000"/>
                </a:solidFill>
                <a:latin typeface="黑体" panose="02010609060101010101" pitchFamily="49" charset="-122"/>
                <a:ea typeface="黑体" panose="02010609060101010101" pitchFamily="49" charset="-122"/>
              </a:rPr>
              <a:t>和人员</a:t>
            </a:r>
            <a:r>
              <a:rPr lang="zh-CN" altLang="zh-CN" dirty="0">
                <a:latin typeface="黑体" panose="02010609060101010101" pitchFamily="49" charset="-122"/>
                <a:ea typeface="黑体" panose="02010609060101010101" pitchFamily="49" charset="-122"/>
              </a:rPr>
              <a:t>；按照《安全生产法》等要求，针对该项目采用的新工艺和设备，</a:t>
            </a:r>
            <a:r>
              <a:rPr lang="zh-CN" altLang="zh-CN" dirty="0">
                <a:solidFill>
                  <a:srgbClr val="FF0000"/>
                </a:solidFill>
                <a:latin typeface="黑体" panose="02010609060101010101" pitchFamily="49" charset="-122"/>
                <a:ea typeface="黑体" panose="02010609060101010101" pitchFamily="49" charset="-122"/>
              </a:rPr>
              <a:t>定期组织安全培训，提高职工队伍素质</a:t>
            </a:r>
            <a:r>
              <a:rPr lang="zh-CN" altLang="zh-CN" dirty="0">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18573187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p:cNvSpPr>
          <p:nvPr>
            <p:ph idx="1"/>
          </p:nvPr>
        </p:nvSpPr>
        <p:spPr>
          <a:xfrm>
            <a:off x="447676" y="699542"/>
            <a:ext cx="8696325" cy="4248472"/>
          </a:xfrm>
        </p:spPr>
        <p:txBody>
          <a:bodyPr vert="horz" wrap="square" lIns="91440" tIns="45720" rIns="91440" bIns="45720" anchor="t">
            <a:normAutofit fontScale="85000" lnSpcReduction="20000"/>
          </a:bodyPr>
          <a:lstStyle/>
          <a:p>
            <a:pPr marL="0" indent="342900">
              <a:lnSpc>
                <a:spcPct val="150000"/>
              </a:lnSpc>
              <a:spcBef>
                <a:spcPct val="0"/>
              </a:spcBef>
              <a:buNone/>
            </a:pPr>
            <a:r>
              <a:rPr lang="zh-CN" altLang="zh-CN" sz="2400" dirty="0">
                <a:latin typeface="黑体" panose="02010609060101010101" pitchFamily="49" charset="-122"/>
                <a:ea typeface="黑体" panose="02010609060101010101" pitchFamily="49" charset="-122"/>
              </a:rPr>
              <a:t>（4）主要负责人和安全生产管理人员</a:t>
            </a:r>
            <a:r>
              <a:rPr lang="zh-CN" altLang="zh-CN" sz="2400" dirty="0">
                <a:solidFill>
                  <a:srgbClr val="FF0000"/>
                </a:solidFill>
                <a:latin typeface="黑体" panose="02010609060101010101" pitchFamily="49" charset="-122"/>
                <a:ea typeface="黑体" panose="02010609060101010101" pitchFamily="49" charset="-122"/>
              </a:rPr>
              <a:t>应定期</a:t>
            </a:r>
            <a:r>
              <a:rPr lang="zh-CN" altLang="zh-CN" sz="2400" dirty="0">
                <a:latin typeface="黑体" panose="02010609060101010101" pitchFamily="49" charset="-122"/>
                <a:ea typeface="黑体" panose="02010609060101010101" pitchFamily="49" charset="-122"/>
              </a:rPr>
              <a:t>参加继续教育等</a:t>
            </a:r>
            <a:r>
              <a:rPr lang="zh-CN" altLang="zh-CN" sz="2400" dirty="0">
                <a:solidFill>
                  <a:srgbClr val="FF0000"/>
                </a:solidFill>
                <a:latin typeface="黑体" panose="02010609060101010101" pitchFamily="49" charset="-122"/>
                <a:ea typeface="黑体" panose="02010609060101010101" pitchFamily="49" charset="-122"/>
              </a:rPr>
              <a:t>安全资格培训</a:t>
            </a:r>
            <a:r>
              <a:rPr lang="zh-CN" altLang="zh-CN" sz="2400" dirty="0">
                <a:latin typeface="黑体" panose="02010609060101010101" pitchFamily="49" charset="-122"/>
                <a:ea typeface="黑体" panose="02010609060101010101" pitchFamily="49" charset="-122"/>
              </a:rPr>
              <a:t>，并取得安全资格证书。</a:t>
            </a:r>
          </a:p>
          <a:p>
            <a:pPr marL="0" indent="342900">
              <a:lnSpc>
                <a:spcPct val="150000"/>
              </a:lnSpc>
              <a:spcBef>
                <a:spcPct val="0"/>
              </a:spcBef>
              <a:buNone/>
            </a:pPr>
            <a:r>
              <a:rPr lang="zh-CN" altLang="zh-CN" sz="2400" dirty="0">
                <a:latin typeface="黑体" panose="02010609060101010101" pitchFamily="49" charset="-122"/>
                <a:ea typeface="黑体" panose="02010609060101010101" pitchFamily="49" charset="-122"/>
              </a:rPr>
              <a:t>（5）该项目各岗位</a:t>
            </a:r>
            <a:r>
              <a:rPr lang="zh-CN" altLang="en-US" sz="2400" dirty="0">
                <a:latin typeface="黑体" panose="02010609060101010101" pitchFamily="49" charset="-122"/>
                <a:ea typeface="黑体" panose="02010609060101010101" pitchFamily="49" charset="-122"/>
              </a:rPr>
              <a:t>员工</a:t>
            </a:r>
            <a:r>
              <a:rPr lang="zh-CN" altLang="zh-CN" sz="2400" dirty="0">
                <a:latin typeface="黑体" panose="02010609060101010101" pitchFamily="49" charset="-122"/>
                <a:ea typeface="黑体" panose="02010609060101010101" pitchFamily="49" charset="-122"/>
              </a:rPr>
              <a:t>上岗前，公司</a:t>
            </a:r>
            <a:r>
              <a:rPr lang="zh-CN" altLang="zh-CN" sz="2400" dirty="0">
                <a:solidFill>
                  <a:srgbClr val="FF0000"/>
                </a:solidFill>
                <a:latin typeface="黑体" panose="02010609060101010101" pitchFamily="49" charset="-122"/>
                <a:ea typeface="黑体" panose="02010609060101010101" pitchFamily="49" charset="-122"/>
              </a:rPr>
              <a:t>应</a:t>
            </a:r>
            <a:r>
              <a:rPr lang="zh-CN" altLang="zh-CN" sz="2400" dirty="0">
                <a:latin typeface="黑体" panose="02010609060101010101" pitchFamily="49" charset="-122"/>
                <a:ea typeface="黑体" panose="02010609060101010101" pitchFamily="49" charset="-122"/>
              </a:rPr>
              <a:t>组织</a:t>
            </a:r>
            <a:r>
              <a:rPr lang="zh-CN" altLang="zh-CN" sz="2400" dirty="0">
                <a:solidFill>
                  <a:srgbClr val="FF0000"/>
                </a:solidFill>
                <a:latin typeface="黑体" panose="02010609060101010101" pitchFamily="49" charset="-122"/>
                <a:ea typeface="黑体" panose="02010609060101010101" pitchFamily="49" charset="-122"/>
              </a:rPr>
              <a:t>安全教育和技能培训</a:t>
            </a:r>
            <a:r>
              <a:rPr lang="zh-CN" altLang="zh-CN" sz="2400" dirty="0">
                <a:latin typeface="黑体" panose="02010609060101010101" pitchFamily="49" charset="-122"/>
                <a:ea typeface="黑体" panose="02010609060101010101" pitchFamily="49" charset="-122"/>
              </a:rPr>
              <a:t>，经考试合格后持证上岗。</a:t>
            </a:r>
            <a:endParaRPr lang="en-US" altLang="zh-CN" sz="2400" dirty="0">
              <a:latin typeface="黑体" panose="02010609060101010101" pitchFamily="49" charset="-122"/>
              <a:ea typeface="黑体" panose="02010609060101010101" pitchFamily="49" charset="-122"/>
            </a:endParaRPr>
          </a:p>
          <a:p>
            <a:pPr marL="0" indent="342900" eaLnBrk="1" hangingPunct="1">
              <a:lnSpc>
                <a:spcPct val="150000"/>
              </a:lnSpc>
              <a:spcBef>
                <a:spcPct val="0"/>
              </a:spcBef>
              <a:buNone/>
            </a:pPr>
            <a:r>
              <a:rPr lang="zh-CN" altLang="zh-CN" sz="2400" dirty="0">
                <a:latin typeface="黑体" panose="02010609060101010101" pitchFamily="49" charset="-122"/>
                <a:ea typeface="黑体" panose="02010609060101010101" pitchFamily="49" charset="-122"/>
              </a:rPr>
              <a:t>（6）根据项目生产区生产线特点，</a:t>
            </a:r>
            <a:r>
              <a:rPr lang="zh-CN" altLang="zh-CN" sz="2400" dirty="0">
                <a:solidFill>
                  <a:srgbClr val="FF0000"/>
                </a:solidFill>
                <a:latin typeface="黑体" panose="02010609060101010101" pitchFamily="49" charset="-122"/>
                <a:ea typeface="黑体" panose="02010609060101010101" pitchFamily="49" charset="-122"/>
              </a:rPr>
              <a:t>修订完善</a:t>
            </a:r>
            <a:r>
              <a:rPr lang="zh-CN" altLang="zh-CN" sz="2400" dirty="0">
                <a:latin typeface="黑体" panose="02010609060101010101" pitchFamily="49" charset="-122"/>
                <a:ea typeface="黑体" panose="02010609060101010101" pitchFamily="49" charset="-122"/>
              </a:rPr>
              <a:t>生产安全事故应急救援预案，</a:t>
            </a:r>
            <a:r>
              <a:rPr lang="zh-CN" altLang="zh-CN" sz="2400" dirty="0">
                <a:solidFill>
                  <a:srgbClr val="FF0000"/>
                </a:solidFill>
                <a:latin typeface="黑体" panose="02010609060101010101" pitchFamily="49" charset="-122"/>
                <a:ea typeface="黑体" panose="02010609060101010101" pitchFamily="49" charset="-122"/>
              </a:rPr>
              <a:t>定期</a:t>
            </a:r>
            <a:r>
              <a:rPr lang="zh-CN" altLang="zh-CN" sz="2400" dirty="0">
                <a:latin typeface="黑体" panose="02010609060101010101" pitchFamily="49" charset="-122"/>
                <a:ea typeface="黑体" panose="02010609060101010101" pitchFamily="49" charset="-122"/>
              </a:rPr>
              <a:t>组织员工培训和演练，并做好演练总结。</a:t>
            </a:r>
          </a:p>
          <a:p>
            <a:pPr marL="0" indent="342900" eaLnBrk="1" hangingPunct="1">
              <a:lnSpc>
                <a:spcPct val="150000"/>
              </a:lnSpc>
              <a:spcBef>
                <a:spcPct val="0"/>
              </a:spcBef>
              <a:buNone/>
            </a:pPr>
            <a:r>
              <a:rPr lang="zh-CN" altLang="zh-CN" sz="2400" dirty="0">
                <a:latin typeface="黑体" panose="02010609060101010101" pitchFamily="49" charset="-122"/>
                <a:ea typeface="黑体" panose="02010609060101010101" pitchFamily="49" charset="-122"/>
              </a:rPr>
              <a:t>（7）根据WJ9063-2010《民用爆炸物品生产专用设备安全使用年限管理规定》要求，</a:t>
            </a:r>
            <a:r>
              <a:rPr lang="zh-CN" altLang="zh-CN" sz="2400" dirty="0">
                <a:solidFill>
                  <a:srgbClr val="FF0000"/>
                </a:solidFill>
                <a:latin typeface="黑体" panose="02010609060101010101" pitchFamily="49" charset="-122"/>
                <a:ea typeface="黑体" panose="02010609060101010101" pitchFamily="49" charset="-122"/>
              </a:rPr>
              <a:t>严格落实</a:t>
            </a:r>
            <a:r>
              <a:rPr lang="zh-CN" altLang="zh-CN" sz="2400" dirty="0">
                <a:latin typeface="黑体" panose="02010609060101010101" pitchFamily="49" charset="-122"/>
                <a:ea typeface="黑体" panose="02010609060101010101" pitchFamily="49" charset="-122"/>
              </a:rPr>
              <a:t>民爆专用设备</a:t>
            </a:r>
            <a:r>
              <a:rPr lang="zh-CN" altLang="zh-CN" sz="2400" dirty="0">
                <a:solidFill>
                  <a:srgbClr val="FF0000"/>
                </a:solidFill>
                <a:latin typeface="黑体" panose="02010609060101010101" pitchFamily="49" charset="-122"/>
                <a:ea typeface="黑体" panose="02010609060101010101" pitchFamily="49" charset="-122"/>
              </a:rPr>
              <a:t>安全使用年限管理规定。</a:t>
            </a:r>
          </a:p>
          <a:p>
            <a:pPr marL="0" indent="342900" eaLnBrk="1" hangingPunct="1">
              <a:lnSpc>
                <a:spcPct val="150000"/>
              </a:lnSpc>
              <a:spcBef>
                <a:spcPct val="0"/>
              </a:spcBef>
              <a:buNone/>
            </a:pPr>
            <a:r>
              <a:rPr lang="zh-CN" altLang="zh-CN" sz="2400" dirty="0">
                <a:latin typeface="黑体" panose="02010609060101010101" pitchFamily="49" charset="-122"/>
                <a:ea typeface="黑体" panose="02010609060101010101" pitchFamily="49" charset="-122"/>
              </a:rPr>
              <a:t>（8）结合该项目实际，</a:t>
            </a:r>
            <a:r>
              <a:rPr lang="zh-CN" altLang="zh-CN" sz="2400" dirty="0">
                <a:solidFill>
                  <a:srgbClr val="FF0000"/>
                </a:solidFill>
                <a:latin typeface="黑体" panose="02010609060101010101" pitchFamily="49" charset="-122"/>
                <a:ea typeface="黑体" panose="02010609060101010101" pitchFamily="49" charset="-122"/>
              </a:rPr>
              <a:t>应完善</a:t>
            </a:r>
            <a:r>
              <a:rPr lang="zh-CN" altLang="zh-CN" sz="2400" dirty="0">
                <a:latin typeface="黑体" panose="02010609060101010101" pitchFamily="49" charset="-122"/>
                <a:ea typeface="黑体" panose="02010609060101010101" pitchFamily="49" charset="-122"/>
              </a:rPr>
              <a:t>安全</a:t>
            </a:r>
            <a:r>
              <a:rPr lang="zh-CN" altLang="zh-CN" sz="2400" dirty="0">
                <a:solidFill>
                  <a:srgbClr val="FF0000"/>
                </a:solidFill>
                <a:latin typeface="黑体" panose="02010609060101010101" pitchFamily="49" charset="-122"/>
                <a:ea typeface="黑体" panose="02010609060101010101" pitchFamily="49" charset="-122"/>
              </a:rPr>
              <a:t>办公会议落实记录、完善设备维修计划、完善不合格品处理记录。</a:t>
            </a:r>
          </a:p>
        </p:txBody>
      </p:sp>
    </p:spTree>
    <p:extLst>
      <p:ext uri="{BB962C8B-B14F-4D97-AF65-F5344CB8AC3E}">
        <p14:creationId xmlns:p14="http://schemas.microsoft.com/office/powerpoint/2010/main" val="3191148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idx="1"/>
          </p:nvPr>
        </p:nvSpPr>
        <p:spPr>
          <a:xfrm>
            <a:off x="250825" y="339502"/>
            <a:ext cx="8642350" cy="4608512"/>
          </a:xfrm>
        </p:spPr>
        <p:txBody>
          <a:bodyPr vert="horz" wrap="square" lIns="91440" tIns="45720" rIns="91440" bIns="45720" anchor="t">
            <a:normAutofit fontScale="92500" lnSpcReduction="10000"/>
          </a:bodyPr>
          <a:lstStyle/>
          <a:p>
            <a:pPr>
              <a:buNone/>
            </a:pPr>
            <a:r>
              <a:rPr lang="en-US" altLang="zh-CN" sz="3200" b="1" dirty="0">
                <a:solidFill>
                  <a:srgbClr val="FF0000"/>
                </a:solidFill>
                <a:latin typeface="黑体" panose="02010609060101010101" pitchFamily="49" charset="-122"/>
                <a:ea typeface="黑体" panose="02010609060101010101" pitchFamily="49" charset="-122"/>
              </a:rPr>
              <a:t>2</a:t>
            </a:r>
            <a:r>
              <a:rPr lang="zh-CN" altLang="zh-CN" sz="3200" b="1" dirty="0">
                <a:solidFill>
                  <a:srgbClr val="FF0000"/>
                </a:solidFill>
                <a:latin typeface="黑体" panose="02010609060101010101" pitchFamily="49" charset="-122"/>
                <a:ea typeface="黑体" panose="02010609060101010101" pitchFamily="49" charset="-122"/>
              </a:rPr>
              <a:t>、是民爆生产、销售许可的重要技术文件</a:t>
            </a:r>
            <a:endParaRPr lang="zh-CN" altLang="zh-CN" sz="2800" b="1" dirty="0">
              <a:solidFill>
                <a:srgbClr val="FF0000"/>
              </a:solidFill>
            </a:endParaRPr>
          </a:p>
          <a:p>
            <a:pPr algn="just"/>
            <a:r>
              <a:rPr lang="zh-CN" altLang="zh-CN" sz="2400" b="1" dirty="0">
                <a:solidFill>
                  <a:srgbClr val="006600"/>
                </a:solidFill>
              </a:rPr>
              <a:t>《民用爆炸物品生产许可实施办法》</a:t>
            </a:r>
            <a:endParaRPr lang="en-US" altLang="zh-CN" sz="2400" b="1" dirty="0">
              <a:solidFill>
                <a:srgbClr val="006600"/>
              </a:solidFill>
            </a:endParaRPr>
          </a:p>
          <a:p>
            <a:pPr>
              <a:lnSpc>
                <a:spcPct val="150000"/>
              </a:lnSpc>
            </a:pPr>
            <a:r>
              <a:rPr lang="zh-CN" altLang="zh-CN" sz="2400" b="1"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第五条</a:t>
            </a: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a:t>
            </a:r>
            <a:r>
              <a:rPr lang="zh-CN" altLang="zh-CN" sz="24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申请</a:t>
            </a: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民用爆炸物品</a:t>
            </a:r>
            <a:r>
              <a:rPr lang="zh-CN" altLang="zh-CN" sz="24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安全生产许可</a:t>
            </a: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，应当具备下列条件：</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50000"/>
              </a:lnSpc>
            </a:pP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（十一）</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具有民用爆炸物品安全评价机构出具的结论为</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合格</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安全风险可接受</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或者</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已具备安全验收条件</a:t>
            </a:r>
            <a:r>
              <a:rPr lang="en-US"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kern="100" dirty="0">
                <a:solidFill>
                  <a:srgbClr val="0000FF"/>
                </a:solidFill>
                <a:effectLst/>
                <a:latin typeface="等线" panose="02010600030101010101" pitchFamily="2" charset="-122"/>
                <a:ea typeface="等线" panose="02010600030101010101" pitchFamily="2" charset="-122"/>
                <a:cs typeface="Times New Roman" panose="02020603050405020304" pitchFamily="18" charset="0"/>
              </a:rPr>
              <a:t>的安全评价报告；</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50000"/>
              </a:lnSpc>
            </a:pPr>
            <a:r>
              <a:rPr lang="zh-CN" altLang="zh-CN" sz="2400" b="1"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第六条</a:t>
            </a: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申请民用爆炸物品安全生产许可的企业自主选择具有民用爆炸物品制造业安全评价资质的安全评价机构，对本企业的生产条件进行安全评价。</a:t>
            </a:r>
            <a:br>
              <a:rPr lang="en-US"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br>
            <a:r>
              <a:rPr lang="zh-CN" altLang="zh-CN" sz="24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省级民爆行业主管部门不得以任何形式指定安全评价机构。</a:t>
            </a:r>
            <a:endParaRPr lang="zh-CN" altLang="zh-CN" sz="2000" b="1" dirty="0">
              <a:solidFill>
                <a:srgbClr val="0033CC"/>
              </a:solidFill>
            </a:endParaRPr>
          </a:p>
        </p:txBody>
      </p:sp>
    </p:spTree>
    <p:extLst>
      <p:ext uri="{BB962C8B-B14F-4D97-AF65-F5344CB8AC3E}">
        <p14:creationId xmlns:p14="http://schemas.microsoft.com/office/powerpoint/2010/main" val="38674973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p:cNvSpPr>
          <p:nvPr>
            <p:ph idx="1"/>
          </p:nvPr>
        </p:nvSpPr>
        <p:spPr>
          <a:xfrm>
            <a:off x="425451" y="555526"/>
            <a:ext cx="8696325" cy="4392487"/>
          </a:xfrm>
        </p:spPr>
        <p:txBody>
          <a:bodyPr vert="horz" wrap="square" lIns="91440" tIns="45720" rIns="91440" bIns="45720" anchor="t">
            <a:normAutofit fontScale="70000" lnSpcReduction="20000"/>
          </a:bodyPr>
          <a:lstStyle/>
          <a:p>
            <a:pPr marL="0" indent="342900">
              <a:lnSpc>
                <a:spcPct val="160000"/>
              </a:lnSpc>
              <a:spcBef>
                <a:spcPct val="0"/>
              </a:spcBef>
              <a:buNone/>
            </a:pPr>
            <a:r>
              <a:rPr lang="zh-CN" altLang="zh-CN" sz="2800" dirty="0">
                <a:latin typeface="黑体" panose="02010609060101010101" pitchFamily="49" charset="-122"/>
                <a:ea typeface="黑体" panose="02010609060101010101" pitchFamily="49" charset="-122"/>
              </a:rPr>
              <a:t>（9）</a:t>
            </a:r>
            <a:r>
              <a:rPr lang="zh-CN" altLang="zh-CN" sz="2800" dirty="0">
                <a:solidFill>
                  <a:srgbClr val="FF0000"/>
                </a:solidFill>
                <a:latin typeface="黑体" panose="02010609060101010101" pitchFamily="49" charset="-122"/>
                <a:ea typeface="黑体" panose="02010609060101010101" pitchFamily="49" charset="-122"/>
              </a:rPr>
              <a:t>持续开展</a:t>
            </a:r>
            <a:r>
              <a:rPr lang="zh-CN" altLang="zh-CN" sz="2800" dirty="0">
                <a:latin typeface="黑体" panose="02010609060101010101" pitchFamily="49" charset="-122"/>
                <a:ea typeface="黑体" panose="02010609060101010101" pitchFamily="49" charset="-122"/>
              </a:rPr>
              <a:t>安全生产</a:t>
            </a:r>
            <a:r>
              <a:rPr lang="zh-CN" altLang="zh-CN" sz="2800" dirty="0">
                <a:solidFill>
                  <a:srgbClr val="FF0000"/>
                </a:solidFill>
                <a:latin typeface="黑体" panose="02010609060101010101" pitchFamily="49" charset="-122"/>
                <a:ea typeface="黑体" panose="02010609060101010101" pitchFamily="49" charset="-122"/>
              </a:rPr>
              <a:t>标准化工作</a:t>
            </a:r>
            <a:r>
              <a:rPr lang="zh-CN" altLang="zh-CN" sz="2800" dirty="0">
                <a:latin typeface="黑体" panose="02010609060101010101" pitchFamily="49" charset="-122"/>
                <a:ea typeface="黑体" panose="02010609060101010101" pitchFamily="49" charset="-122"/>
              </a:rPr>
              <a:t>。</a:t>
            </a:r>
          </a:p>
          <a:p>
            <a:pPr marL="0" indent="342900" eaLnBrk="1" hangingPunct="1">
              <a:lnSpc>
                <a:spcPct val="160000"/>
              </a:lnSpc>
              <a:spcBef>
                <a:spcPct val="0"/>
              </a:spcBef>
              <a:buNone/>
            </a:pPr>
            <a:r>
              <a:rPr lang="zh-CN" altLang="zh-CN" sz="2800" dirty="0">
                <a:latin typeface="黑体" panose="02010609060101010101" pitchFamily="49" charset="-122"/>
                <a:ea typeface="黑体" panose="02010609060101010101" pitchFamily="49" charset="-122"/>
              </a:rPr>
              <a:t>（10）</a:t>
            </a:r>
            <a:r>
              <a:rPr lang="zh-CN" altLang="zh-CN" sz="2800" dirty="0">
                <a:solidFill>
                  <a:srgbClr val="FF0000"/>
                </a:solidFill>
                <a:latin typeface="黑体" panose="02010609060101010101" pitchFamily="49" charset="-122"/>
                <a:ea typeface="黑体" panose="02010609060101010101" pitchFamily="49" charset="-122"/>
              </a:rPr>
              <a:t>当该项目有关工艺技术或设备有重大调整时</a:t>
            </a:r>
            <a:r>
              <a:rPr lang="zh-CN" altLang="zh-CN" sz="2800" dirty="0">
                <a:latin typeface="黑体" panose="02010609060101010101" pitchFamily="49" charset="-122"/>
                <a:ea typeface="黑体" panose="02010609060101010101" pitchFamily="49" charset="-122"/>
              </a:rPr>
              <a:t>，</a:t>
            </a:r>
            <a:r>
              <a:rPr lang="zh-CN" altLang="zh-CN" sz="2800" dirty="0">
                <a:solidFill>
                  <a:srgbClr val="FF0000"/>
                </a:solidFill>
                <a:latin typeface="黑体" panose="02010609060101010101" pitchFamily="49" charset="-122"/>
                <a:ea typeface="黑体" panose="02010609060101010101" pitchFamily="49" charset="-122"/>
              </a:rPr>
              <a:t>应重新履行</a:t>
            </a:r>
            <a:r>
              <a:rPr lang="zh-CN" altLang="zh-CN" sz="2800" dirty="0">
                <a:latin typeface="黑体" panose="02010609060101010101" pitchFamily="49" charset="-122"/>
                <a:ea typeface="黑体" panose="02010609060101010101" pitchFamily="49" charset="-122"/>
              </a:rPr>
              <a:t>民爆行业</a:t>
            </a:r>
            <a:r>
              <a:rPr lang="zh-CN" altLang="zh-CN" sz="2800" dirty="0">
                <a:solidFill>
                  <a:srgbClr val="FF0000"/>
                </a:solidFill>
                <a:latin typeface="黑体" panose="02010609060101010101" pitchFamily="49" charset="-122"/>
                <a:ea typeface="黑体" panose="02010609060101010101" pitchFamily="49" charset="-122"/>
              </a:rPr>
              <a:t>管理手续</a:t>
            </a:r>
            <a:r>
              <a:rPr lang="zh-CN" altLang="zh-CN" sz="2800" dirty="0">
                <a:latin typeface="黑体" panose="02010609060101010101" pitchFamily="49" charset="-122"/>
                <a:ea typeface="黑体" panose="02010609060101010101" pitchFamily="49" charset="-122"/>
              </a:rPr>
              <a:t>或咨询具有民爆器材制造业资质的安全评价机构，并</a:t>
            </a:r>
            <a:r>
              <a:rPr lang="zh-CN" altLang="zh-CN" sz="2800" dirty="0">
                <a:solidFill>
                  <a:srgbClr val="FF0000"/>
                </a:solidFill>
                <a:latin typeface="黑体" panose="02010609060101010101" pitchFamily="49" charset="-122"/>
                <a:ea typeface="黑体" panose="02010609060101010101" pitchFamily="49" charset="-122"/>
              </a:rPr>
              <a:t>出具咨询意见</a:t>
            </a:r>
            <a:r>
              <a:rPr lang="zh-CN" altLang="zh-CN" sz="2800" dirty="0">
                <a:latin typeface="黑体" panose="02010609060101010101" pitchFamily="49" charset="-122"/>
                <a:ea typeface="黑体" panose="02010609060101010101" pitchFamily="49" charset="-122"/>
              </a:rPr>
              <a:t>。</a:t>
            </a:r>
          </a:p>
          <a:p>
            <a:pPr marL="0" indent="342900" eaLnBrk="1" hangingPunct="1">
              <a:lnSpc>
                <a:spcPct val="160000"/>
              </a:lnSpc>
              <a:spcBef>
                <a:spcPct val="0"/>
              </a:spcBef>
              <a:buNone/>
            </a:pPr>
            <a:r>
              <a:rPr lang="zh-CN" altLang="zh-CN" sz="2800" dirty="0">
                <a:latin typeface="黑体" panose="02010609060101010101" pitchFamily="49" charset="-122"/>
                <a:ea typeface="黑体" panose="02010609060101010101" pitchFamily="49" charset="-122"/>
              </a:rPr>
              <a:t>（11）</a:t>
            </a:r>
            <a:r>
              <a:rPr lang="zh-CN" altLang="zh-CN" sz="2800" dirty="0">
                <a:solidFill>
                  <a:srgbClr val="FF0000"/>
                </a:solidFill>
                <a:latin typeface="黑体" panose="02010609060101010101" pitchFamily="49" charset="-122"/>
                <a:ea typeface="黑体" panose="02010609060101010101" pitchFamily="49" charset="-122"/>
              </a:rPr>
              <a:t>严格执行</a:t>
            </a:r>
            <a:r>
              <a:rPr lang="zh-CN" altLang="zh-CN" sz="2800" dirty="0">
                <a:latin typeface="黑体" panose="02010609060101010101" pitchFamily="49" charset="-122"/>
                <a:ea typeface="黑体" panose="02010609060101010101" pitchFamily="49" charset="-122"/>
              </a:rPr>
              <a:t>安全技术操作规程和维修规程，</a:t>
            </a:r>
            <a:r>
              <a:rPr lang="zh-CN" altLang="zh-CN" sz="2800" dirty="0">
                <a:solidFill>
                  <a:srgbClr val="FF0000"/>
                </a:solidFill>
                <a:latin typeface="黑体" panose="02010609060101010101" pitchFamily="49" charset="-122"/>
                <a:ea typeface="黑体" panose="02010609060101010101" pitchFamily="49" charset="-122"/>
              </a:rPr>
              <a:t>进一步明确乳化器、敏化机、装药机清理和维修安全注意事项</a:t>
            </a:r>
            <a:r>
              <a:rPr lang="zh-CN" altLang="zh-CN" sz="2800" dirty="0">
                <a:latin typeface="黑体" panose="02010609060101010101" pitchFamily="49" charset="-122"/>
                <a:ea typeface="黑体" panose="02010609060101010101" pitchFamily="49" charset="-122"/>
              </a:rPr>
              <a:t>；</a:t>
            </a:r>
            <a:r>
              <a:rPr lang="zh-CN" altLang="zh-CN" sz="2800" dirty="0">
                <a:solidFill>
                  <a:srgbClr val="FF0000"/>
                </a:solidFill>
                <a:latin typeface="黑体" panose="02010609060101010101" pitchFamily="49" charset="-122"/>
                <a:ea typeface="黑体" panose="02010609060101010101" pitchFamily="49" charset="-122"/>
              </a:rPr>
              <a:t>严格</a:t>
            </a:r>
            <a:r>
              <a:rPr lang="zh-CN" altLang="zh-CN" sz="2800" dirty="0">
                <a:latin typeface="黑体" panose="02010609060101010101" pitchFamily="49" charset="-122"/>
                <a:ea typeface="黑体" panose="02010609060101010101" pitchFamily="49" charset="-122"/>
              </a:rPr>
              <a:t>执行</a:t>
            </a:r>
            <a:r>
              <a:rPr lang="zh-CN" altLang="zh-CN" sz="2800" dirty="0">
                <a:solidFill>
                  <a:srgbClr val="FF0000"/>
                </a:solidFill>
                <a:latin typeface="黑体" panose="02010609060101010101" pitchFamily="49" charset="-122"/>
                <a:ea typeface="黑体" panose="02010609060101010101" pitchFamily="49" charset="-122"/>
              </a:rPr>
              <a:t>动火动焊制度</a:t>
            </a:r>
            <a:r>
              <a:rPr lang="zh-CN" altLang="zh-CN" sz="2800" dirty="0">
                <a:latin typeface="黑体" panose="02010609060101010101" pitchFamily="49" charset="-122"/>
                <a:ea typeface="黑体" panose="02010609060101010101" pitchFamily="49" charset="-122"/>
              </a:rPr>
              <a:t>。</a:t>
            </a:r>
          </a:p>
          <a:p>
            <a:pPr marL="0" indent="342900" eaLnBrk="1" hangingPunct="1">
              <a:lnSpc>
                <a:spcPct val="160000"/>
              </a:lnSpc>
              <a:spcBef>
                <a:spcPct val="0"/>
              </a:spcBef>
              <a:buNone/>
            </a:pPr>
            <a:r>
              <a:rPr lang="zh-CN" altLang="zh-CN" sz="2800" dirty="0">
                <a:latin typeface="黑体" panose="02010609060101010101" pitchFamily="49" charset="-122"/>
                <a:ea typeface="黑体" panose="02010609060101010101" pitchFamily="49" charset="-122"/>
              </a:rPr>
              <a:t>（12）</a:t>
            </a:r>
            <a:r>
              <a:rPr lang="zh-CN" altLang="zh-CN" sz="2800" dirty="0">
                <a:solidFill>
                  <a:srgbClr val="FF0000"/>
                </a:solidFill>
                <a:latin typeface="黑体" panose="02010609060101010101" pitchFamily="49" charset="-122"/>
                <a:ea typeface="黑体" panose="02010609060101010101" pitchFamily="49" charset="-122"/>
              </a:rPr>
              <a:t>严格执行</a:t>
            </a:r>
            <a:r>
              <a:rPr lang="zh-CN" altLang="zh-CN" sz="2800" dirty="0">
                <a:latin typeface="黑体" panose="02010609060101010101" pitchFamily="49" charset="-122"/>
                <a:ea typeface="黑体" panose="02010609060101010101" pitchFamily="49" charset="-122"/>
              </a:rPr>
              <a:t>有关安全生产法律法规、标准和企业安全管理制度，</a:t>
            </a:r>
            <a:r>
              <a:rPr lang="zh-CN" altLang="zh-CN" sz="3200" dirty="0">
                <a:solidFill>
                  <a:srgbClr val="FF0000"/>
                </a:solidFill>
                <a:latin typeface="方正舒体" pitchFamily="2" charset="-122"/>
                <a:ea typeface="方正舒体" pitchFamily="2" charset="-122"/>
              </a:rPr>
              <a:t>贯彻落实本报告中提出的安全对策措施及建议</a:t>
            </a:r>
            <a:r>
              <a:rPr lang="zh-CN" altLang="zh-CN" sz="2800" dirty="0">
                <a:latin typeface="黑体" panose="02010609060101010101" pitchFamily="49" charset="-122"/>
                <a:ea typeface="黑体" panose="02010609060101010101" pitchFamily="49" charset="-122"/>
              </a:rPr>
              <a:t>。</a:t>
            </a:r>
          </a:p>
          <a:p>
            <a:pPr marL="0" indent="342900" eaLnBrk="1" hangingPunct="1">
              <a:lnSpc>
                <a:spcPct val="160000"/>
              </a:lnSpc>
              <a:spcBef>
                <a:spcPct val="0"/>
              </a:spcBef>
              <a:buNone/>
            </a:pPr>
            <a:r>
              <a:rPr lang="zh-CN" altLang="zh-CN" sz="2800" dirty="0">
                <a:latin typeface="黑体" panose="02010609060101010101" pitchFamily="49" charset="-122"/>
                <a:ea typeface="黑体" panose="02010609060101010101" pitchFamily="49" charset="-122"/>
              </a:rPr>
              <a:t>（13）</a:t>
            </a:r>
            <a:r>
              <a:rPr lang="zh-CN" altLang="zh-CN" sz="3000" b="1" dirty="0">
                <a:solidFill>
                  <a:srgbClr val="FF0000"/>
                </a:solidFill>
                <a:latin typeface="方正舒体" pitchFamily="2" charset="-122"/>
                <a:ea typeface="方正舒体" pitchFamily="2" charset="-122"/>
              </a:rPr>
              <a:t>贯彻和落实民爆行业规定的其它安全对策措施</a:t>
            </a:r>
            <a:r>
              <a:rPr lang="zh-CN" altLang="zh-CN" sz="3500" dirty="0">
                <a:latin typeface="黑体" panose="02010609060101010101" pitchFamily="49" charset="-122"/>
                <a:ea typeface="黑体" panose="02010609060101010101" pitchFamily="49" charset="-122"/>
              </a:rPr>
              <a:t>。</a:t>
            </a:r>
            <a:r>
              <a:rPr lang="zh-CN" altLang="en-US" sz="2800" dirty="0">
                <a:latin typeface="黑体" panose="02010609060101010101" pitchFamily="49" charset="-122"/>
                <a:ea typeface="黑体" panose="02010609060101010101" pitchFamily="49" charset="-122"/>
              </a:rPr>
              <a:t>（</a:t>
            </a:r>
            <a:r>
              <a:rPr lang="zh-CN" altLang="en-US" sz="2800" dirty="0">
                <a:solidFill>
                  <a:srgbClr val="0033CC"/>
                </a:solidFill>
                <a:latin typeface="黑体" panose="02010609060101010101" pitchFamily="49" charset="-122"/>
                <a:ea typeface="黑体" panose="02010609060101010101" pitchFamily="49" charset="-122"/>
              </a:rPr>
              <a:t>兜底</a:t>
            </a:r>
            <a:r>
              <a:rPr lang="zh-CN" altLang="en-US" sz="2800" dirty="0">
                <a:latin typeface="黑体" panose="02010609060101010101" pitchFamily="49" charset="-122"/>
                <a:ea typeface="黑体" panose="02010609060101010101" pitchFamily="49" charset="-122"/>
              </a:rPr>
              <a:t>）</a:t>
            </a:r>
            <a:endParaRPr lang="zh-CN" altLang="zh-CN" sz="28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0838752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p:cNvSpPr>
          <p:nvPr>
            <p:ph idx="1"/>
          </p:nvPr>
        </p:nvSpPr>
        <p:spPr>
          <a:xfrm>
            <a:off x="539552" y="555526"/>
            <a:ext cx="8280919" cy="4392488"/>
          </a:xfrm>
        </p:spPr>
        <p:txBody>
          <a:bodyPr vert="horz" wrap="square" lIns="91440" tIns="45720" rIns="91440" bIns="45720" anchor="t">
            <a:normAutofit/>
          </a:bodyPr>
          <a:lstStyle/>
          <a:p>
            <a:pPr marL="0" indent="0" eaLnBrk="1" hangingPunct="1">
              <a:buNone/>
            </a:pPr>
            <a:r>
              <a:rPr lang="en-US" altLang="zh-CN" sz="2800" b="1" dirty="0">
                <a:solidFill>
                  <a:srgbClr val="000099"/>
                </a:solidFill>
                <a:ea typeface="隶书" panose="02010509060101010101" pitchFamily="49" charset="-122"/>
              </a:rPr>
              <a:t>7</a:t>
            </a:r>
            <a:r>
              <a:rPr lang="zh-CN" altLang="en-US" sz="2800" b="1" dirty="0">
                <a:solidFill>
                  <a:srgbClr val="000099"/>
                </a:solidFill>
                <a:ea typeface="隶书" panose="02010509060101010101" pitchFamily="49" charset="-122"/>
              </a:rPr>
              <a:t>、</a:t>
            </a:r>
            <a:r>
              <a:rPr lang="en-US" altLang="zh-CN" sz="2800" b="1" dirty="0" err="1">
                <a:solidFill>
                  <a:srgbClr val="000099"/>
                </a:solidFill>
                <a:ea typeface="隶书" panose="02010509060101010101" pitchFamily="49" charset="-122"/>
              </a:rPr>
              <a:t>安全评价结论</a:t>
            </a:r>
            <a:endParaRPr lang="zh-CN" altLang="en-US" sz="2800" dirty="0">
              <a:ea typeface="隶书" panose="02010509060101010101" pitchFamily="49" charset="-122"/>
            </a:endParaRPr>
          </a:p>
          <a:p>
            <a:pPr marL="0" indent="0" eaLnBrk="1" hangingPunct="1">
              <a:lnSpc>
                <a:spcPct val="150000"/>
              </a:lnSpc>
              <a:spcBef>
                <a:spcPct val="0"/>
              </a:spcBef>
              <a:buNone/>
            </a:pPr>
            <a:r>
              <a:rPr lang="zh-CN" altLang="en-US" sz="2400" dirty="0">
                <a:ea typeface="隶书" panose="02010509060101010101" pitchFamily="49" charset="-122"/>
              </a:rPr>
              <a:t>主要分类总结企业法定证照和基本条件的符合性、危险及有害因素、各评价方法评价结果和行业风险预测分析结果。</a:t>
            </a:r>
          </a:p>
          <a:p>
            <a:pPr marL="0" indent="0" eaLnBrk="1" hangingPunct="1">
              <a:lnSpc>
                <a:spcPct val="150000"/>
              </a:lnSpc>
              <a:spcBef>
                <a:spcPct val="0"/>
              </a:spcBef>
              <a:buNone/>
            </a:pPr>
            <a:r>
              <a:rPr lang="zh-CN" altLang="en-US" sz="2400" b="1" dirty="0">
                <a:solidFill>
                  <a:srgbClr val="FF0000"/>
                </a:solidFill>
                <a:ea typeface="隶书" panose="02010509060101010101" pitchFamily="49" charset="-122"/>
              </a:rPr>
              <a:t>在上述基础上，得出项目总体符合结论，指明项目风险是否可接受。</a:t>
            </a:r>
          </a:p>
          <a:p>
            <a:pPr marL="0" indent="0" eaLnBrk="1" hangingPunct="1">
              <a:buNone/>
            </a:pPr>
            <a:endParaRPr lang="zh-CN" altLang="en-US" sz="2400" dirty="0">
              <a:ea typeface="隶书" panose="02010509060101010101" pitchFamily="49" charset="-122"/>
            </a:endParaRPr>
          </a:p>
        </p:txBody>
      </p:sp>
    </p:spTree>
    <p:extLst>
      <p:ext uri="{BB962C8B-B14F-4D97-AF65-F5344CB8AC3E}">
        <p14:creationId xmlns:p14="http://schemas.microsoft.com/office/powerpoint/2010/main" val="15313953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57158" y="411510"/>
            <a:ext cx="8483630" cy="4248472"/>
          </a:xfrm>
        </p:spPr>
        <p:txBody>
          <a:bodyPr>
            <a:normAutofit fontScale="92500" lnSpcReduction="20000"/>
          </a:bodyPr>
          <a:lstStyle/>
          <a:p>
            <a:pPr>
              <a:lnSpc>
                <a:spcPct val="150000"/>
              </a:lnSpc>
            </a:pPr>
            <a:r>
              <a:rPr lang="zh-CN" altLang="en-US" sz="2400" b="1" noProof="1">
                <a:latin typeface="黑体" panose="02010609060101010101" pitchFamily="49" charset="-122"/>
                <a:ea typeface="黑体" panose="02010609060101010101" pitchFamily="49" charset="-122"/>
                <a:sym typeface="宋体" panose="02010600030101010101" pitchFamily="2" charset="-122"/>
              </a:rPr>
              <a:t>结论解读 </a:t>
            </a:r>
            <a:endParaRPr lang="en-US" altLang="zh-CN" sz="2400" b="1" noProof="1">
              <a:latin typeface="黑体" panose="02010609060101010101" pitchFamily="49" charset="-122"/>
              <a:ea typeface="黑体" panose="02010609060101010101" pitchFamily="49" charset="-122"/>
              <a:sym typeface="宋体" panose="02010600030101010101" pitchFamily="2" charset="-122"/>
            </a:endParaRPr>
          </a:p>
          <a:p>
            <a:pPr>
              <a:lnSpc>
                <a:spcPct val="150000"/>
              </a:lnSpc>
            </a:pPr>
            <a:r>
              <a:rPr lang="zh-CN" altLang="en-US" sz="2400" noProof="1">
                <a:latin typeface="黑体" panose="02010609060101010101" pitchFamily="49" charset="-122"/>
                <a:ea typeface="黑体" panose="02010609060101010101" pitchFamily="49" charset="-122"/>
                <a:sym typeface="宋体" panose="02010600030101010101" pitchFamily="2" charset="-122"/>
              </a:rPr>
              <a:t>评价结论一般分为</a:t>
            </a:r>
            <a:r>
              <a:rPr lang="zh-CN" altLang="en-US" sz="2400" noProof="1">
                <a:solidFill>
                  <a:srgbClr val="0033CC"/>
                </a:solidFill>
                <a:latin typeface="黑体" panose="02010609060101010101" pitchFamily="49" charset="-122"/>
                <a:ea typeface="黑体" panose="02010609060101010101" pitchFamily="49" charset="-122"/>
                <a:sym typeface="宋体" panose="02010600030101010101" pitchFamily="2" charset="-122"/>
              </a:rPr>
              <a:t>分项结论</a:t>
            </a:r>
            <a:r>
              <a:rPr lang="zh-CN" altLang="en-US" sz="2400" noProof="1">
                <a:latin typeface="黑体" panose="02010609060101010101" pitchFamily="49" charset="-122"/>
                <a:ea typeface="黑体" panose="02010609060101010101" pitchFamily="49" charset="-122"/>
                <a:sym typeface="宋体" panose="02010600030101010101" pitchFamily="2" charset="-122"/>
              </a:rPr>
              <a:t>和</a:t>
            </a:r>
            <a:r>
              <a:rPr lang="zh-CN" altLang="en-US" sz="2400" noProof="1">
                <a:solidFill>
                  <a:srgbClr val="0033CC"/>
                </a:solidFill>
                <a:latin typeface="黑体" panose="02010609060101010101" pitchFamily="49" charset="-122"/>
                <a:ea typeface="黑体" panose="02010609060101010101" pitchFamily="49" charset="-122"/>
                <a:sym typeface="宋体" panose="02010600030101010101" pitchFamily="2" charset="-122"/>
              </a:rPr>
              <a:t>总结论</a:t>
            </a:r>
            <a:r>
              <a:rPr lang="zh-CN" altLang="en-US" sz="2400" noProof="1">
                <a:latin typeface="黑体" panose="02010609060101010101" pitchFamily="49" charset="-122"/>
                <a:ea typeface="黑体" panose="02010609060101010101" pitchFamily="49" charset="-122"/>
                <a:sym typeface="宋体" panose="02010600030101010101" pitchFamily="2" charset="-122"/>
              </a:rPr>
              <a:t>。分项结论是分类逐条对评价结果进行表述，总结论是对分项结论的高度概括和总结。</a:t>
            </a:r>
            <a:endParaRPr lang="en-US" altLang="zh-CN" sz="2400" noProof="1">
              <a:latin typeface="黑体" panose="02010609060101010101" pitchFamily="49" charset="-122"/>
              <a:ea typeface="黑体" panose="02010609060101010101" pitchFamily="49" charset="-122"/>
              <a:sym typeface="宋体" panose="02010600030101010101" pitchFamily="2" charset="-122"/>
            </a:endParaRPr>
          </a:p>
          <a:p>
            <a:pPr>
              <a:lnSpc>
                <a:spcPct val="150000"/>
              </a:lnSpc>
            </a:pPr>
            <a:r>
              <a:rPr lang="zh-CN" altLang="en-US" sz="2400" noProof="1">
                <a:latin typeface="黑体" panose="02010609060101010101" pitchFamily="49" charset="-122"/>
                <a:ea typeface="黑体" panose="02010609060101010101" pitchFamily="49" charset="-122"/>
                <a:sym typeface="宋体" panose="02010600030101010101" pitchFamily="2" charset="-122"/>
              </a:rPr>
              <a:t>看读评价结果，</a:t>
            </a:r>
            <a:r>
              <a:rPr lang="zh-CN" altLang="en-US" sz="2400" noProof="1">
                <a:solidFill>
                  <a:srgbClr val="0033CC"/>
                </a:solidFill>
                <a:latin typeface="黑体" panose="02010609060101010101" pitchFamily="49" charset="-122"/>
                <a:ea typeface="黑体" panose="02010609060101010101" pitchFamily="49" charset="-122"/>
                <a:sym typeface="宋体" panose="02010600030101010101" pitchFamily="2" charset="-122"/>
              </a:rPr>
              <a:t>首先</a:t>
            </a:r>
            <a:r>
              <a:rPr lang="zh-CN" altLang="en-US" sz="2400" noProof="1">
                <a:latin typeface="黑体" panose="02010609060101010101" pitchFamily="49" charset="-122"/>
                <a:ea typeface="黑体" panose="02010609060101010101" pitchFamily="49" charset="-122"/>
                <a:sym typeface="宋体" panose="02010600030101010101" pitchFamily="2" charset="-122"/>
              </a:rPr>
              <a:t>要理解掌握其含义；</a:t>
            </a:r>
            <a:r>
              <a:rPr lang="zh-CN" altLang="en-US" sz="2400" noProof="1">
                <a:solidFill>
                  <a:srgbClr val="0033CC"/>
                </a:solidFill>
                <a:latin typeface="黑体" panose="02010609060101010101" pitchFamily="49" charset="-122"/>
                <a:ea typeface="黑体" panose="02010609060101010101" pitchFamily="49" charset="-122"/>
                <a:sym typeface="宋体" panose="02010600030101010101" pitchFamily="2" charset="-122"/>
              </a:rPr>
              <a:t>再是</a:t>
            </a:r>
            <a:r>
              <a:rPr lang="zh-CN" altLang="en-US" sz="2400" noProof="1">
                <a:latin typeface="黑体" panose="02010609060101010101" pitchFamily="49" charset="-122"/>
                <a:ea typeface="黑体" panose="02010609060101010101" pitchFamily="49" charset="-122"/>
                <a:sym typeface="宋体" panose="02010600030101010101" pitchFamily="2" charset="-122"/>
              </a:rPr>
              <a:t>明白采用的什么评价依据与方法，它涉及的主要项目（</a:t>
            </a:r>
            <a:r>
              <a:rPr lang="zh-CN" altLang="en-US" sz="2400" noProof="1">
                <a:solidFill>
                  <a:srgbClr val="0033CC"/>
                </a:solidFill>
                <a:latin typeface="黑体" panose="02010609060101010101" pitchFamily="49" charset="-122"/>
                <a:ea typeface="黑体" panose="02010609060101010101" pitchFamily="49" charset="-122"/>
                <a:sym typeface="宋体" panose="02010600030101010101" pitchFamily="2" charset="-122"/>
              </a:rPr>
              <a:t>比如工艺参数，运行参数，物料危险度，管理项目等</a:t>
            </a:r>
            <a:r>
              <a:rPr lang="zh-CN" altLang="en-US" sz="2400" noProof="1">
                <a:latin typeface="黑体" panose="02010609060101010101" pitchFamily="49" charset="-122"/>
                <a:ea typeface="黑体" panose="02010609060101010101" pitchFamily="49" charset="-122"/>
                <a:sym typeface="宋体" panose="02010600030101010101" pitchFamily="2" charset="-122"/>
              </a:rPr>
              <a:t>）是哪些；还要看对评价结果给出的“</a:t>
            </a:r>
            <a:r>
              <a:rPr lang="zh-CN" altLang="en-US" sz="2400" noProof="1">
                <a:solidFill>
                  <a:srgbClr val="FF0000"/>
                </a:solidFill>
                <a:latin typeface="黑体" panose="02010609060101010101" pitchFamily="49" charset="-122"/>
                <a:ea typeface="黑体" panose="02010609060101010101" pitchFamily="49" charset="-122"/>
                <a:sym typeface="宋体" panose="02010600030101010101" pitchFamily="2" charset="-122"/>
              </a:rPr>
              <a:t>满足度</a:t>
            </a:r>
            <a:r>
              <a:rPr lang="zh-CN" altLang="en-US" sz="2400" noProof="1">
                <a:latin typeface="黑体" panose="02010609060101010101" pitchFamily="49" charset="-122"/>
                <a:ea typeface="黑体" panose="02010609060101010101" pitchFamily="49" charset="-122"/>
                <a:sym typeface="宋体" panose="02010600030101010101" pitchFamily="2" charset="-122"/>
              </a:rPr>
              <a:t>”（</a:t>
            </a:r>
            <a:r>
              <a:rPr lang="zh-CN" altLang="en-US" sz="2400" noProof="1">
                <a:solidFill>
                  <a:srgbClr val="000099"/>
                </a:solidFill>
                <a:latin typeface="黑体" panose="02010609060101010101" pitchFamily="49" charset="-122"/>
                <a:ea typeface="黑体" panose="02010609060101010101" pitchFamily="49" charset="-122"/>
                <a:sym typeface="宋体" panose="02010600030101010101" pitchFamily="2" charset="-122"/>
              </a:rPr>
              <a:t>是完全，基本，一定程度，还是其它</a:t>
            </a:r>
            <a:r>
              <a:rPr lang="zh-CN" altLang="en-US" sz="2400" noProof="1">
                <a:latin typeface="黑体" panose="02010609060101010101" pitchFamily="49" charset="-122"/>
                <a:ea typeface="黑体" panose="02010609060101010101" pitchFamily="49" charset="-122"/>
                <a:sym typeface="宋体" panose="02010600030101010101" pitchFamily="2" charset="-122"/>
              </a:rPr>
              <a:t>）。</a:t>
            </a:r>
            <a:endParaRPr lang="en-US" altLang="zh-CN" sz="2400" noProof="1">
              <a:latin typeface="黑体" panose="02010609060101010101" pitchFamily="49" charset="-122"/>
              <a:ea typeface="黑体" panose="02010609060101010101" pitchFamily="49" charset="-122"/>
              <a:sym typeface="宋体" panose="02010600030101010101" pitchFamily="2" charset="-122"/>
            </a:endParaRPr>
          </a:p>
          <a:p>
            <a:pPr>
              <a:lnSpc>
                <a:spcPct val="150000"/>
              </a:lnSpc>
            </a:pPr>
            <a:r>
              <a:rPr lang="en-US" altLang="zh-CN" sz="2400" noProof="1">
                <a:latin typeface="黑体" panose="02010609060101010101" pitchFamily="49" charset="-122"/>
                <a:ea typeface="黑体" panose="02010609060101010101" pitchFamily="49" charset="-122"/>
                <a:sym typeface="宋体" panose="02010600030101010101" pitchFamily="2" charset="-122"/>
              </a:rPr>
              <a:t>    </a:t>
            </a:r>
            <a:r>
              <a:rPr lang="zh-CN" altLang="en-US" sz="2000" noProof="1">
                <a:solidFill>
                  <a:srgbClr val="FF0000"/>
                </a:solidFill>
                <a:latin typeface="黑体" panose="02010609060101010101" pitchFamily="49" charset="-122"/>
                <a:ea typeface="黑体" panose="02010609060101010101" pitchFamily="49" charset="-122"/>
                <a:sym typeface="宋体" panose="02010600030101010101" pitchFamily="2" charset="-122"/>
              </a:rPr>
              <a:t>借鉴和运用它（</a:t>
            </a:r>
            <a:r>
              <a:rPr lang="zh-CN" altLang="en-US" sz="2000" noProof="1">
                <a:solidFill>
                  <a:srgbClr val="7030A0"/>
                </a:solidFill>
                <a:latin typeface="黑体" panose="02010609060101010101" pitchFamily="49" charset="-122"/>
                <a:ea typeface="黑体" panose="02010609060101010101" pitchFamily="49" charset="-122"/>
                <a:sym typeface="宋体" panose="02010600030101010101" pitchFamily="2" charset="-122"/>
              </a:rPr>
              <a:t>结论</a:t>
            </a:r>
            <a:r>
              <a:rPr lang="zh-CN" altLang="en-US" sz="2000" noProof="1">
                <a:solidFill>
                  <a:srgbClr val="FF0000"/>
                </a:solidFill>
                <a:latin typeface="黑体" panose="02010609060101010101" pitchFamily="49" charset="-122"/>
                <a:ea typeface="黑体" panose="02010609060101010101" pitchFamily="49" charset="-122"/>
                <a:sym typeface="宋体" panose="02010600030101010101" pitchFamily="2" charset="-122"/>
              </a:rPr>
              <a:t>），来把握安全管理的重点部位和关键点，提出相应的改进措施与建议。</a:t>
            </a:r>
            <a:endParaRPr lang="zh-CN" altLang="en-US" sz="2000" dirty="0">
              <a:solidFill>
                <a:srgbClr val="FF0000"/>
              </a:solidFill>
            </a:endParaRPr>
          </a:p>
        </p:txBody>
      </p:sp>
    </p:spTree>
    <p:extLst>
      <p:ext uri="{BB962C8B-B14F-4D97-AF65-F5344CB8AC3E}">
        <p14:creationId xmlns:p14="http://schemas.microsoft.com/office/powerpoint/2010/main" val="2418404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p:cNvSpPr>
          <p:nvPr>
            <p:ph idx="1"/>
          </p:nvPr>
        </p:nvSpPr>
        <p:spPr>
          <a:xfrm>
            <a:off x="466726" y="483518"/>
            <a:ext cx="8366125" cy="4392488"/>
          </a:xfrm>
        </p:spPr>
        <p:txBody>
          <a:bodyPr vert="horz" wrap="square" lIns="91440" tIns="45720" rIns="91440" bIns="45720" anchor="t">
            <a:normAutofit fontScale="77500" lnSpcReduction="20000"/>
          </a:bodyPr>
          <a:lstStyle/>
          <a:p>
            <a:pPr marL="0" indent="342900" eaLnBrk="1" hangingPunct="1">
              <a:lnSpc>
                <a:spcPct val="140000"/>
              </a:lnSpc>
              <a:spcBef>
                <a:spcPct val="0"/>
              </a:spcBef>
              <a:buNone/>
            </a:pPr>
            <a:r>
              <a:rPr lang="zh-CN" altLang="zh-CN" sz="3200" dirty="0">
                <a:latin typeface="黑体" panose="02010609060101010101" pitchFamily="49" charset="-122"/>
                <a:ea typeface="黑体" panose="02010609060101010101" pitchFamily="49" charset="-122"/>
              </a:rPr>
              <a:t>通过对H公司乳化炸药生产线扩能技术改造项目进行现场检查和资料查验、危险、有害因素辨识和评价，鉴于该公司已完成现场考评意见整改，经评价，H公司乳化炸药生产线扩能技术改造项目安全验收评价结论如下：</a:t>
            </a:r>
            <a:r>
              <a:rPr lang="zh-CN" altLang="en-US" sz="3200" dirty="0">
                <a:latin typeface="黑体" panose="02010609060101010101" pitchFamily="49" charset="-122"/>
                <a:ea typeface="黑体" panose="02010609060101010101" pitchFamily="49" charset="-122"/>
              </a:rPr>
              <a:t>（</a:t>
            </a:r>
            <a:r>
              <a:rPr lang="zh-CN" altLang="en-US" sz="3200" dirty="0">
                <a:solidFill>
                  <a:srgbClr val="0033CC"/>
                </a:solidFill>
                <a:latin typeface="黑体" panose="02010609060101010101" pitchFamily="49" charset="-122"/>
                <a:ea typeface="黑体" panose="02010609060101010101" pitchFamily="49" charset="-122"/>
              </a:rPr>
              <a:t>分项描述：</a:t>
            </a:r>
            <a:r>
              <a:rPr lang="zh-CN" altLang="en-US" sz="3200" dirty="0">
                <a:latin typeface="黑体" panose="02010609060101010101" pitchFamily="49" charset="-122"/>
                <a:ea typeface="黑体" panose="02010609060101010101" pitchFamily="49" charset="-122"/>
              </a:rPr>
              <a:t>）</a:t>
            </a:r>
            <a:endParaRPr lang="zh-CN" altLang="zh-CN" sz="3200" dirty="0">
              <a:latin typeface="黑体" panose="02010609060101010101" pitchFamily="49" charset="-122"/>
              <a:ea typeface="黑体" panose="02010609060101010101" pitchFamily="49" charset="-122"/>
            </a:endParaRPr>
          </a:p>
          <a:p>
            <a:pPr marL="0" indent="342900" eaLnBrk="1" hangingPunct="1">
              <a:lnSpc>
                <a:spcPct val="140000"/>
              </a:lnSpc>
              <a:spcBef>
                <a:spcPct val="0"/>
              </a:spcBef>
              <a:buNone/>
            </a:pPr>
            <a:endParaRPr lang="en-US" altLang="zh-CN" sz="3200" dirty="0">
              <a:latin typeface="黑体" panose="02010609060101010101" pitchFamily="49" charset="-122"/>
              <a:ea typeface="黑体" panose="02010609060101010101" pitchFamily="49" charset="-122"/>
            </a:endParaRPr>
          </a:p>
          <a:p>
            <a:pPr marL="0" indent="342900" eaLnBrk="1" hangingPunct="1">
              <a:lnSpc>
                <a:spcPct val="140000"/>
              </a:lnSpc>
              <a:spcBef>
                <a:spcPct val="0"/>
              </a:spcBef>
              <a:buNone/>
            </a:pPr>
            <a:r>
              <a:rPr lang="zh-CN" altLang="zh-CN" sz="3200" dirty="0">
                <a:latin typeface="黑体" panose="02010609060101010101" pitchFamily="49" charset="-122"/>
                <a:ea typeface="黑体" panose="02010609060101010101" pitchFamily="49" charset="-122"/>
              </a:rPr>
              <a:t>（1）该公司具有《营业执照》和《民用爆炸物品生产许可证》，符合民用爆炸物品生产企业要求。</a:t>
            </a:r>
            <a:r>
              <a:rPr lang="zh-CN" altLang="zh-CN" sz="3200" dirty="0">
                <a:solidFill>
                  <a:srgbClr val="FF0000"/>
                </a:solidFill>
                <a:latin typeface="黑体" panose="02010609060101010101" pitchFamily="49" charset="-122"/>
                <a:ea typeface="黑体" panose="02010609060101010101" pitchFamily="49" charset="-122"/>
              </a:rPr>
              <a:t>（生产许可，合法</a:t>
            </a:r>
            <a:r>
              <a:rPr lang="zh-CN" altLang="en-US" sz="3200" dirty="0">
                <a:solidFill>
                  <a:srgbClr val="FF0000"/>
                </a:solidFill>
                <a:latin typeface="黑体" panose="02010609060101010101" pitchFamily="49" charset="-122"/>
                <a:ea typeface="黑体" panose="02010609060101010101" pitchFamily="49" charset="-122"/>
              </a:rPr>
              <a:t>性</a:t>
            </a:r>
            <a:r>
              <a:rPr lang="zh-CN" altLang="zh-CN" sz="3200" dirty="0">
                <a:solidFill>
                  <a:srgbClr val="FF0000"/>
                </a:solidFill>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2802611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p:cNvSpPr>
          <p:nvPr>
            <p:ph idx="1"/>
          </p:nvPr>
        </p:nvSpPr>
        <p:spPr>
          <a:xfrm>
            <a:off x="209551" y="843559"/>
            <a:ext cx="8696325" cy="3852744"/>
          </a:xfrm>
        </p:spPr>
        <p:txBody>
          <a:bodyPr vert="horz" wrap="square" lIns="91440" tIns="45720" rIns="91440" bIns="45720" anchor="t">
            <a:normAutofit fontScale="92500" lnSpcReduction="10000"/>
          </a:bodyPr>
          <a:lstStyle/>
          <a:p>
            <a:pPr marL="0" indent="342900" eaLnBrk="1" hangingPunct="1">
              <a:lnSpc>
                <a:spcPct val="130000"/>
              </a:lnSpc>
              <a:spcBef>
                <a:spcPct val="0"/>
              </a:spcBef>
              <a:buNone/>
            </a:pPr>
            <a:r>
              <a:rPr lang="zh-CN" altLang="zh-CN" sz="2400" dirty="0">
                <a:latin typeface="黑体" panose="02010609060101010101" pitchFamily="49" charset="-122"/>
                <a:ea typeface="黑体" panose="02010609060101010101" pitchFamily="49" charset="-122"/>
              </a:rPr>
              <a:t>（2）该项目依据工业和信息化部《关于申请调整H公司生产许可能力请示的复函》（工安全函[20</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号）批准建设；乳化炸药生产线选用</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公司研发的</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型乳化炸药生产工艺技术及设备，该技术及设备于2013年5月通过了工业和信息化部组织的科学技术成果鉴定；2015年2月10日通过了工业化安全验证。选用</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自动包装设备，该设备于2013年4月通过了工业和信息化部组织的科学技术成果鉴定；该项目设计单位</a:t>
            </a:r>
            <a:r>
              <a:rPr lang="en-US" altLang="zh-CN" sz="2400" dirty="0">
                <a:latin typeface="黑体" panose="02010609060101010101" pitchFamily="49" charset="-122"/>
                <a:ea typeface="黑体" panose="02010609060101010101" pitchFamily="49" charset="-122"/>
              </a:rPr>
              <a:t>**</a:t>
            </a:r>
            <a:r>
              <a:rPr lang="zh-CN" altLang="zh-CN" sz="2400" dirty="0">
                <a:latin typeface="黑体" panose="02010609060101010101" pitchFamily="49" charset="-122"/>
                <a:ea typeface="黑体" panose="02010609060101010101" pitchFamily="49" charset="-122"/>
              </a:rPr>
              <a:t>工程设计有限公司具有民爆器材工程甲级设计资质，</a:t>
            </a:r>
            <a:r>
              <a:rPr lang="zh-CN" altLang="zh-CN" sz="2400" dirty="0">
                <a:solidFill>
                  <a:srgbClr val="0033CC"/>
                </a:solidFill>
                <a:latin typeface="黑体" panose="02010609060101010101" pitchFamily="49" charset="-122"/>
                <a:ea typeface="黑体" panose="02010609060101010101" pitchFamily="49" charset="-122"/>
              </a:rPr>
              <a:t>各项技术文件和图纸资料齐全、有效，符合民爆行业规定。</a:t>
            </a:r>
            <a:r>
              <a:rPr lang="zh-CN" altLang="zh-CN" sz="2400" dirty="0">
                <a:solidFill>
                  <a:srgbClr val="FF0000"/>
                </a:solidFill>
                <a:latin typeface="黑体" panose="02010609060101010101" pitchFamily="49" charset="-122"/>
                <a:ea typeface="黑体" panose="02010609060101010101" pitchFamily="49" charset="-122"/>
              </a:rPr>
              <a:t>（技术鉴定，验证，设计单位具备资质</a:t>
            </a:r>
            <a:r>
              <a:rPr lang="zh-CN" altLang="en-US" sz="2400" dirty="0">
                <a:solidFill>
                  <a:srgbClr val="FF0000"/>
                </a:solidFill>
                <a:latin typeface="黑体" panose="02010609060101010101" pitchFamily="49" charset="-122"/>
                <a:ea typeface="黑体" panose="02010609060101010101" pitchFamily="49" charset="-122"/>
              </a:rPr>
              <a:t>情况</a:t>
            </a:r>
            <a:r>
              <a:rPr lang="zh-CN" altLang="zh-CN" sz="2400" dirty="0">
                <a:solidFill>
                  <a:srgbClr val="FF0000"/>
                </a:solidFill>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42380333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p:cNvSpPr>
          <p:nvPr>
            <p:ph idx="1"/>
          </p:nvPr>
        </p:nvSpPr>
        <p:spPr>
          <a:xfrm>
            <a:off x="209551" y="1750219"/>
            <a:ext cx="8696325" cy="2583656"/>
          </a:xfrm>
        </p:spPr>
        <p:txBody>
          <a:bodyPr vert="horz" wrap="square" lIns="91440" tIns="45720" rIns="91440" bIns="45720" anchor="t">
            <a:normAutofit fontScale="92500"/>
          </a:bodyPr>
          <a:lstStyle/>
          <a:p>
            <a:pPr marL="0" indent="342900" eaLnBrk="1" hangingPunct="1">
              <a:spcBef>
                <a:spcPct val="0"/>
              </a:spcBef>
              <a:buNone/>
            </a:pPr>
            <a:r>
              <a:rPr lang="zh-CN" altLang="zh-CN" sz="2400" dirty="0">
                <a:latin typeface="黑体" panose="02010609060101010101" pitchFamily="49" charset="-122"/>
                <a:ea typeface="黑体" panose="02010609060101010101" pitchFamily="49" charset="-122"/>
              </a:rPr>
              <a:t>（3）该公司</a:t>
            </a:r>
            <a:r>
              <a:rPr lang="zh-CN" altLang="zh-CN" sz="2400" dirty="0">
                <a:solidFill>
                  <a:srgbClr val="0033CC"/>
                </a:solidFill>
                <a:latin typeface="黑体" panose="02010609060101010101" pitchFamily="49" charset="-122"/>
                <a:ea typeface="黑体" panose="02010609060101010101" pitchFamily="49" charset="-122"/>
              </a:rPr>
              <a:t>制定了</a:t>
            </a:r>
            <a:r>
              <a:rPr lang="zh-CN" altLang="zh-CN" sz="2400" dirty="0">
                <a:latin typeface="黑体" panose="02010609060101010101" pitchFamily="49" charset="-122"/>
                <a:ea typeface="黑体" panose="02010609060101010101" pitchFamily="49" charset="-122"/>
              </a:rPr>
              <a:t>安全生产规章制度和安全生产责任制，</a:t>
            </a:r>
            <a:r>
              <a:rPr lang="zh-CN" altLang="zh-CN" sz="2400" dirty="0">
                <a:solidFill>
                  <a:srgbClr val="0033CC"/>
                </a:solidFill>
                <a:latin typeface="黑体" panose="02010609060101010101" pitchFamily="49" charset="-122"/>
                <a:ea typeface="黑体" panose="02010609060101010101" pitchFamily="49" charset="-122"/>
              </a:rPr>
              <a:t>建立了</a:t>
            </a:r>
            <a:r>
              <a:rPr lang="zh-CN" altLang="zh-CN" sz="2400" dirty="0">
                <a:latin typeface="黑体" panose="02010609060101010101" pitchFamily="49" charset="-122"/>
                <a:ea typeface="黑体" panose="02010609060101010101" pitchFamily="49" charset="-122"/>
              </a:rPr>
              <a:t>符合实际管理需要的安全生产管理机构，</a:t>
            </a:r>
            <a:r>
              <a:rPr lang="zh-CN" altLang="zh-CN" sz="2400" dirty="0">
                <a:solidFill>
                  <a:srgbClr val="0033CC"/>
                </a:solidFill>
                <a:latin typeface="黑体" panose="02010609060101010101" pitchFamily="49" charset="-122"/>
                <a:ea typeface="黑体" panose="02010609060101010101" pitchFamily="49" charset="-122"/>
              </a:rPr>
              <a:t>设有</a:t>
            </a:r>
            <a:r>
              <a:rPr lang="zh-CN" altLang="zh-CN" sz="2400" dirty="0">
                <a:latin typeface="黑体" panose="02010609060101010101" pitchFamily="49" charset="-122"/>
                <a:ea typeface="黑体" panose="02010609060101010101" pitchFamily="49" charset="-122"/>
              </a:rPr>
              <a:t>专职安全管理人员，主要负责人</a:t>
            </a:r>
            <a:r>
              <a:rPr lang="zh-CN" altLang="zh-CN" sz="2400" dirty="0">
                <a:solidFill>
                  <a:srgbClr val="0033CC"/>
                </a:solidFill>
                <a:latin typeface="黑体" panose="02010609060101010101" pitchFamily="49" charset="-122"/>
                <a:ea typeface="黑体" panose="02010609060101010101" pitchFamily="49" charset="-122"/>
              </a:rPr>
              <a:t>通过了</a:t>
            </a:r>
            <a:r>
              <a:rPr lang="zh-CN" altLang="zh-CN" sz="2400" dirty="0">
                <a:latin typeface="黑体" panose="02010609060101010101" pitchFamily="49" charset="-122"/>
                <a:ea typeface="黑体" panose="02010609060101010101" pitchFamily="49" charset="-122"/>
              </a:rPr>
              <a:t>有资质的培训机构培训并取得了民爆行业上岗资格证书，特种作业人员和从业人员经</a:t>
            </a:r>
            <a:r>
              <a:rPr lang="zh-CN" altLang="zh-CN" sz="2400" dirty="0">
                <a:solidFill>
                  <a:srgbClr val="0033CC"/>
                </a:solidFill>
                <a:latin typeface="黑体" panose="02010609060101010101" pitchFamily="49" charset="-122"/>
                <a:ea typeface="黑体" panose="02010609060101010101" pitchFamily="49" charset="-122"/>
              </a:rPr>
              <a:t>培训合格持证上岗</a:t>
            </a:r>
            <a:r>
              <a:rPr lang="zh-CN" altLang="zh-CN" sz="2400" dirty="0">
                <a:latin typeface="黑体" panose="02010609060101010101" pitchFamily="49" charset="-122"/>
                <a:ea typeface="黑体" panose="02010609060101010101" pitchFamily="49" charset="-122"/>
              </a:rPr>
              <a:t>；</a:t>
            </a:r>
            <a:r>
              <a:rPr lang="zh-CN" altLang="zh-CN" sz="2400" dirty="0">
                <a:solidFill>
                  <a:srgbClr val="0033CC"/>
                </a:solidFill>
                <a:latin typeface="黑体" panose="02010609060101010101" pitchFamily="49" charset="-122"/>
                <a:ea typeface="黑体" panose="02010609060101010101" pitchFamily="49" charset="-122"/>
              </a:rPr>
              <a:t>建立了</a:t>
            </a:r>
            <a:r>
              <a:rPr lang="zh-CN" altLang="zh-CN" sz="2400" dirty="0">
                <a:latin typeface="黑体" panose="02010609060101010101" pitchFamily="49" charset="-122"/>
                <a:ea typeface="黑体" panose="02010609060101010101" pitchFamily="49" charset="-122"/>
              </a:rPr>
              <a:t>符合行业要求的安全生产应急救援预案，综合安全管理</a:t>
            </a:r>
            <a:r>
              <a:rPr lang="zh-CN" altLang="zh-CN" sz="2400" dirty="0">
                <a:solidFill>
                  <a:srgbClr val="0033CC"/>
                </a:solidFill>
                <a:latin typeface="黑体" panose="02010609060101010101" pitchFamily="49" charset="-122"/>
                <a:ea typeface="黑体" panose="02010609060101010101" pitchFamily="49" charset="-122"/>
              </a:rPr>
              <a:t>符合</a:t>
            </a:r>
            <a:r>
              <a:rPr lang="zh-CN" altLang="zh-CN" sz="2400" dirty="0">
                <a:latin typeface="黑体" panose="02010609060101010101" pitchFamily="49" charset="-122"/>
                <a:ea typeface="黑体" panose="02010609060101010101" pitchFamily="49" charset="-122"/>
              </a:rPr>
              <a:t>《民用爆炸物品生产、销售企业安全管理规程》（GB28263-2012）等要求。</a:t>
            </a:r>
            <a:r>
              <a:rPr lang="zh-CN" altLang="zh-CN" sz="2400" dirty="0">
                <a:solidFill>
                  <a:srgbClr val="FF0000"/>
                </a:solidFill>
                <a:latin typeface="黑体" panose="02010609060101010101" pitchFamily="49" charset="-122"/>
                <a:ea typeface="黑体" panose="02010609060101010101" pitchFamily="49" charset="-122"/>
              </a:rPr>
              <a:t>（安全生产制度，安全管理机构建立，安全管理人员及资格，人员培训持证上岗，应急预案建立情况）</a:t>
            </a:r>
          </a:p>
        </p:txBody>
      </p:sp>
    </p:spTree>
    <p:extLst>
      <p:ext uri="{BB962C8B-B14F-4D97-AF65-F5344CB8AC3E}">
        <p14:creationId xmlns:p14="http://schemas.microsoft.com/office/powerpoint/2010/main" val="28470400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p:cNvSpPr>
          <p:nvPr>
            <p:ph idx="1"/>
          </p:nvPr>
        </p:nvSpPr>
        <p:spPr>
          <a:xfrm>
            <a:off x="209551" y="584547"/>
            <a:ext cx="8696325" cy="4219451"/>
          </a:xfrm>
        </p:spPr>
        <p:txBody>
          <a:bodyPr vert="horz" wrap="square" lIns="91440" tIns="45720" rIns="91440" bIns="45720" anchor="t">
            <a:normAutofit fontScale="92500"/>
          </a:bodyPr>
          <a:lstStyle/>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（4）经危险、有害因素辨识，该项目涉及的主要危险、有害因素有火灾爆炸、雷电、触电伤害、机械伤害、中毒、粉尘、噪声及腐蚀等，</a:t>
            </a:r>
            <a:r>
              <a:rPr lang="zh-CN" altLang="zh-CN" sz="2400" dirty="0">
                <a:solidFill>
                  <a:srgbClr val="0033CC"/>
                </a:solidFill>
                <a:latin typeface="黑体" panose="02010609060101010101" pitchFamily="49" charset="-122"/>
                <a:ea typeface="黑体" panose="02010609060101010101" pitchFamily="49" charset="-122"/>
              </a:rPr>
              <a:t>其中火灾爆炸为主要危险</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（对危险有害因素辨识及可能产生主要危险）</a:t>
            </a:r>
          </a:p>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（5）采用安全检查表法对该项目从“前置性”安全条件、综合管理、总体安全条件、乳化炸药生产线单元的现场考核、资料检查，采用安全检查表法评价，得分值为91.1分，该项目风险可以接受，</a:t>
            </a:r>
            <a:r>
              <a:rPr lang="zh-CN" altLang="zh-CN" sz="2400" dirty="0">
                <a:solidFill>
                  <a:srgbClr val="0033CC"/>
                </a:solidFill>
                <a:latin typeface="黑体" panose="02010609060101010101" pitchFamily="49" charset="-122"/>
                <a:ea typeface="黑体" panose="02010609060101010101" pitchFamily="49" charset="-122"/>
              </a:rPr>
              <a:t>符合性评价结论为“合格”</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（用安全检测表进行符合性评价得出“合格”结果。划分单元，综合安全管理、总体安全条件、乳化炸药生产线共三各单元。分别评价给出得分值。</a:t>
            </a:r>
            <a:r>
              <a:rPr lang="zh-CN" altLang="en-US" sz="2400" dirty="0">
                <a:solidFill>
                  <a:srgbClr val="FF0000"/>
                </a:solidFill>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前置性”安全条件共12项）</a:t>
            </a:r>
          </a:p>
        </p:txBody>
      </p:sp>
    </p:spTree>
    <p:extLst>
      <p:ext uri="{BB962C8B-B14F-4D97-AF65-F5344CB8AC3E}">
        <p14:creationId xmlns:p14="http://schemas.microsoft.com/office/powerpoint/2010/main" val="34931322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p:cNvSpPr>
          <p:nvPr>
            <p:ph idx="1"/>
          </p:nvPr>
        </p:nvSpPr>
        <p:spPr>
          <a:xfrm>
            <a:off x="207964" y="915566"/>
            <a:ext cx="8696325" cy="3600400"/>
          </a:xfrm>
        </p:spPr>
        <p:txBody>
          <a:bodyPr vert="horz" wrap="square" lIns="91440" tIns="45720" rIns="91440" bIns="45720" anchor="t">
            <a:normAutofit fontScale="92500"/>
          </a:bodyPr>
          <a:lstStyle/>
          <a:p>
            <a:pPr marL="0" indent="342900" eaLnBrk="1" hangingPunct="1">
              <a:lnSpc>
                <a:spcPct val="120000"/>
              </a:lnSpc>
              <a:spcBef>
                <a:spcPct val="0"/>
              </a:spcBef>
              <a:buNone/>
            </a:pPr>
            <a:r>
              <a:rPr lang="zh-CN" altLang="zh-CN" sz="2800" dirty="0">
                <a:latin typeface="黑体" panose="02010609060101010101" pitchFamily="49" charset="-122"/>
                <a:ea typeface="黑体" panose="02010609060101010101" pitchFamily="49" charset="-122"/>
              </a:rPr>
              <a:t>（6）采用LEC法对该项目生产过程燃烧、爆炸</a:t>
            </a:r>
            <a:r>
              <a:rPr lang="zh-CN" altLang="zh-CN" sz="2800" dirty="0">
                <a:solidFill>
                  <a:srgbClr val="0033CC"/>
                </a:solidFill>
                <a:latin typeface="黑体" panose="02010609060101010101" pitchFamily="49" charset="-122"/>
                <a:ea typeface="黑体" panose="02010609060101010101" pitchFamily="49" charset="-122"/>
              </a:rPr>
              <a:t>作业条件危险程度评价</a:t>
            </a:r>
            <a:r>
              <a:rPr lang="zh-CN" altLang="zh-CN" sz="2800" dirty="0">
                <a:latin typeface="黑体" panose="02010609060101010101" pitchFamily="49" charset="-122"/>
                <a:ea typeface="黑体" panose="02010609060101010101" pitchFamily="49" charset="-122"/>
              </a:rPr>
              <a:t>表明，该项目各危险工序的危险程度，通过采取有效的技术防范措施和提高自动监控水平，</a:t>
            </a:r>
            <a:r>
              <a:rPr lang="zh-CN" altLang="zh-CN" sz="2800" dirty="0">
                <a:solidFill>
                  <a:srgbClr val="0033CC"/>
                </a:solidFill>
                <a:latin typeface="黑体" panose="02010609060101010101" pitchFamily="49" charset="-122"/>
                <a:ea typeface="黑体" panose="02010609060101010101" pitchFamily="49" charset="-122"/>
              </a:rPr>
              <a:t>生产过程燃烧、爆炸风险可以接受</a:t>
            </a:r>
            <a:r>
              <a:rPr lang="zh-CN" altLang="zh-CN" sz="2800" dirty="0">
                <a:latin typeface="黑体" panose="02010609060101010101" pitchFamily="49" charset="-122"/>
                <a:ea typeface="黑体" panose="02010609060101010101" pitchFamily="49" charset="-122"/>
              </a:rPr>
              <a:t>。</a:t>
            </a:r>
            <a:r>
              <a:rPr lang="zh-CN" altLang="zh-CN" sz="2800" dirty="0">
                <a:solidFill>
                  <a:srgbClr val="FF0000"/>
                </a:solidFill>
                <a:latin typeface="黑体" panose="02010609060101010101" pitchFamily="49" charset="-122"/>
                <a:ea typeface="黑体" panose="02010609060101010101" pitchFamily="49" charset="-122"/>
              </a:rPr>
              <a:t>（用LEC法判断各危险工序的危险程度。泵送异常时：出口堵塞造成压力骤升；断料时乳胶泵长时间带料干磨；装药机机械故障；冷却风干药卷输送过密发生传爆四种工位为Ⅲ级的危险工序，D=120）</a:t>
            </a:r>
          </a:p>
        </p:txBody>
      </p:sp>
    </p:spTree>
    <p:extLst>
      <p:ext uri="{BB962C8B-B14F-4D97-AF65-F5344CB8AC3E}">
        <p14:creationId xmlns:p14="http://schemas.microsoft.com/office/powerpoint/2010/main" val="289388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p:cNvSpPr>
          <p:nvPr>
            <p:ph idx="1"/>
          </p:nvPr>
        </p:nvSpPr>
        <p:spPr>
          <a:xfrm>
            <a:off x="280989" y="771550"/>
            <a:ext cx="8696325" cy="3528392"/>
          </a:xfrm>
        </p:spPr>
        <p:txBody>
          <a:bodyPr vert="horz" wrap="square" lIns="91440" tIns="45720" rIns="91440" bIns="45720" anchor="t">
            <a:normAutofit/>
          </a:bodyPr>
          <a:lstStyle/>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（7）用预先危险性分析法对雷击、触电、高处坠落、灼烫、车辆伤害、起重伤害评价表明，危险等级达到Ⅲ级的危险因素有触电、起重伤害、车辆伤害，</a:t>
            </a:r>
            <a:r>
              <a:rPr lang="zh-CN" altLang="zh-CN" sz="2400" dirty="0">
                <a:solidFill>
                  <a:srgbClr val="0033CC"/>
                </a:solidFill>
                <a:latin typeface="黑体" panose="02010609060101010101" pitchFamily="49" charset="-122"/>
                <a:ea typeface="黑体" panose="02010609060101010101" pitchFamily="49" charset="-122"/>
              </a:rPr>
              <a:t>采取对应安全对策措施后，其风险可控</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(采用预先危险性分析法对雷击、触电、高处坠落、灼烫、车辆伤害、起重伤害评价</a:t>
            </a:r>
            <a:r>
              <a:rPr lang="zh-CN" altLang="en-US" sz="2400" dirty="0">
                <a:solidFill>
                  <a:srgbClr val="FF0000"/>
                </a:solidFill>
                <a:latin typeface="黑体" panose="02010609060101010101" pitchFamily="49" charset="-122"/>
                <a:ea typeface="黑体" panose="02010609060101010101" pitchFamily="49" charset="-122"/>
              </a:rPr>
              <a:t>，风险可控。</a:t>
            </a:r>
            <a:r>
              <a:rPr lang="zh-CN" altLang="zh-CN" sz="2400" dirty="0">
                <a:solidFill>
                  <a:srgbClr val="FF0000"/>
                </a:solidFill>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11169977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p:cNvSpPr>
          <p:nvPr>
            <p:ph idx="1"/>
          </p:nvPr>
        </p:nvSpPr>
        <p:spPr>
          <a:xfrm>
            <a:off x="395289" y="627534"/>
            <a:ext cx="8582025" cy="3834929"/>
          </a:xfrm>
        </p:spPr>
        <p:txBody>
          <a:bodyPr vert="horz" wrap="square" lIns="91440" tIns="45720" rIns="91440" bIns="45720" anchor="t">
            <a:normAutofit/>
          </a:bodyPr>
          <a:lstStyle/>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（8）</a:t>
            </a:r>
            <a:r>
              <a:rPr lang="zh-CN" altLang="zh-CN" sz="2400" dirty="0">
                <a:solidFill>
                  <a:srgbClr val="0033CC"/>
                </a:solidFill>
                <a:latin typeface="黑体" panose="02010609060101010101" pitchFamily="49" charset="-122"/>
                <a:ea typeface="黑体" panose="02010609060101010101" pitchFamily="49" charset="-122"/>
              </a:rPr>
              <a:t>采用爆炸冲击波伤害（破坏）模型</a:t>
            </a:r>
            <a:r>
              <a:rPr lang="zh-CN" altLang="zh-CN" sz="2400" dirty="0">
                <a:latin typeface="黑体" panose="02010609060101010101" pitchFamily="49" charset="-122"/>
                <a:ea typeface="黑体" panose="02010609060101010101" pitchFamily="49" charset="-122"/>
              </a:rPr>
              <a:t>对该项目可能发生整体爆炸的1.1级工（库）房爆炸事故所造成的人员伤亡状况和建筑物破坏半径</a:t>
            </a:r>
            <a:r>
              <a:rPr lang="zh-CN" altLang="zh-CN" sz="2400" dirty="0">
                <a:solidFill>
                  <a:srgbClr val="0033CC"/>
                </a:solidFill>
                <a:latin typeface="黑体" panose="02010609060101010101" pitchFamily="49" charset="-122"/>
                <a:ea typeface="黑体" panose="02010609060101010101" pitchFamily="49" charset="-122"/>
              </a:rPr>
              <a:t>估算表明</a:t>
            </a:r>
            <a:r>
              <a:rPr lang="zh-CN" altLang="zh-CN" sz="2400" dirty="0">
                <a:latin typeface="黑体" panose="02010609060101010101" pitchFamily="49" charset="-122"/>
                <a:ea typeface="黑体" panose="02010609060101010101" pitchFamily="49" charset="-122"/>
              </a:rPr>
              <a:t>，该项目</a:t>
            </a:r>
            <a:r>
              <a:rPr lang="zh-CN" altLang="zh-CN" sz="2400" dirty="0">
                <a:solidFill>
                  <a:srgbClr val="0033CC"/>
                </a:solidFill>
                <a:latin typeface="黑体" panose="02010609060101010101" pitchFamily="49" charset="-122"/>
                <a:ea typeface="黑体" panose="02010609060101010101" pitchFamily="49" charset="-122"/>
              </a:rPr>
              <a:t>应严格</a:t>
            </a:r>
            <a:r>
              <a:rPr lang="zh-CN" altLang="zh-CN" sz="2400" dirty="0">
                <a:latin typeface="黑体" panose="02010609060101010101" pitchFamily="49" charset="-122"/>
                <a:ea typeface="黑体" panose="02010609060101010101" pitchFamily="49" charset="-122"/>
              </a:rPr>
              <a:t>控制各危险工（库）房内</a:t>
            </a:r>
            <a:r>
              <a:rPr lang="zh-CN" altLang="zh-CN" sz="2400" dirty="0">
                <a:solidFill>
                  <a:srgbClr val="0033CC"/>
                </a:solidFill>
                <a:latin typeface="黑体" panose="02010609060101010101" pitchFamily="49" charset="-122"/>
                <a:ea typeface="黑体" panose="02010609060101010101" pitchFamily="49" charset="-122"/>
              </a:rPr>
              <a:t>计算药量和危险区域内人员</a:t>
            </a:r>
            <a:r>
              <a:rPr lang="zh-CN" altLang="zh-CN" sz="2400" dirty="0">
                <a:latin typeface="黑体" panose="02010609060101010101" pitchFamily="49" charset="-122"/>
                <a:ea typeface="黑体" panose="02010609060101010101" pitchFamily="49" charset="-122"/>
              </a:rPr>
              <a:t>，</a:t>
            </a:r>
            <a:r>
              <a:rPr lang="zh-CN" altLang="zh-CN" sz="2400" dirty="0">
                <a:solidFill>
                  <a:srgbClr val="0033CC"/>
                </a:solidFill>
                <a:latin typeface="黑体" panose="02010609060101010101" pitchFamily="49" charset="-122"/>
                <a:ea typeface="黑体" panose="02010609060101010101" pitchFamily="49" charset="-122"/>
              </a:rPr>
              <a:t>最大限度地减轻爆炸事故发生后人员伤亡程度和对建筑物破坏程度</a:t>
            </a:r>
            <a:r>
              <a:rPr lang="zh-CN" altLang="zh-CN" sz="2400" dirty="0">
                <a:latin typeface="黑体" panose="02010609060101010101" pitchFamily="49" charset="-122"/>
                <a:ea typeface="黑体" panose="02010609060101010101" pitchFamily="49" charset="-122"/>
              </a:rPr>
              <a:t>。</a:t>
            </a:r>
            <a:r>
              <a:rPr lang="zh-CN" altLang="zh-CN" sz="2400" dirty="0">
                <a:solidFill>
                  <a:srgbClr val="FF0000"/>
                </a:solidFill>
                <a:latin typeface="黑体" panose="02010609060101010101" pitchFamily="49" charset="-122"/>
                <a:ea typeface="黑体" panose="02010609060101010101" pitchFamily="49" charset="-122"/>
              </a:rPr>
              <a:t>(1.1级工（库）房</a:t>
            </a:r>
            <a:r>
              <a:rPr lang="zh-CN" altLang="en-US" sz="2400" dirty="0">
                <a:solidFill>
                  <a:srgbClr val="FF0000"/>
                </a:solidFill>
                <a:latin typeface="黑体" panose="02010609060101010101" pitchFamily="49" charset="-122"/>
                <a:ea typeface="黑体" panose="02010609060101010101" pitchFamily="49" charset="-122"/>
              </a:rPr>
              <a:t>爆炸后果估算</a:t>
            </a:r>
            <a:r>
              <a:rPr lang="zh-CN" altLang="zh-CN" sz="2400" dirty="0">
                <a:solidFill>
                  <a:srgbClr val="FF0000"/>
                </a:solidFill>
                <a:latin typeface="黑体" panose="02010609060101010101" pitchFamily="49" charset="-122"/>
                <a:ea typeface="黑体" panose="02010609060101010101" pitchFamily="49" charset="-122"/>
              </a:rPr>
              <a:t>)</a:t>
            </a:r>
          </a:p>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（9）经生产能力核算表明，该项目乳化炸药生产线能满足15000t/a乳化炸药生产能力要求。</a:t>
            </a:r>
            <a:r>
              <a:rPr lang="zh-CN" altLang="en-US" sz="2400" dirty="0">
                <a:solidFill>
                  <a:srgbClr val="FF0000"/>
                </a:solidFill>
                <a:latin typeface="黑体" panose="02010609060101010101" pitchFamily="49" charset="-122"/>
                <a:ea typeface="黑体" panose="02010609060101010101" pitchFamily="49" charset="-122"/>
              </a:rPr>
              <a:t>（生产能力核算）</a:t>
            </a:r>
            <a:endParaRPr lang="zh-CN" altLang="zh-CN" sz="2400" dirty="0">
              <a:solidFill>
                <a:srgbClr val="FF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8078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idx="1"/>
          </p:nvPr>
        </p:nvSpPr>
        <p:spPr>
          <a:xfrm>
            <a:off x="250825" y="339502"/>
            <a:ext cx="8642350" cy="4680520"/>
          </a:xfrm>
        </p:spPr>
        <p:txBody>
          <a:bodyPr vert="horz" wrap="square" lIns="91440" tIns="45720" rIns="91440" bIns="45720" anchor="t">
            <a:normAutofit fontScale="40000" lnSpcReduction="20000"/>
          </a:bodyPr>
          <a:lstStyle/>
          <a:p>
            <a:pPr>
              <a:lnSpc>
                <a:spcPct val="150000"/>
              </a:lnSpc>
              <a:buNone/>
            </a:pPr>
            <a:br>
              <a:rPr lang="en-US" altLang="zh-CN" sz="18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br>
            <a:r>
              <a:rPr lang="zh-CN" altLang="zh-CN" sz="4900" b="1"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第七条</a:t>
            </a:r>
            <a:r>
              <a:rPr lang="zh-CN"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安全评价机构应当按照《民用爆炸物品安全评价导则》（</a:t>
            </a:r>
            <a:r>
              <a:rPr lang="en-US"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WJ9048</a:t>
            </a:r>
            <a:r>
              <a:rPr lang="zh-CN"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）及有关安全技术标准、规范的要求，对申请民用爆炸物品安全生产许可的企业是否符合本办法第五条规定的条件逐项进行安全评价，出具安全评价报告。</a:t>
            </a:r>
            <a:br>
              <a:rPr lang="en-US"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br>
            <a:r>
              <a:rPr lang="zh-CN"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安全评价机构对其安全评价结论负责。</a:t>
            </a:r>
            <a:br>
              <a:rPr lang="en-US"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br>
            <a:r>
              <a:rPr lang="zh-CN" altLang="zh-CN" sz="4900" b="1"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第八条</a:t>
            </a:r>
            <a:r>
              <a:rPr lang="zh-CN" altLang="zh-CN" sz="49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　企业对安全评价报告中提出的问题应当及时加以整改，安全评价机构应当对企业的整改情况进行确认，并将有关确认资料作为安全评价报告的附件。</a:t>
            </a:r>
            <a:endParaRPr lang="zh-CN" altLang="zh-CN" sz="4900" kern="100"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50000"/>
              </a:lnSpc>
            </a:pPr>
            <a:r>
              <a:rPr lang="zh-CN" altLang="zh-CN" sz="4900" b="1" dirty="0">
                <a:solidFill>
                  <a:srgbClr val="000000"/>
                </a:solidFill>
                <a:effectLst/>
                <a:ea typeface="等线" panose="02010600030101010101" pitchFamily="2" charset="-122"/>
                <a:cs typeface="Times New Roman" panose="02020603050405020304" pitchFamily="18" charset="0"/>
              </a:rPr>
              <a:t>第二十二条</a:t>
            </a:r>
            <a:r>
              <a:rPr lang="zh-CN" altLang="zh-CN" sz="4900" dirty="0">
                <a:solidFill>
                  <a:srgbClr val="000000"/>
                </a:solidFill>
                <a:effectLst/>
                <a:ea typeface="等线" panose="02010600030101010101" pitchFamily="2" charset="-122"/>
                <a:cs typeface="Times New Roman" panose="02020603050405020304" pitchFamily="18" charset="0"/>
              </a:rPr>
              <a:t>　安全评价机构出具虚假安全评价结论或者出具的安全评价结论严重失实的，由省级民爆行业主管部门报工业和信息化部提请有关部门取消安全评价机构资质和安全评价人员执业资格。</a:t>
            </a:r>
            <a:endParaRPr lang="zh-CN" altLang="zh-CN" sz="7400" b="1" dirty="0">
              <a:solidFill>
                <a:srgbClr val="0033CC"/>
              </a:solidFill>
            </a:endParaRPr>
          </a:p>
        </p:txBody>
      </p:sp>
    </p:spTree>
    <p:extLst>
      <p:ext uri="{BB962C8B-B14F-4D97-AF65-F5344CB8AC3E}">
        <p14:creationId xmlns:p14="http://schemas.microsoft.com/office/powerpoint/2010/main" val="27476567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p:cNvSpPr>
          <p:nvPr>
            <p:ph idx="1"/>
          </p:nvPr>
        </p:nvSpPr>
        <p:spPr>
          <a:xfrm>
            <a:off x="207964" y="627534"/>
            <a:ext cx="8696325" cy="3888431"/>
          </a:xfrm>
        </p:spPr>
        <p:txBody>
          <a:bodyPr vert="horz" wrap="square" lIns="91440" tIns="45720" rIns="91440" bIns="45720" anchor="t">
            <a:normAutofit/>
          </a:bodyPr>
          <a:lstStyle/>
          <a:p>
            <a:pPr marL="0" indent="342900" eaLnBrk="1" hangingPunct="1">
              <a:lnSpc>
                <a:spcPct val="130000"/>
              </a:lnSpc>
              <a:spcBef>
                <a:spcPct val="0"/>
              </a:spcBef>
              <a:buNone/>
            </a:pPr>
            <a:r>
              <a:rPr lang="zh-CN" altLang="zh-CN" sz="2400" dirty="0">
                <a:latin typeface="黑体" panose="02010609060101010101" pitchFamily="49" charset="-122"/>
                <a:ea typeface="黑体" panose="02010609060101010101" pitchFamily="49" charset="-122"/>
              </a:rPr>
              <a:t>（10）该项目区域位置及总平面布置合理，工（库）房内外部安全距离、防护屏障、建筑结构、消防、电气、防雷、防静电等</a:t>
            </a:r>
            <a:r>
              <a:rPr lang="zh-CN" altLang="zh-CN" sz="2400" dirty="0">
                <a:solidFill>
                  <a:srgbClr val="0033CC"/>
                </a:solidFill>
                <a:latin typeface="黑体" panose="02010609060101010101" pitchFamily="49" charset="-122"/>
                <a:ea typeface="黑体" panose="02010609060101010101" pitchFamily="49" charset="-122"/>
              </a:rPr>
              <a:t>符合</a:t>
            </a:r>
            <a:r>
              <a:rPr lang="zh-CN" altLang="zh-CN" sz="2400" dirty="0">
                <a:latin typeface="黑体" panose="02010609060101010101" pitchFamily="49" charset="-122"/>
                <a:ea typeface="黑体" panose="02010609060101010101" pitchFamily="49" charset="-122"/>
              </a:rPr>
              <a:t>GB50089-2007《民用爆破器材工程设计安全规范》、GB50057-2010《建筑物防雷设计规范》等要求。</a:t>
            </a:r>
            <a:r>
              <a:rPr lang="zh-CN" altLang="zh-CN" sz="2400" dirty="0">
                <a:solidFill>
                  <a:srgbClr val="FF0000"/>
                </a:solidFill>
                <a:latin typeface="黑体" panose="02010609060101010101" pitchFamily="49" charset="-122"/>
                <a:ea typeface="黑体" panose="02010609060101010101" pitchFamily="49" charset="-122"/>
              </a:rPr>
              <a:t>（</a:t>
            </a:r>
            <a:r>
              <a:rPr lang="zh-CN" altLang="en-US" sz="2400" dirty="0">
                <a:solidFill>
                  <a:srgbClr val="FF0000"/>
                </a:solidFill>
                <a:latin typeface="黑体" panose="02010609060101010101" pitchFamily="49" charset="-122"/>
                <a:ea typeface="黑体" panose="02010609060101010101" pitchFamily="49" charset="-122"/>
              </a:rPr>
              <a:t>区域布置、总平面布置，</a:t>
            </a:r>
            <a:r>
              <a:rPr lang="zh-CN" altLang="zh-CN" sz="2400" dirty="0">
                <a:solidFill>
                  <a:srgbClr val="FF0000"/>
                </a:solidFill>
                <a:latin typeface="黑体" panose="02010609060101010101" pitchFamily="49" charset="-122"/>
                <a:ea typeface="黑体" panose="02010609060101010101" pitchFamily="49" charset="-122"/>
              </a:rPr>
              <a:t>内外部距离，安全设施</a:t>
            </a:r>
            <a:r>
              <a:rPr lang="zh-CN" altLang="en-US" sz="2400" dirty="0">
                <a:solidFill>
                  <a:srgbClr val="FF0000"/>
                </a:solidFill>
                <a:latin typeface="黑体" panose="02010609060101010101" pitchFamily="49" charset="-122"/>
                <a:ea typeface="黑体" panose="02010609060101010101" pitchFamily="49" charset="-122"/>
              </a:rPr>
              <a:t>检查情况</a:t>
            </a:r>
            <a:r>
              <a:rPr lang="zh-CN" altLang="zh-CN" sz="2400" dirty="0">
                <a:solidFill>
                  <a:srgbClr val="FF0000"/>
                </a:solidFill>
                <a:latin typeface="黑体" panose="02010609060101010101" pitchFamily="49" charset="-122"/>
                <a:ea typeface="黑体" panose="02010609060101010101" pitchFamily="49" charset="-122"/>
              </a:rPr>
              <a:t>）</a:t>
            </a:r>
          </a:p>
          <a:p>
            <a:pPr marL="0" indent="342900" eaLnBrk="1" hangingPunct="1">
              <a:lnSpc>
                <a:spcPct val="130000"/>
              </a:lnSpc>
              <a:spcBef>
                <a:spcPct val="0"/>
              </a:spcBef>
              <a:buNone/>
            </a:pPr>
            <a:r>
              <a:rPr lang="zh-CN" altLang="zh-CN" sz="2400" dirty="0">
                <a:latin typeface="黑体" panose="02010609060101010101" pitchFamily="49" charset="-122"/>
                <a:ea typeface="黑体" panose="02010609060101010101" pitchFamily="49" charset="-122"/>
              </a:rPr>
              <a:t>（11）该项目建筑与结构符合GB50089-2007第8.1、8.2、8.3和8.6节要求。</a:t>
            </a:r>
            <a:r>
              <a:rPr lang="zh-CN" altLang="en-US" sz="2400" dirty="0">
                <a:solidFill>
                  <a:srgbClr val="FF0000"/>
                </a:solidFill>
                <a:latin typeface="黑体" panose="02010609060101010101" pitchFamily="49" charset="-122"/>
                <a:ea typeface="黑体" panose="02010609060101010101" pitchFamily="49" charset="-122"/>
              </a:rPr>
              <a:t>（建筑结构符合性）</a:t>
            </a:r>
            <a:endParaRPr lang="zh-CN" altLang="zh-CN" sz="2400" dirty="0">
              <a:solidFill>
                <a:srgbClr val="FF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0347810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p:cNvSpPr>
          <p:nvPr>
            <p:ph idx="1"/>
          </p:nvPr>
        </p:nvSpPr>
        <p:spPr>
          <a:xfrm>
            <a:off x="280989" y="483518"/>
            <a:ext cx="8696325" cy="4195639"/>
          </a:xfrm>
        </p:spPr>
        <p:txBody>
          <a:bodyPr vert="horz" wrap="square" lIns="91440" tIns="45720" rIns="91440" bIns="45720" anchor="t">
            <a:normAutofit fontScale="92500" lnSpcReduction="10000"/>
          </a:bodyPr>
          <a:lstStyle/>
          <a:p>
            <a:pPr marL="0" indent="342900" eaLnBrk="1" hangingPunct="1">
              <a:lnSpc>
                <a:spcPct val="130000"/>
              </a:lnSpc>
              <a:spcBef>
                <a:spcPct val="0"/>
              </a:spcBef>
              <a:buNone/>
            </a:pPr>
            <a:r>
              <a:rPr lang="zh-CN" altLang="zh-CN" sz="2400" dirty="0">
                <a:latin typeface="黑体" panose="02010609060101010101" pitchFamily="49" charset="-122"/>
                <a:ea typeface="黑体" panose="02010609060101010101" pitchFamily="49" charset="-122"/>
              </a:rPr>
              <a:t>（12）该公司乳化炸药生产线</a:t>
            </a:r>
            <a:r>
              <a:rPr lang="zh-CN" altLang="zh-CN" sz="2400" dirty="0">
                <a:solidFill>
                  <a:srgbClr val="0033CC"/>
                </a:solidFill>
                <a:latin typeface="黑体" panose="02010609060101010101" pitchFamily="49" charset="-122"/>
                <a:ea typeface="黑体" panose="02010609060101010101" pitchFamily="49" charset="-122"/>
              </a:rPr>
              <a:t>使用的粗乳器、精乳器、装药机、包装机、静态分散器均已通过技术成果鉴定和安全评价；且这些设备均在安全使用年限内</a:t>
            </a:r>
            <a:r>
              <a:rPr lang="zh-CN" altLang="zh-CN" sz="2400" dirty="0">
                <a:latin typeface="黑体" panose="02010609060101010101" pitchFamily="49" charset="-122"/>
                <a:ea typeface="黑体" panose="02010609060101010101" pitchFamily="49" charset="-122"/>
              </a:rPr>
              <a:t>。该公司乳化炸药生产线使用的专用设备</a:t>
            </a:r>
            <a:r>
              <a:rPr lang="zh-CN" altLang="zh-CN" sz="2400" dirty="0">
                <a:solidFill>
                  <a:srgbClr val="0033CC"/>
                </a:solidFill>
                <a:latin typeface="黑体" panose="02010609060101010101" pitchFamily="49" charset="-122"/>
                <a:ea typeface="黑体" panose="02010609060101010101" pitchFamily="49" charset="-122"/>
              </a:rPr>
              <a:t>符合</a:t>
            </a:r>
            <a:r>
              <a:rPr lang="zh-CN" altLang="zh-CN" sz="2400" dirty="0">
                <a:latin typeface="黑体" panose="02010609060101010101" pitchFamily="49" charset="-122"/>
                <a:ea typeface="黑体" panose="02010609060101010101" pitchFamily="49" charset="-122"/>
              </a:rPr>
              <a:t>WJ9063-2010《民用爆炸物品生产专用设备安全使用年限管理规定》和《关于调整&lt;民用爆炸物品专用生产设备目录&gt;管理方式的通知》（工信厅安全[2016]10号）文要求。</a:t>
            </a:r>
            <a:r>
              <a:rPr lang="zh-CN" altLang="zh-CN" sz="2400" dirty="0">
                <a:solidFill>
                  <a:srgbClr val="FF0000"/>
                </a:solidFill>
                <a:latin typeface="黑体" panose="02010609060101010101" pitchFamily="49" charset="-122"/>
                <a:ea typeface="黑体" panose="02010609060101010101" pitchFamily="49" charset="-122"/>
              </a:rPr>
              <a:t>（项目专用设备技术鉴定情况，使用年限情况，符合相关规定情况。）</a:t>
            </a:r>
          </a:p>
          <a:p>
            <a:pPr marL="0" indent="342900" eaLnBrk="1" hangingPunct="1">
              <a:lnSpc>
                <a:spcPct val="130000"/>
              </a:lnSpc>
              <a:spcBef>
                <a:spcPct val="0"/>
              </a:spcBef>
              <a:buNone/>
            </a:pPr>
            <a:r>
              <a:rPr lang="zh-CN" altLang="zh-CN" sz="2400" dirty="0">
                <a:latin typeface="黑体" panose="02010609060101010101" pitchFamily="49" charset="-122"/>
                <a:ea typeface="黑体" panose="02010609060101010101" pitchFamily="49" charset="-122"/>
              </a:rPr>
              <a:t>（13）该项目</a:t>
            </a:r>
            <a:r>
              <a:rPr lang="zh-CN" altLang="zh-CN" sz="2400" dirty="0">
                <a:solidFill>
                  <a:srgbClr val="0033CC"/>
                </a:solidFill>
                <a:latin typeface="黑体" panose="02010609060101010101" pitchFamily="49" charset="-122"/>
                <a:ea typeface="黑体" panose="02010609060101010101" pitchFamily="49" charset="-122"/>
              </a:rPr>
              <a:t>防雷、消防、职业卫生、环保、锅炉和压力容器等安全设施</a:t>
            </a:r>
            <a:r>
              <a:rPr lang="zh-CN" altLang="zh-CN" sz="2400" dirty="0">
                <a:latin typeface="黑体" panose="02010609060101010101" pitchFamily="49" charset="-122"/>
                <a:ea typeface="黑体" panose="02010609060101010101" pitchFamily="49" charset="-122"/>
              </a:rPr>
              <a:t>经专业机构检测合格或通过当地主管部门验收，竣工资料较齐全。</a:t>
            </a:r>
            <a:r>
              <a:rPr lang="zh-CN" altLang="zh-CN" sz="2400" dirty="0">
                <a:solidFill>
                  <a:srgbClr val="FF0000"/>
                </a:solidFill>
                <a:latin typeface="黑体" panose="02010609060101010101" pitchFamily="49" charset="-122"/>
                <a:ea typeface="黑体" panose="02010609060101010101" pitchFamily="49" charset="-122"/>
              </a:rPr>
              <a:t>（单项安全设施检测或验收情况）</a:t>
            </a:r>
          </a:p>
        </p:txBody>
      </p:sp>
    </p:spTree>
    <p:extLst>
      <p:ext uri="{BB962C8B-B14F-4D97-AF65-F5344CB8AC3E}">
        <p14:creationId xmlns:p14="http://schemas.microsoft.com/office/powerpoint/2010/main" val="19284496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p:cNvSpPr>
          <p:nvPr>
            <p:ph idx="1"/>
          </p:nvPr>
        </p:nvSpPr>
        <p:spPr>
          <a:xfrm>
            <a:off x="209551" y="411510"/>
            <a:ext cx="8696325" cy="4392488"/>
          </a:xfrm>
        </p:spPr>
        <p:txBody>
          <a:bodyPr vert="horz" wrap="square" lIns="91440" tIns="45720" rIns="91440" bIns="45720" anchor="t">
            <a:normAutofit/>
          </a:bodyPr>
          <a:lstStyle/>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（14）该项目监控系统和门禁系统</a:t>
            </a:r>
            <a:r>
              <a:rPr lang="zh-CN" altLang="zh-CN" sz="2400" dirty="0">
                <a:solidFill>
                  <a:srgbClr val="0033CC"/>
                </a:solidFill>
                <a:latin typeface="黑体" panose="02010609060101010101" pitchFamily="49" charset="-122"/>
                <a:ea typeface="黑体" panose="02010609060101010101" pitchFamily="49" charset="-122"/>
              </a:rPr>
              <a:t>符合</a:t>
            </a:r>
            <a:r>
              <a:rPr lang="zh-CN" altLang="zh-CN" sz="2400" dirty="0">
                <a:latin typeface="黑体" panose="02010609060101010101" pitchFamily="49" charset="-122"/>
                <a:ea typeface="黑体" panose="02010609060101010101" pitchFamily="49" charset="-122"/>
              </a:rPr>
              <a:t>WJ9065-2010《民用爆炸物品危险作业场所监控系统设置要求》、工信安函[2013]53号《关于增补完善民爆生产线安全监控手段的通知》和工信厅安[2013]173号《工业和信息化部办公厅关于进一步加强民用爆炸物品生产线视频监控工作的通知》要求。</a:t>
            </a:r>
            <a:r>
              <a:rPr lang="zh-CN" altLang="zh-CN" sz="2400" dirty="0">
                <a:solidFill>
                  <a:srgbClr val="FF0000"/>
                </a:solidFill>
                <a:latin typeface="黑体" panose="02010609060101010101" pitchFamily="49" charset="-122"/>
                <a:ea typeface="黑体" panose="02010609060101010101" pitchFamily="49" charset="-122"/>
              </a:rPr>
              <a:t>（监控系统和门禁系统对相关要求的符合程度）</a:t>
            </a:r>
          </a:p>
          <a:p>
            <a:pPr marL="0" indent="342900" eaLnBrk="1" hangingPunct="1">
              <a:lnSpc>
                <a:spcPct val="120000"/>
              </a:lnSpc>
              <a:spcBef>
                <a:spcPct val="0"/>
              </a:spcBef>
              <a:buNone/>
            </a:pPr>
            <a:r>
              <a:rPr lang="zh-CN" altLang="zh-CN" sz="2400" dirty="0">
                <a:latin typeface="黑体" panose="02010609060101010101" pitchFamily="49" charset="-122"/>
                <a:ea typeface="黑体" panose="02010609060101010101" pitchFamily="49" charset="-122"/>
              </a:rPr>
              <a:t>（15）该项目采取的职业卫生防治措施</a:t>
            </a:r>
            <a:r>
              <a:rPr lang="zh-CN" altLang="zh-CN" sz="2400" dirty="0">
                <a:solidFill>
                  <a:srgbClr val="0033CC"/>
                </a:solidFill>
                <a:latin typeface="黑体" panose="02010609060101010101" pitchFamily="49" charset="-122"/>
                <a:ea typeface="黑体" panose="02010609060101010101" pitchFamily="49" charset="-122"/>
              </a:rPr>
              <a:t>能控制</a:t>
            </a:r>
            <a:r>
              <a:rPr lang="zh-CN" altLang="zh-CN" sz="2400" dirty="0">
                <a:latin typeface="黑体" panose="02010609060101010101" pitchFamily="49" charset="-122"/>
                <a:ea typeface="黑体" panose="02010609060101010101" pitchFamily="49" charset="-122"/>
              </a:rPr>
              <a:t>该项目职业危害，能</a:t>
            </a:r>
            <a:r>
              <a:rPr lang="zh-CN" altLang="zh-CN" sz="2400" dirty="0">
                <a:solidFill>
                  <a:srgbClr val="0033CC"/>
                </a:solidFill>
                <a:latin typeface="黑体" panose="02010609060101010101" pitchFamily="49" charset="-122"/>
                <a:ea typeface="黑体" panose="02010609060101010101" pitchFamily="49" charset="-122"/>
              </a:rPr>
              <a:t>有效改善</a:t>
            </a:r>
            <a:r>
              <a:rPr lang="zh-CN" altLang="zh-CN" sz="2400" dirty="0">
                <a:latin typeface="黑体" panose="02010609060101010101" pitchFamily="49" charset="-122"/>
                <a:ea typeface="黑体" panose="02010609060101010101" pitchFamily="49" charset="-122"/>
              </a:rPr>
              <a:t>作业人员职业卫生条件。</a:t>
            </a:r>
            <a:r>
              <a:rPr lang="zh-CN" altLang="zh-CN" sz="2400" dirty="0">
                <a:solidFill>
                  <a:srgbClr val="FF0000"/>
                </a:solidFill>
                <a:latin typeface="黑体" panose="02010609060101010101" pitchFamily="49" charset="-122"/>
                <a:ea typeface="黑体" panose="02010609060101010101" pitchFamily="49" charset="-122"/>
              </a:rPr>
              <a:t>（职业卫生防治措施的有效程度）</a:t>
            </a:r>
          </a:p>
        </p:txBody>
      </p:sp>
    </p:spTree>
    <p:extLst>
      <p:ext uri="{BB962C8B-B14F-4D97-AF65-F5344CB8AC3E}">
        <p14:creationId xmlns:p14="http://schemas.microsoft.com/office/powerpoint/2010/main" val="15279852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p:cNvSpPr>
          <p:nvPr>
            <p:ph idx="1"/>
          </p:nvPr>
        </p:nvSpPr>
        <p:spPr>
          <a:xfrm>
            <a:off x="280989" y="627534"/>
            <a:ext cx="8696325" cy="4248472"/>
          </a:xfrm>
        </p:spPr>
        <p:txBody>
          <a:bodyPr vert="horz" wrap="square" lIns="91440" tIns="45720" rIns="91440" bIns="45720" anchor="t">
            <a:normAutofit/>
          </a:bodyPr>
          <a:lstStyle/>
          <a:p>
            <a:pPr marL="0" indent="342900">
              <a:lnSpc>
                <a:spcPct val="170000"/>
              </a:lnSpc>
              <a:spcBef>
                <a:spcPct val="0"/>
              </a:spcBef>
              <a:buNone/>
            </a:pPr>
            <a:r>
              <a:rPr lang="zh-CN" altLang="zh-CN" sz="1800" b="1" dirty="0">
                <a:solidFill>
                  <a:srgbClr val="0033CC"/>
                </a:solidFill>
                <a:latin typeface="黑体" panose="02010609060101010101" pitchFamily="49" charset="-122"/>
                <a:ea typeface="黑体" panose="02010609060101010101" pitchFamily="49" charset="-122"/>
              </a:rPr>
              <a:t>安全验收评价</a:t>
            </a:r>
            <a:r>
              <a:rPr lang="zh-CN" altLang="en-US" sz="1800" b="1" dirty="0">
                <a:solidFill>
                  <a:srgbClr val="0033CC"/>
                </a:solidFill>
                <a:latin typeface="黑体" panose="02010609060101010101" pitchFamily="49" charset="-122"/>
                <a:ea typeface="黑体" panose="02010609060101010101" pitchFamily="49" charset="-122"/>
              </a:rPr>
              <a:t>总</a:t>
            </a:r>
            <a:r>
              <a:rPr lang="zh-CN" altLang="zh-CN" sz="1800" b="1" dirty="0">
                <a:solidFill>
                  <a:srgbClr val="0033CC"/>
                </a:solidFill>
                <a:latin typeface="黑体" panose="02010609060101010101" pitchFamily="49" charset="-122"/>
                <a:ea typeface="黑体" panose="02010609060101010101" pitchFamily="49" charset="-122"/>
              </a:rPr>
              <a:t>结论</a:t>
            </a:r>
            <a:r>
              <a:rPr lang="zh-CN" altLang="zh-CN" sz="1800" b="1" dirty="0">
                <a:latin typeface="黑体" panose="02010609060101010101" pitchFamily="49" charset="-122"/>
                <a:ea typeface="黑体" panose="02010609060101010101" pitchFamily="49" charset="-122"/>
              </a:rPr>
              <a:t>：H公司乳化炸药生产线扩能技术改造项目</a:t>
            </a:r>
            <a:r>
              <a:rPr lang="zh-CN" altLang="zh-CN" sz="1800" b="1" dirty="0">
                <a:solidFill>
                  <a:srgbClr val="FF0000"/>
                </a:solidFill>
                <a:latin typeface="黑体" panose="02010609060101010101" pitchFamily="49" charset="-122"/>
                <a:ea typeface="黑体" panose="02010609060101010101" pitchFamily="49" charset="-122"/>
              </a:rPr>
              <a:t>立项审批手续齐全</a:t>
            </a:r>
            <a:r>
              <a:rPr lang="zh-CN" altLang="zh-CN" sz="1800" b="1" dirty="0">
                <a:latin typeface="黑体" panose="02010609060101010101" pitchFamily="49" charset="-122"/>
                <a:ea typeface="黑体" panose="02010609060101010101" pitchFamily="49" charset="-122"/>
              </a:rPr>
              <a:t>，</a:t>
            </a:r>
            <a:r>
              <a:rPr lang="zh-CN" altLang="zh-CN" sz="1800" b="1" dirty="0">
                <a:solidFill>
                  <a:srgbClr val="FF0000"/>
                </a:solidFill>
                <a:latin typeface="黑体" panose="02010609060101010101" pitchFamily="49" charset="-122"/>
                <a:ea typeface="黑体" panose="02010609060101010101" pitchFamily="49" charset="-122"/>
              </a:rPr>
              <a:t>总体安全条件、生产设备设施和安全设施符合</a:t>
            </a:r>
            <a:r>
              <a:rPr lang="en-US" altLang="zh-CN" sz="1800" dirty="0"/>
              <a:t> 《</a:t>
            </a:r>
            <a:r>
              <a:rPr lang="zh-CN" altLang="zh-CN" sz="1800" dirty="0"/>
              <a:t>民用</a:t>
            </a:r>
            <a:r>
              <a:rPr lang="zh-CN" altLang="en-US" sz="1800" dirty="0"/>
              <a:t>爆炸物品</a:t>
            </a:r>
            <a:r>
              <a:rPr lang="zh-CN" altLang="zh-CN" sz="1800" dirty="0"/>
              <a:t>工程设计安全</a:t>
            </a:r>
            <a:r>
              <a:rPr lang="zh-CN" altLang="en-US" sz="1800" dirty="0"/>
              <a:t>标准</a:t>
            </a:r>
            <a:r>
              <a:rPr lang="en-US" altLang="zh-CN" sz="1800" dirty="0"/>
              <a:t>》GB50089-2018</a:t>
            </a:r>
            <a:r>
              <a:rPr lang="zh-CN" altLang="zh-CN" sz="1800" b="1" dirty="0">
                <a:latin typeface="黑体" panose="02010609060101010101" pitchFamily="49" charset="-122"/>
                <a:ea typeface="黑体" panose="02010609060101010101" pitchFamily="49" charset="-122"/>
              </a:rPr>
              <a:t>等规定；</a:t>
            </a:r>
            <a:r>
              <a:rPr lang="zh-CN" altLang="zh-CN" sz="1800" b="1" dirty="0">
                <a:solidFill>
                  <a:srgbClr val="FF0000"/>
                </a:solidFill>
                <a:latin typeface="黑体" panose="02010609060101010101" pitchFamily="49" charset="-122"/>
                <a:ea typeface="黑体" panose="02010609060101010101" pitchFamily="49" charset="-122"/>
              </a:rPr>
              <a:t>安全生产管理及实施状况符合</a:t>
            </a:r>
            <a:r>
              <a:rPr lang="zh-CN" altLang="zh-CN" sz="1800" b="1" dirty="0">
                <a:latin typeface="黑体" panose="02010609060101010101" pitchFamily="49" charset="-122"/>
                <a:ea typeface="黑体" panose="02010609060101010101" pitchFamily="49" charset="-122"/>
              </a:rPr>
              <a:t>《民用爆炸物品生产、销售企业安全管理规程》（GB28263-2012）等规定；</a:t>
            </a:r>
            <a:r>
              <a:rPr lang="zh-CN" altLang="zh-CN" sz="1800" b="1" dirty="0">
                <a:solidFill>
                  <a:srgbClr val="FF0000"/>
                </a:solidFill>
                <a:latin typeface="黑体" panose="02010609060101010101" pitchFamily="49" charset="-122"/>
                <a:ea typeface="黑体" panose="02010609060101010101" pitchFamily="49" charset="-122"/>
              </a:rPr>
              <a:t>单项验收资料齐全，有关安全设施正常有效运行</a:t>
            </a:r>
            <a:r>
              <a:rPr lang="zh-CN" altLang="zh-CN" sz="1800" b="1" dirty="0">
                <a:latin typeface="黑体" panose="02010609060101010101" pitchFamily="49" charset="-122"/>
                <a:ea typeface="黑体" panose="02010609060101010101" pitchFamily="49" charset="-122"/>
              </a:rPr>
              <a:t>，</a:t>
            </a:r>
            <a:r>
              <a:rPr lang="zh-CN" altLang="zh-CN" sz="1800" b="1" dirty="0">
                <a:solidFill>
                  <a:srgbClr val="FF0000"/>
                </a:solidFill>
                <a:latin typeface="黑体" panose="02010609060101010101" pitchFamily="49" charset="-122"/>
                <a:ea typeface="黑体" panose="02010609060101010101" pitchFamily="49" charset="-122"/>
              </a:rPr>
              <a:t>主要危险、有害因素的安全风险被控制</a:t>
            </a:r>
            <a:r>
              <a:rPr lang="zh-CN" altLang="zh-CN" sz="1800" b="1" dirty="0">
                <a:latin typeface="黑体" panose="02010609060101010101" pitchFamily="49" charset="-122"/>
                <a:ea typeface="黑体" panose="02010609060101010101" pitchFamily="49" charset="-122"/>
              </a:rPr>
              <a:t>在</a:t>
            </a:r>
            <a:r>
              <a:rPr lang="zh-CN" altLang="zh-CN" sz="1800" b="1" dirty="0">
                <a:solidFill>
                  <a:srgbClr val="FF0000"/>
                </a:solidFill>
                <a:latin typeface="黑体" panose="02010609060101010101" pitchFamily="49" charset="-122"/>
                <a:ea typeface="黑体" panose="02010609060101010101" pitchFamily="49" charset="-122"/>
              </a:rPr>
              <a:t>可接受程度</a:t>
            </a:r>
            <a:r>
              <a:rPr lang="zh-CN" altLang="zh-CN" sz="1800" b="1" dirty="0">
                <a:latin typeface="黑体" panose="02010609060101010101" pitchFamily="49" charset="-122"/>
                <a:ea typeface="黑体" panose="02010609060101010101" pitchFamily="49" charset="-122"/>
              </a:rPr>
              <a:t>，</a:t>
            </a:r>
            <a:r>
              <a:rPr lang="zh-CN" altLang="zh-CN" sz="2400" b="1" dirty="0">
                <a:solidFill>
                  <a:srgbClr val="0033CC"/>
                </a:solidFill>
                <a:latin typeface="黑体" panose="02010609060101010101" pitchFamily="49" charset="-122"/>
                <a:ea typeface="黑体" panose="02010609060101010101" pitchFamily="49" charset="-122"/>
              </a:rPr>
              <a:t>符合性评价结论为“合格”，具备了验收的安全条件。</a:t>
            </a:r>
            <a:endParaRPr lang="en-US" altLang="zh-CN" sz="2400" b="1" dirty="0">
              <a:solidFill>
                <a:srgbClr val="0033CC"/>
              </a:solidFill>
              <a:latin typeface="黑体" panose="02010609060101010101" pitchFamily="49" charset="-122"/>
              <a:ea typeface="黑体" panose="02010609060101010101" pitchFamily="49" charset="-122"/>
            </a:endParaRPr>
          </a:p>
          <a:p>
            <a:pPr marL="0" indent="342900" eaLnBrk="1" hangingPunct="1">
              <a:lnSpc>
                <a:spcPct val="170000"/>
              </a:lnSpc>
              <a:spcBef>
                <a:spcPct val="0"/>
              </a:spcBef>
              <a:buNone/>
            </a:pPr>
            <a:r>
              <a:rPr lang="zh-CN" altLang="en-US" sz="1600" b="1" dirty="0">
                <a:solidFill>
                  <a:srgbClr val="FF0000"/>
                </a:solidFill>
                <a:latin typeface="黑体" panose="02010609060101010101" pitchFamily="49" charset="-122"/>
                <a:ea typeface="黑体" panose="02010609060101010101" pitchFamily="49" charset="-122"/>
              </a:rPr>
              <a:t>（</a:t>
            </a:r>
            <a:r>
              <a:rPr lang="zh-CN" altLang="en-US" sz="2000" b="1" dirty="0">
                <a:solidFill>
                  <a:srgbClr val="FF0000"/>
                </a:solidFill>
                <a:latin typeface="黑体" panose="02010609060101010101" pitchFamily="49" charset="-122"/>
                <a:ea typeface="黑体" panose="02010609060101010101" pitchFamily="49" charset="-122"/>
              </a:rPr>
              <a:t>提示管理人员：从上述方面进行检查，还有：技术来源符合相关规定）</a:t>
            </a:r>
            <a:endParaRPr lang="zh-CN" altLang="zh-CN" sz="2000" b="1" dirty="0">
              <a:solidFill>
                <a:srgbClr val="FF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8860776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p:cNvSpPr>
          <p:nvPr>
            <p:ph type="title"/>
          </p:nvPr>
        </p:nvSpPr>
        <p:spPr>
          <a:xfrm>
            <a:off x="1187451" y="141685"/>
            <a:ext cx="6994525" cy="857250"/>
          </a:xfrm>
        </p:spPr>
        <p:txBody>
          <a:bodyPr vert="horz" wrap="square" lIns="91440" tIns="45720" rIns="91440" bIns="45720" anchor="ctr">
            <a:normAutofit fontScale="90000"/>
          </a:bodyPr>
          <a:lstStyle/>
          <a:p>
            <a:pPr eaLnBrk="1" hangingPunct="1"/>
            <a:br>
              <a:rPr lang="en-US" altLang="zh-CN" sz="3200" b="1" dirty="0">
                <a:solidFill>
                  <a:schemeClr val="tx1"/>
                </a:solidFill>
                <a:ea typeface="隶书" panose="02010509060101010101" pitchFamily="49" charset="-122"/>
              </a:rPr>
            </a:br>
            <a:endParaRPr lang="zh-CN" altLang="en-US" sz="2400" b="1" dirty="0">
              <a:solidFill>
                <a:schemeClr val="tx1"/>
              </a:solidFill>
              <a:ea typeface="隶书" panose="02010509060101010101" pitchFamily="49" charset="-122"/>
            </a:endParaRPr>
          </a:p>
        </p:txBody>
      </p:sp>
      <p:sp>
        <p:nvSpPr>
          <p:cNvPr id="51202" name="Rectangle 2"/>
          <p:cNvSpPr>
            <a:spLocks noGrp="1"/>
          </p:cNvSpPr>
          <p:nvPr>
            <p:ph idx="1"/>
          </p:nvPr>
        </p:nvSpPr>
        <p:spPr>
          <a:xfrm>
            <a:off x="395536" y="998936"/>
            <a:ext cx="8280153" cy="3462338"/>
          </a:xfrm>
        </p:spPr>
        <p:txBody>
          <a:bodyPr vert="horz" wrap="square" lIns="91440" tIns="45720" rIns="91440" bIns="45720" anchor="t">
            <a:normAutofit/>
          </a:bodyPr>
          <a:lstStyle/>
          <a:p>
            <a:pPr marL="0" indent="457200">
              <a:lnSpc>
                <a:spcPct val="150000"/>
              </a:lnSpc>
              <a:spcBef>
                <a:spcPct val="0"/>
              </a:spcBef>
              <a:buNone/>
            </a:pPr>
            <a:r>
              <a:rPr lang="zh-CN" altLang="zh-CN" sz="2800" dirty="0">
                <a:latin typeface="黑体" panose="02010609060101010101" pitchFamily="49" charset="-122"/>
                <a:ea typeface="黑体" panose="02010609060101010101" pitchFamily="49" charset="-122"/>
              </a:rPr>
              <a:t>安全评价过程实际就是一个</a:t>
            </a:r>
            <a:r>
              <a:rPr lang="zh-CN" altLang="en-US" sz="2800" dirty="0">
                <a:latin typeface="黑体" panose="02010609060101010101" pitchFamily="49" charset="-122"/>
                <a:ea typeface="黑体" panose="02010609060101010101" pitchFamily="49" charset="-122"/>
              </a:rPr>
              <a:t>对整个企业安全管理</a:t>
            </a:r>
            <a:r>
              <a:rPr lang="zh-CN" altLang="zh-CN" sz="2800" dirty="0">
                <a:latin typeface="黑体" panose="02010609060101010101" pitchFamily="49" charset="-122"/>
                <a:ea typeface="黑体" panose="02010609060101010101" pitchFamily="49" charset="-122"/>
              </a:rPr>
              <a:t>系统化的安全检查的过程。以国家与行业安全政策和法律法规</a:t>
            </a:r>
            <a:r>
              <a:rPr lang="zh-CN" altLang="en-US" sz="2800" dirty="0">
                <a:latin typeface="黑体" panose="02010609060101010101" pitchFamily="49" charset="-122"/>
                <a:ea typeface="黑体" panose="02010609060101010101" pitchFamily="49" charset="-122"/>
              </a:rPr>
              <a:t>标准</a:t>
            </a:r>
            <a:r>
              <a:rPr lang="zh-CN" altLang="zh-CN" sz="2800" dirty="0">
                <a:latin typeface="黑体" panose="02010609060101010101" pitchFamily="49" charset="-122"/>
                <a:ea typeface="黑体" panose="02010609060101010101" pitchFamily="49" charset="-122"/>
              </a:rPr>
              <a:t>为依据，</a:t>
            </a:r>
            <a:r>
              <a:rPr lang="zh-CN" altLang="zh-CN" dirty="0">
                <a:solidFill>
                  <a:srgbClr val="FF0000"/>
                </a:solidFill>
                <a:latin typeface="黑体" panose="02010609060101010101" pitchFamily="49" charset="-122"/>
                <a:ea typeface="黑体" panose="02010609060101010101" pitchFamily="49" charset="-122"/>
              </a:rPr>
              <a:t>借助安评报告形成过程</a:t>
            </a:r>
            <a:r>
              <a:rPr lang="zh-CN" altLang="zh-CN" b="1" dirty="0">
                <a:solidFill>
                  <a:srgbClr val="FF0000"/>
                </a:solidFill>
                <a:latin typeface="黑体" panose="02010609060101010101" pitchFamily="49" charset="-122"/>
                <a:ea typeface="黑体" panose="02010609060101010101" pitchFamily="49" charset="-122"/>
              </a:rPr>
              <a:t>发现的问题、危险性分析、提出的对策措施与建议</a:t>
            </a:r>
            <a:r>
              <a:rPr lang="zh-CN" altLang="en-US" b="1" dirty="0">
                <a:solidFill>
                  <a:srgbClr val="FF0000"/>
                </a:solidFill>
                <a:latin typeface="黑体" panose="02010609060101010101" pitchFamily="49" charset="-122"/>
                <a:ea typeface="黑体" panose="02010609060101010101" pitchFamily="49" charset="-122"/>
              </a:rPr>
              <a:t>、结论</a:t>
            </a:r>
            <a:r>
              <a:rPr lang="zh-CN" altLang="zh-CN" dirty="0">
                <a:solidFill>
                  <a:srgbClr val="FF0000"/>
                </a:solidFill>
                <a:latin typeface="黑体" panose="02010609060101010101" pitchFamily="49" charset="-122"/>
                <a:ea typeface="黑体" panose="02010609060101010101" pitchFamily="49" charset="-122"/>
              </a:rPr>
              <a:t>等来作为</a:t>
            </a:r>
            <a:r>
              <a:rPr lang="zh-CN" altLang="en-US" dirty="0">
                <a:solidFill>
                  <a:srgbClr val="FF0000"/>
                </a:solidFill>
                <a:latin typeface="黑体" panose="02010609060101010101" pitchFamily="49" charset="-122"/>
                <a:ea typeface="黑体" panose="02010609060101010101" pitchFamily="49" charset="-122"/>
              </a:rPr>
              <a:t>企业安全管理</a:t>
            </a:r>
            <a:r>
              <a:rPr lang="zh-CN" altLang="zh-CN" dirty="0">
                <a:solidFill>
                  <a:srgbClr val="FF0000"/>
                </a:solidFill>
                <a:latin typeface="黑体" panose="02010609060101010101" pitchFamily="49" charset="-122"/>
                <a:ea typeface="黑体" panose="02010609060101010101" pitchFamily="49" charset="-122"/>
              </a:rPr>
              <a:t>的</a:t>
            </a:r>
            <a:r>
              <a:rPr lang="zh-CN" altLang="en-US" dirty="0">
                <a:solidFill>
                  <a:srgbClr val="FF0000"/>
                </a:solidFill>
                <a:latin typeface="黑体" panose="02010609060101010101" pitchFamily="49" charset="-122"/>
                <a:ea typeface="黑体" panose="02010609060101010101" pitchFamily="49" charset="-122"/>
              </a:rPr>
              <a:t>重要依据</a:t>
            </a:r>
            <a:r>
              <a:rPr lang="zh-CN" altLang="zh-CN" dirty="0">
                <a:solidFill>
                  <a:srgbClr val="FF0000"/>
                </a:solidFill>
                <a:latin typeface="黑体" panose="02010609060101010101" pitchFamily="49" charset="-122"/>
                <a:ea typeface="黑体" panose="02010609060101010101" pitchFamily="49" charset="-122"/>
              </a:rPr>
              <a:t>。</a:t>
            </a:r>
          </a:p>
          <a:p>
            <a:pPr marL="0" indent="457200">
              <a:lnSpc>
                <a:spcPct val="150000"/>
              </a:lnSpc>
              <a:spcBef>
                <a:spcPct val="0"/>
              </a:spcBef>
              <a:buNone/>
            </a:pPr>
            <a:endParaRPr lang="zh-CN" altLang="zh-CN" sz="2800" dirty="0">
              <a:solidFill>
                <a:srgbClr val="FF0000"/>
              </a:solidFill>
              <a:latin typeface="黑体" panose="02010609060101010101" pitchFamily="49" charset="-122"/>
              <a:ea typeface="黑体" panose="02010609060101010101" pitchFamily="49"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idx="1"/>
          </p:nvPr>
        </p:nvSpPr>
        <p:spPr>
          <a:xfrm>
            <a:off x="251520" y="483518"/>
            <a:ext cx="8424168" cy="4392488"/>
          </a:xfrm>
        </p:spPr>
        <p:txBody>
          <a:bodyPr vert="horz" wrap="square" lIns="91440" tIns="45720" rIns="91440" bIns="45720" numCol="1" anchor="t" anchorCtr="0" compatLnSpc="1">
            <a:normAutofit/>
          </a:bodyPr>
          <a:lstStyle/>
          <a:p>
            <a:pPr marL="0" indent="0" defTabSz="914400" eaLnBrk="0" fontAlgn="base" hangingPunct="0">
              <a:lnSpc>
                <a:spcPct val="100000"/>
              </a:lnSpc>
              <a:spcBef>
                <a:spcPts val="1200"/>
              </a:spcBef>
              <a:spcAft>
                <a:spcPct val="0"/>
              </a:spcAft>
              <a:buNone/>
              <a:defRPr/>
            </a:pPr>
            <a:r>
              <a:rPr lang="zh-CN" altLang="en-US" sz="2400" b="1" dirty="0">
                <a:solidFill>
                  <a:srgbClr val="FF0000"/>
                </a:solidFill>
                <a:latin typeface="黑体" panose="02010609060101010101" pitchFamily="49" charset="-122"/>
                <a:ea typeface="黑体" panose="02010609060101010101" pitchFamily="49" charset="-122"/>
              </a:rPr>
              <a:t>运</a:t>
            </a:r>
            <a:r>
              <a:rPr lang="zh-CN" altLang="zh-CN" sz="2400" b="1" dirty="0">
                <a:solidFill>
                  <a:srgbClr val="FF0000"/>
                </a:solidFill>
                <a:latin typeface="黑体" panose="02010609060101010101" pitchFamily="49" charset="-122"/>
                <a:ea typeface="黑体" panose="02010609060101010101" pitchFamily="49" charset="-122"/>
              </a:rPr>
              <a:t>用安评报告，对以下内容应了解掌握：</a:t>
            </a: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rPr>
              <a:t>（</a:t>
            </a:r>
            <a:r>
              <a:rPr lang="en-US" altLang="zh-CN" sz="2400" b="1" dirty="0">
                <a:latin typeface="黑体" panose="02010609060101010101" pitchFamily="49" charset="-122"/>
                <a:ea typeface="黑体" panose="02010609060101010101" pitchFamily="49" charset="-122"/>
              </a:rPr>
              <a:t>1</a:t>
            </a:r>
            <a:r>
              <a:rPr lang="zh-CN" altLang="zh-CN" sz="2400" b="1" dirty="0">
                <a:latin typeface="黑体" panose="02010609060101010101" pitchFamily="49" charset="-122"/>
                <a:ea typeface="黑体" panose="02010609060101010101" pitchFamily="49" charset="-122"/>
              </a:rPr>
              <a:t>）国家与行业政策，法律法规，部门规章，标准规范。</a:t>
            </a: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rPr>
              <a:t>（</a:t>
            </a:r>
            <a:r>
              <a:rPr lang="en-US" altLang="zh-CN" sz="2400" b="1" dirty="0">
                <a:latin typeface="黑体" panose="02010609060101010101" pitchFamily="49" charset="-122"/>
                <a:ea typeface="黑体" panose="02010609060101010101" pitchFamily="49" charset="-122"/>
              </a:rPr>
              <a:t>2</a:t>
            </a:r>
            <a:r>
              <a:rPr lang="zh-CN" altLang="zh-CN" sz="2400" b="1" dirty="0">
                <a:latin typeface="黑体" panose="02010609060101010101" pitchFamily="49" charset="-122"/>
                <a:ea typeface="黑体" panose="02010609060101010101" pitchFamily="49" charset="-122"/>
              </a:rPr>
              <a:t>）生产区、总库区局域布置情况，总平面布置状况，内外部安全距离。</a:t>
            </a: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rPr>
              <a:t>（</a:t>
            </a:r>
            <a:r>
              <a:rPr lang="en-US" altLang="zh-CN" sz="2400" b="1" dirty="0">
                <a:latin typeface="黑体" panose="02010609060101010101" pitchFamily="49" charset="-122"/>
                <a:ea typeface="黑体" panose="02010609060101010101" pitchFamily="49" charset="-122"/>
              </a:rPr>
              <a:t>3</a:t>
            </a:r>
            <a:r>
              <a:rPr lang="zh-CN" altLang="zh-CN" sz="2400" b="1" dirty="0">
                <a:latin typeface="黑体" panose="02010609060101010101" pitchFamily="49" charset="-122"/>
                <a:ea typeface="黑体" panose="02010609060101010101" pitchFamily="49" charset="-122"/>
              </a:rPr>
              <a:t>）生产工艺、设备、设施，技术情况与要点。</a:t>
            </a: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rPr>
              <a:t>（</a:t>
            </a:r>
            <a:r>
              <a:rPr lang="en-US" altLang="zh-CN" sz="2400" b="1" dirty="0">
                <a:latin typeface="黑体" panose="02010609060101010101" pitchFamily="49" charset="-122"/>
                <a:ea typeface="黑体" panose="02010609060101010101" pitchFamily="49" charset="-122"/>
              </a:rPr>
              <a:t>4</a:t>
            </a:r>
            <a:r>
              <a:rPr lang="zh-CN" altLang="zh-CN" sz="2400" b="1" dirty="0">
                <a:latin typeface="黑体" panose="02010609060101010101" pitchFamily="49" charset="-122"/>
                <a:ea typeface="黑体" panose="02010609060101010101" pitchFamily="49" charset="-122"/>
              </a:rPr>
              <a:t>）生产自动化水平，安全联锁、自动停机系统及</a:t>
            </a:r>
            <a:r>
              <a:rPr lang="zh-CN" altLang="en-US" sz="2400" b="1" dirty="0">
                <a:latin typeface="黑体" panose="02010609060101010101" pitchFamily="49" charset="-122"/>
                <a:ea typeface="黑体" panose="02010609060101010101" pitchFamily="49" charset="-122"/>
              </a:rPr>
              <a:t>可靠性</a:t>
            </a:r>
            <a:r>
              <a:rPr lang="zh-CN" altLang="zh-CN" sz="2400" b="1" dirty="0">
                <a:latin typeface="黑体" panose="02010609060101010101" pitchFamily="49" charset="-122"/>
                <a:ea typeface="黑体" panose="02010609060101010101" pitchFamily="49" charset="-122"/>
              </a:rPr>
              <a:t>。</a:t>
            </a: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rPr>
              <a:t>（5）在线防殉爆措施。</a:t>
            </a:r>
            <a:endParaRPr lang="en-US" altLang="zh-CN" sz="2400" b="1" dirty="0">
              <a:latin typeface="黑体" panose="02010609060101010101" pitchFamily="49" charset="-122"/>
              <a:ea typeface="黑体" panose="02010609060101010101" pitchFamily="49" charset="-122"/>
            </a:endParaRPr>
          </a:p>
          <a:p>
            <a:pPr marL="0" indent="0" defTabSz="914400" eaLnBrk="0" fontAlgn="base" hangingPunct="0">
              <a:lnSpc>
                <a:spcPct val="10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sym typeface="+mn-ea"/>
              </a:rPr>
              <a:t>（6）</a:t>
            </a:r>
            <a:r>
              <a:rPr lang="zh-CN" altLang="en-US" sz="2400" b="1" dirty="0">
                <a:latin typeface="黑体" panose="02010609060101010101" pitchFamily="49" charset="-122"/>
                <a:ea typeface="黑体" panose="02010609060101010101" pitchFamily="49" charset="-122"/>
                <a:sym typeface="+mn-ea"/>
              </a:rPr>
              <a:t>危险工、库房的定员定量</a:t>
            </a:r>
            <a:endParaRPr lang="zh-CN" altLang="zh-CN" sz="2400" b="1" dirty="0">
              <a:latin typeface="黑体" panose="02010609060101010101" pitchFamily="49" charset="-122"/>
              <a:ea typeface="黑体" panose="02010609060101010101" pitchFamily="49" charset="-122"/>
            </a:endParaRPr>
          </a:p>
          <a:p>
            <a:pPr marL="0" indent="0" defTabSz="914400" eaLnBrk="0" fontAlgn="base" hangingPunct="0">
              <a:lnSpc>
                <a:spcPct val="100000"/>
              </a:lnSpc>
              <a:spcBef>
                <a:spcPts val="1200"/>
              </a:spcBef>
              <a:spcAft>
                <a:spcPct val="0"/>
              </a:spcAft>
              <a:buNone/>
              <a:defRPr/>
            </a:pP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idx="1"/>
          </p:nvPr>
        </p:nvSpPr>
        <p:spPr>
          <a:xfrm>
            <a:off x="251520" y="483518"/>
            <a:ext cx="8424168" cy="4392488"/>
          </a:xfrm>
        </p:spPr>
        <p:txBody>
          <a:bodyPr vert="horz" wrap="square" lIns="91440" tIns="45720" rIns="91440" bIns="45720" numCol="1" anchor="t" anchorCtr="0" compatLnSpc="1">
            <a:normAutofit fontScale="85000" lnSpcReduction="20000"/>
          </a:bodyPr>
          <a:lstStyle/>
          <a:p>
            <a:pPr marL="0" indent="0" defTabSz="914400" eaLnBrk="0" fontAlgn="base" hangingPunct="0">
              <a:lnSpc>
                <a:spcPct val="15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sym typeface="+mn-ea"/>
              </a:rPr>
              <a:t>（</a:t>
            </a:r>
            <a:r>
              <a:rPr lang="en-US" altLang="zh-CN" sz="2400" b="1" dirty="0">
                <a:latin typeface="黑体" panose="02010609060101010101" pitchFamily="49" charset="-122"/>
                <a:ea typeface="黑体" panose="02010609060101010101" pitchFamily="49" charset="-122"/>
                <a:sym typeface="+mn-ea"/>
              </a:rPr>
              <a:t>7</a:t>
            </a:r>
            <a:r>
              <a:rPr lang="zh-CN" altLang="zh-CN" sz="2400" b="1" dirty="0">
                <a:latin typeface="黑体" panose="02010609060101010101" pitchFamily="49" charset="-122"/>
                <a:ea typeface="黑体" panose="02010609060101010101" pitchFamily="49" charset="-122"/>
                <a:sym typeface="+mn-ea"/>
              </a:rPr>
              <a:t>）视频监控设置情况。</a:t>
            </a:r>
            <a:endParaRPr lang="zh-CN" altLang="zh-CN" sz="2400" b="1" dirty="0">
              <a:latin typeface="黑体" panose="02010609060101010101" pitchFamily="49" charset="-122"/>
              <a:ea typeface="黑体" panose="02010609060101010101" pitchFamily="49" charset="-122"/>
            </a:endParaRPr>
          </a:p>
          <a:p>
            <a:pPr marL="0" indent="0" defTabSz="914400" eaLnBrk="0" fontAlgn="base" hangingPunct="0">
              <a:lnSpc>
                <a:spcPct val="15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sym typeface="+mn-ea"/>
              </a:rPr>
              <a:t>（</a:t>
            </a:r>
            <a:r>
              <a:rPr lang="en-US" altLang="zh-CN" sz="2400" b="1" dirty="0">
                <a:latin typeface="黑体" panose="02010609060101010101" pitchFamily="49" charset="-122"/>
                <a:ea typeface="黑体" panose="02010609060101010101" pitchFamily="49" charset="-122"/>
                <a:sym typeface="+mn-ea"/>
              </a:rPr>
              <a:t>8</a:t>
            </a:r>
            <a:r>
              <a:rPr lang="zh-CN" altLang="zh-CN" sz="2400" b="1" dirty="0">
                <a:latin typeface="黑体" panose="02010609060101010101" pitchFamily="49" charset="-122"/>
                <a:ea typeface="黑体" panose="02010609060101010101" pitchFamily="49" charset="-122"/>
                <a:sym typeface="+mn-ea"/>
              </a:rPr>
              <a:t>）安全关键环节与关键点</a:t>
            </a:r>
            <a:r>
              <a:rPr lang="zh-CN" altLang="en-US" sz="2400" b="1" dirty="0">
                <a:latin typeface="黑体" panose="02010609060101010101" pitchFamily="49" charset="-122"/>
                <a:ea typeface="黑体" panose="02010609060101010101" pitchFamily="49" charset="-122"/>
                <a:sym typeface="+mn-ea"/>
              </a:rPr>
              <a:t>（关键工艺参数和运行参数）</a:t>
            </a:r>
            <a:r>
              <a:rPr lang="zh-CN" altLang="zh-CN" sz="2400" b="1" dirty="0">
                <a:latin typeface="黑体" panose="02010609060101010101" pitchFamily="49" charset="-122"/>
                <a:ea typeface="黑体" panose="02010609060101010101" pitchFamily="49" charset="-122"/>
                <a:sym typeface="+mn-ea"/>
              </a:rPr>
              <a:t>。</a:t>
            </a:r>
            <a:endParaRPr lang="zh-CN" altLang="zh-CN" sz="2400" b="1" dirty="0">
              <a:latin typeface="黑体" panose="02010609060101010101" pitchFamily="49" charset="-122"/>
              <a:ea typeface="黑体" panose="02010609060101010101" pitchFamily="49" charset="-122"/>
            </a:endParaRPr>
          </a:p>
          <a:p>
            <a:pPr marL="0" indent="0" defTabSz="914400" eaLnBrk="0" fontAlgn="base" hangingPunct="0">
              <a:lnSpc>
                <a:spcPct val="150000"/>
              </a:lnSpc>
              <a:spcBef>
                <a:spcPts val="1200"/>
              </a:spcBef>
              <a:spcAft>
                <a:spcPct val="0"/>
              </a:spcAft>
              <a:buNone/>
              <a:defRPr/>
            </a:pPr>
            <a:r>
              <a:rPr lang="zh-CN" altLang="zh-CN" sz="2400" b="1" dirty="0">
                <a:latin typeface="黑体" panose="02010609060101010101" pitchFamily="49" charset="-122"/>
                <a:ea typeface="黑体" panose="02010609060101010101" pitchFamily="49" charset="-122"/>
                <a:sym typeface="+mn-ea"/>
              </a:rPr>
              <a:t>（</a:t>
            </a:r>
            <a:r>
              <a:rPr lang="en-US" altLang="zh-CN" sz="2400" b="1" dirty="0">
                <a:latin typeface="黑体" panose="02010609060101010101" pitchFamily="49" charset="-122"/>
                <a:ea typeface="黑体" panose="02010609060101010101" pitchFamily="49" charset="-122"/>
                <a:sym typeface="+mn-ea"/>
              </a:rPr>
              <a:t>9</a:t>
            </a:r>
            <a:r>
              <a:rPr lang="zh-CN" altLang="zh-CN" sz="2400" b="1" dirty="0">
                <a:latin typeface="黑体" panose="02010609060101010101" pitchFamily="49" charset="-122"/>
                <a:ea typeface="黑体" panose="02010609060101010101" pitchFamily="49" charset="-122"/>
                <a:sym typeface="+mn-ea"/>
              </a:rPr>
              <a:t>）评价时现场安全检查发现问题与整改情况。</a:t>
            </a:r>
            <a:endParaRPr lang="en-US" altLang="zh-CN" sz="2400" b="1" dirty="0">
              <a:latin typeface="黑体" panose="02010609060101010101" pitchFamily="49" charset="-122"/>
              <a:ea typeface="黑体" panose="02010609060101010101" pitchFamily="49" charset="-122"/>
              <a:sym typeface="+mn-ea"/>
            </a:endParaRPr>
          </a:p>
          <a:p>
            <a:pPr marL="0" marR="0" lvl="0" indent="0" algn="l" defTabSz="914400" rtl="0" eaLnBrk="0" fontAlgn="base" latinLnBrk="0" hangingPunct="0">
              <a:lnSpc>
                <a:spcPct val="15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10</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）危险物质辨识以及可能的事故风险与事故后果。</a:t>
            </a:r>
          </a:p>
          <a:p>
            <a:pPr marL="0" marR="0" lvl="0" indent="0" algn="l" defTabSz="914400" rtl="0" eaLnBrk="0" fontAlgn="base" latinLnBrk="0" hangingPunct="0">
              <a:lnSpc>
                <a:spcPct val="15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1</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）危险源状况及可能的事故风险与事故后果。</a:t>
            </a:r>
            <a:endPar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lvl="0" indent="-457200">
              <a:lnSpc>
                <a:spcPct val="150000"/>
              </a:lnSpc>
              <a:spcBef>
                <a:spcPts val="1200"/>
              </a:spcBef>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2</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）主要安全设施状况</a:t>
            </a:r>
            <a:r>
              <a:rPr kumimoji="0" lang="zh-CN" altLang="zh-CN"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r>
              <a:rPr kumimoji="0" lang="zh-CN" altLang="en-US"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（防护屏障，防雷设施，抗爆间</a:t>
            </a:r>
            <a:r>
              <a:rPr lang="zh-CN" altLang="en-US" sz="2400" b="1" dirty="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室，抗爆屏</a:t>
            </a:r>
            <a:r>
              <a:rPr kumimoji="0" lang="zh-CN" altLang="en-US"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院，消防，防静电）</a:t>
            </a:r>
            <a:endParaRPr kumimoji="0" lang="zh-CN" altLang="zh-CN"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marR="0" lvl="0" indent="-457200" algn="l" defTabSz="914400" rtl="0" eaLnBrk="0" fontAlgn="base" latinLnBrk="0" hangingPunct="0">
              <a:lnSpc>
                <a:spcPct val="15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3</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r>
              <a:rPr kumimoji="0" lang="zh-CN" altLang="zh-CN"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安全制度与安全机构</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建立情况。</a:t>
            </a: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marR="0" lvl="0" indent="0" algn="l" defTabSz="914400" rtl="0" eaLnBrk="0" fontAlgn="base" latinLnBrk="0" hangingPunct="0">
              <a:lnSpc>
                <a:spcPct val="100000"/>
              </a:lnSpc>
              <a:spcBef>
                <a:spcPts val="1200"/>
              </a:spcBef>
              <a:spcAft>
                <a:spcPct val="0"/>
              </a:spcAft>
              <a:buClrTx/>
              <a:buSzTx/>
              <a:buFontTx/>
              <a:buNone/>
              <a:defRPr/>
            </a:pP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marR="0" lvl="0" indent="0" algn="l" defTabSz="914400" rtl="0" eaLnBrk="0" fontAlgn="base" latinLnBrk="0" hangingPunct="0">
              <a:lnSpc>
                <a:spcPct val="100000"/>
              </a:lnSpc>
              <a:spcBef>
                <a:spcPts val="0"/>
              </a:spcBef>
              <a:spcAft>
                <a:spcPct val="0"/>
              </a:spcAft>
              <a:buClrTx/>
              <a:buSzTx/>
              <a:buFontTx/>
              <a:buNone/>
              <a:defRPr/>
            </a:pP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p:txBody>
      </p:sp>
    </p:spTree>
    <p:extLst>
      <p:ext uri="{BB962C8B-B14F-4D97-AF65-F5344CB8AC3E}">
        <p14:creationId xmlns:p14="http://schemas.microsoft.com/office/powerpoint/2010/main" val="30582539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idx="1"/>
          </p:nvPr>
        </p:nvSpPr>
        <p:spPr>
          <a:xfrm>
            <a:off x="179388" y="627534"/>
            <a:ext cx="8713788" cy="4248471"/>
          </a:xfrm>
        </p:spPr>
        <p:txBody>
          <a:bodyPr vert="horz" wrap="square" lIns="91440" tIns="45720" rIns="91440" bIns="45720" numCol="1" anchor="t" anchorCtr="0" compatLnSpc="1">
            <a:normAutofit fontScale="77500" lnSpcReduction="20000"/>
          </a:bodyPr>
          <a:lstStyle/>
          <a:p>
            <a:pPr marL="0" marR="0" lvl="0" indent="-457200" algn="l" defTabSz="914400" rtl="0" eaLnBrk="0" fontAlgn="base" latinLnBrk="0" hangingPunct="0">
              <a:lnSpc>
                <a:spcPct val="17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4</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）工艺技术文件建立情况</a:t>
            </a:r>
            <a:r>
              <a:rPr kumimoji="0" lang="zh-CN" altLang="en-US"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r>
              <a:rPr kumimoji="0" lang="zh-CN" altLang="en-US"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可否指导生产运行</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marR="0" lvl="0" indent="-457200" algn="l" defTabSz="914400" rtl="0" eaLnBrk="0" fontAlgn="base" latinLnBrk="0" hangingPunct="0">
              <a:lnSpc>
                <a:spcPct val="17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5</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r>
              <a:rPr kumimoji="0" lang="zh-CN" altLang="zh-CN"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生产与仓储设施安全状况</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a:t>
            </a:r>
            <a:endPar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a:p>
            <a:pPr marL="0" marR="0" lvl="0" indent="-457200" algn="l" defTabSz="914400" rtl="0" eaLnBrk="0" fontAlgn="base" latinLnBrk="0" hangingPunct="0">
              <a:lnSpc>
                <a:spcPct val="170000"/>
              </a:lnSpc>
              <a:spcBef>
                <a:spcPts val="12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（1</a:t>
            </a:r>
            <a:r>
              <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6</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）人员培训</a:t>
            </a:r>
            <a:r>
              <a:rPr kumimoji="0" lang="zh-CN" altLang="zh-CN" sz="24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持证上岗</a:t>
            </a:r>
            <a:r>
              <a:rPr kumimoji="0" lang="zh-CN"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rPr>
              <a:t>情况。</a:t>
            </a:r>
            <a:endParaRPr kumimoji="0" lang="en-US" altLang="zh-CN" sz="2400" b="1"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sym typeface="+mn-ea"/>
            </a:endParaRPr>
          </a:p>
          <a:p>
            <a:pPr marL="342900" marR="0" lvl="0" indent="-342900" algn="l" defTabSz="914400" rtl="0" eaLnBrk="0" fontAlgn="base" latinLnBrk="0" hangingPunct="0">
              <a:lnSpc>
                <a:spcPct val="170000"/>
              </a:lnSpc>
              <a:spcBef>
                <a:spcPct val="200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mn-lt"/>
                <a:ea typeface="+mn-ea"/>
                <a:cs typeface="+mn-cs"/>
              </a:rPr>
              <a:t>（</a:t>
            </a:r>
            <a:r>
              <a:rPr kumimoji="0" lang="en-US" altLang="zh-CN" sz="2400" b="1" i="0" u="none" strike="noStrike" kern="1200" cap="none" spc="0" normalizeH="0" baseline="0" noProof="0" dirty="0">
                <a:ln>
                  <a:noFill/>
                </a:ln>
                <a:solidFill>
                  <a:schemeClr val="tx1"/>
                </a:solidFill>
                <a:effectLst/>
                <a:uLnTx/>
                <a:uFillTx/>
                <a:latin typeface="+mn-lt"/>
                <a:ea typeface="+mn-ea"/>
                <a:cs typeface="+mn-cs"/>
              </a:rPr>
              <a:t>17</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a:t>
            </a:r>
            <a:r>
              <a:rPr kumimoji="0" lang="zh-CN" altLang="zh-CN" sz="2400" b="1" i="0" u="none" strike="noStrike" kern="1200" cap="none" spc="0" normalizeH="0" baseline="0" noProof="0" dirty="0">
                <a:ln>
                  <a:noFill/>
                </a:ln>
                <a:solidFill>
                  <a:srgbClr val="FF0000"/>
                </a:solidFill>
                <a:effectLst/>
                <a:uLnTx/>
                <a:uFillTx/>
                <a:latin typeface="+mn-lt"/>
                <a:ea typeface="+mn-ea"/>
                <a:cs typeface="+mn-cs"/>
              </a:rPr>
              <a:t>安全生产投入</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情况。</a:t>
            </a:r>
          </a:p>
          <a:p>
            <a:pPr marL="342900" marR="0" lvl="0" indent="-342900" algn="l" defTabSz="914400" rtl="0" eaLnBrk="0" fontAlgn="base" latinLnBrk="0" hangingPunct="0">
              <a:lnSpc>
                <a:spcPct val="170000"/>
              </a:lnSpc>
              <a:spcBef>
                <a:spcPct val="200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mn-lt"/>
                <a:ea typeface="+mn-ea"/>
                <a:cs typeface="+mn-cs"/>
              </a:rPr>
              <a:t>（</a:t>
            </a:r>
            <a:r>
              <a:rPr kumimoji="0" lang="en-US" altLang="zh-CN" sz="2400" b="1" i="0" u="none" strike="noStrike" kern="1200" cap="none" spc="0" normalizeH="0" baseline="0" noProof="0" dirty="0">
                <a:ln>
                  <a:noFill/>
                </a:ln>
                <a:solidFill>
                  <a:schemeClr val="tx1"/>
                </a:solidFill>
                <a:effectLst/>
                <a:uLnTx/>
                <a:uFillTx/>
                <a:latin typeface="+mn-lt"/>
                <a:ea typeface="+mn-ea"/>
                <a:cs typeface="+mn-cs"/>
              </a:rPr>
              <a:t>18</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a:t>
            </a:r>
            <a:r>
              <a:rPr kumimoji="0" lang="zh-CN" altLang="zh-CN" sz="2400" b="1" i="0" u="none" strike="noStrike" kern="1200" cap="none" spc="0" normalizeH="0" baseline="0" noProof="0" dirty="0">
                <a:ln>
                  <a:noFill/>
                </a:ln>
                <a:solidFill>
                  <a:srgbClr val="FF0000"/>
                </a:solidFill>
                <a:effectLst/>
                <a:uLnTx/>
                <a:uFillTx/>
                <a:latin typeface="+mn-lt"/>
                <a:ea typeface="+mn-ea"/>
                <a:cs typeface="+mn-cs"/>
              </a:rPr>
              <a:t>事故应急预案</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建立</a:t>
            </a:r>
            <a:r>
              <a:rPr kumimoji="0" lang="zh-CN" altLang="en-US" sz="2400" b="1" i="0" u="none" strike="noStrike" kern="1200" cap="none" spc="0" normalizeH="0" baseline="0" noProof="0" dirty="0">
                <a:ln>
                  <a:noFill/>
                </a:ln>
                <a:solidFill>
                  <a:srgbClr val="FF0000"/>
                </a:solidFill>
                <a:effectLst/>
                <a:uLnTx/>
                <a:uFillTx/>
                <a:latin typeface="+mn-lt"/>
                <a:ea typeface="+mn-ea"/>
                <a:cs typeface="+mn-cs"/>
              </a:rPr>
              <a:t>与演练</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情况</a:t>
            </a:r>
          </a:p>
          <a:p>
            <a:pPr marL="342900" marR="0" lvl="0" indent="-342900" algn="l" defTabSz="914400" rtl="0" eaLnBrk="0" fontAlgn="base" latinLnBrk="0" hangingPunct="0">
              <a:lnSpc>
                <a:spcPct val="170000"/>
              </a:lnSpc>
              <a:spcBef>
                <a:spcPct val="20000"/>
              </a:spcBef>
              <a:spcAft>
                <a:spcPct val="0"/>
              </a:spcAft>
              <a:buClrTx/>
              <a:buSzTx/>
              <a:buFontTx/>
              <a:buNone/>
              <a:defRPr/>
            </a:pPr>
            <a:r>
              <a:rPr kumimoji="0" lang="zh-CN" altLang="zh-CN" sz="2400" b="1" i="0" u="none" strike="noStrike" kern="1200" cap="none" spc="0" normalizeH="0" baseline="0" noProof="0" dirty="0">
                <a:ln>
                  <a:noFill/>
                </a:ln>
                <a:solidFill>
                  <a:schemeClr val="tx1"/>
                </a:solidFill>
                <a:effectLst/>
                <a:uLnTx/>
                <a:uFillTx/>
                <a:latin typeface="+mn-lt"/>
                <a:ea typeface="+mn-ea"/>
                <a:cs typeface="+mn-cs"/>
              </a:rPr>
              <a:t>（</a:t>
            </a:r>
            <a:r>
              <a:rPr kumimoji="0" lang="en-US" altLang="zh-CN" sz="2400" b="1" i="0" u="none" strike="noStrike" kern="1200" cap="none" spc="0" normalizeH="0" baseline="0" noProof="0" dirty="0">
                <a:ln>
                  <a:noFill/>
                </a:ln>
                <a:solidFill>
                  <a:schemeClr val="tx1"/>
                </a:solidFill>
                <a:effectLst/>
                <a:uLnTx/>
                <a:uFillTx/>
                <a:latin typeface="+mn-lt"/>
                <a:ea typeface="+mn-ea"/>
                <a:cs typeface="+mn-cs"/>
              </a:rPr>
              <a:t>19</a:t>
            </a:r>
            <a:r>
              <a:rPr kumimoji="0" lang="zh-CN" altLang="zh-CN" sz="2400" b="1" i="0" u="none" strike="noStrike" kern="1200" cap="none" spc="0" normalizeH="0" baseline="0" noProof="0" dirty="0">
                <a:ln>
                  <a:noFill/>
                </a:ln>
                <a:solidFill>
                  <a:schemeClr val="tx1"/>
                </a:solidFill>
                <a:effectLst/>
                <a:uLnTx/>
                <a:uFillTx/>
                <a:latin typeface="+mn-lt"/>
                <a:ea typeface="+mn-ea"/>
                <a:cs typeface="+mn-cs"/>
              </a:rPr>
              <a:t>）安全评价报告中提出的问题及对策措施与建议。</a:t>
            </a:r>
            <a:endParaRPr kumimoji="0" lang="zh-CN" altLang="zh-CN" sz="2400" b="1" i="0" u="none" strike="noStrike" kern="1200" cap="none" spc="0" normalizeH="0" baseline="0" noProof="0" dirty="0">
              <a:ln>
                <a:noFill/>
              </a:ln>
              <a:solidFill>
                <a:srgbClr val="006600"/>
              </a:solidFill>
              <a:effectLst/>
              <a:uLnTx/>
              <a:uFillTx/>
              <a:latin typeface="+mn-lt"/>
              <a:ea typeface="+mn-ea"/>
              <a:cs typeface="+mn-cs"/>
            </a:endParaRPr>
          </a:p>
          <a:p>
            <a:pPr marL="0" marR="0" lvl="0" indent="0" algn="l" defTabSz="914400" rtl="0" eaLnBrk="0" fontAlgn="base" latinLnBrk="0" hangingPunct="0">
              <a:lnSpc>
                <a:spcPct val="170000"/>
              </a:lnSpc>
              <a:spcBef>
                <a:spcPts val="1200"/>
              </a:spcBef>
              <a:spcAft>
                <a:spcPct val="0"/>
              </a:spcAft>
              <a:buClrTx/>
              <a:buSzTx/>
              <a:buFontTx/>
              <a:buNone/>
              <a:defRPr/>
            </a:pPr>
            <a:r>
              <a:rPr kumimoji="0" lang="en-US" altLang="zh-CN" sz="2400" b="1" i="0" u="none" strike="noStrike" kern="1200" cap="none" spc="0" normalizeH="0" baseline="0" noProof="0" dirty="0">
                <a:ln>
                  <a:noFill/>
                </a:ln>
                <a:solidFill>
                  <a:srgbClr val="006600"/>
                </a:solidFill>
                <a:effectLst/>
                <a:uLnTx/>
                <a:uFillTx/>
                <a:latin typeface="+mn-lt"/>
                <a:ea typeface="+mn-ea"/>
                <a:cs typeface="+mn-cs"/>
              </a:rPr>
              <a:t>  </a:t>
            </a:r>
            <a:r>
              <a:rPr kumimoji="0" lang="zh-CN" altLang="zh-CN" sz="2400" b="1" i="0" u="none" strike="noStrike" kern="1200" cap="none" spc="0" normalizeH="0" baseline="0" noProof="0" dirty="0">
                <a:ln>
                  <a:noFill/>
                </a:ln>
                <a:solidFill>
                  <a:srgbClr val="FF0000"/>
                </a:solidFill>
                <a:effectLst/>
                <a:uLnTx/>
                <a:uFillTx/>
                <a:latin typeface="+mn-lt"/>
                <a:ea typeface="+mn-ea"/>
                <a:cs typeface="+mn-cs"/>
              </a:rPr>
              <a:t>若是验收评价，还应包括技术来源、成果鉴定证书、</a:t>
            </a:r>
            <a:r>
              <a:rPr kumimoji="0" lang="zh-CN" altLang="en-US" sz="2400" b="1" i="0" u="none" strike="noStrike" kern="1200" cap="none" spc="0" normalizeH="0" baseline="0" noProof="0" dirty="0">
                <a:ln>
                  <a:noFill/>
                </a:ln>
                <a:solidFill>
                  <a:srgbClr val="FF0000"/>
                </a:solidFill>
                <a:effectLst/>
                <a:uLnTx/>
                <a:uFillTx/>
                <a:latin typeface="+mn-lt"/>
                <a:ea typeface="+mn-ea"/>
                <a:cs typeface="+mn-cs"/>
              </a:rPr>
              <a:t>相关匹配性</a:t>
            </a:r>
            <a:r>
              <a:rPr kumimoji="0" lang="zh-CN" altLang="zh-CN" sz="2400" b="1" i="0" u="none" strike="noStrike" kern="1200" cap="none" spc="0" normalizeH="0" baseline="0" noProof="0" dirty="0">
                <a:ln>
                  <a:noFill/>
                </a:ln>
                <a:solidFill>
                  <a:srgbClr val="FF0000"/>
                </a:solidFill>
                <a:effectLst/>
                <a:uLnTx/>
                <a:uFillTx/>
                <a:latin typeface="+mn-lt"/>
                <a:ea typeface="+mn-ea"/>
                <a:cs typeface="+mn-cs"/>
              </a:rPr>
              <a:t>证明、性能检验报告等。</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EFB46D5-757E-4CDA-8D60-12E8BBE8EFAE}"/>
              </a:ext>
            </a:extLst>
          </p:cNvPr>
          <p:cNvSpPr>
            <a:spLocks noGrp="1"/>
          </p:cNvSpPr>
          <p:nvPr>
            <p:ph idx="1"/>
          </p:nvPr>
        </p:nvSpPr>
        <p:spPr>
          <a:xfrm>
            <a:off x="683568" y="483518"/>
            <a:ext cx="7831782" cy="4149205"/>
          </a:xfrm>
        </p:spPr>
        <p:txBody>
          <a:bodyPr>
            <a:normAutofit fontScale="92500"/>
          </a:bodyPr>
          <a:lstStyle/>
          <a:p>
            <a:pPr>
              <a:lnSpc>
                <a:spcPct val="150000"/>
              </a:lnSpc>
            </a:pPr>
            <a:r>
              <a:rPr lang="zh-CN" altLang="en-US" dirty="0"/>
              <a:t>从法律法规要求，标准的依据，安全评价的程序设计，安全评价报告应该是生产经营单位安全管理的重要参考。但这几年一些事故的调查报告显示，安全报价存在不同的缺失。</a:t>
            </a:r>
            <a:endParaRPr lang="en-US" altLang="zh-CN" dirty="0"/>
          </a:p>
          <a:p>
            <a:pPr>
              <a:lnSpc>
                <a:spcPct val="150000"/>
              </a:lnSpc>
            </a:pPr>
            <a:r>
              <a:rPr lang="en-US" altLang="zh-CN" sz="1800" u="sng" dirty="0">
                <a:solidFill>
                  <a:srgbClr val="0563C1"/>
                </a:solidFill>
                <a:effectLst/>
                <a:latin typeface="Times New Roman" panose="02020603050405020304" pitchFamily="18" charset="0"/>
                <a:ea typeface="宋体" panose="02010600030101010101" pitchFamily="2" charset="-122"/>
                <a:hlinkClick r:id="rId3"/>
              </a:rPr>
              <a:t>https://mp.weixin.qq.com/s/5JXbkmQzZGUGsJZQk2iUpw</a:t>
            </a:r>
            <a:endParaRPr lang="zh-CN" altLang="zh-CN" sz="1800" dirty="0">
              <a:effectLst/>
              <a:latin typeface="Times New Roman" panose="02020603050405020304" pitchFamily="18" charset="0"/>
              <a:ea typeface="宋体" panose="02010600030101010101" pitchFamily="2" charset="-122"/>
            </a:endParaRPr>
          </a:p>
          <a:p>
            <a:pPr>
              <a:lnSpc>
                <a:spcPct val="150000"/>
              </a:lnSpc>
            </a:pPr>
            <a:r>
              <a:rPr lang="en-US" altLang="zh-CN" dirty="0"/>
              <a:t>2021</a:t>
            </a:r>
            <a:r>
              <a:rPr lang="zh-CN" altLang="en-US" dirty="0"/>
              <a:t>年</a:t>
            </a:r>
            <a:r>
              <a:rPr lang="en-US" altLang="zh-CN" dirty="0"/>
              <a:t>5</a:t>
            </a:r>
            <a:r>
              <a:rPr lang="zh-CN" altLang="en-US" dirty="0"/>
              <a:t>月，应急管理部办公厅下发了</a:t>
            </a:r>
            <a:r>
              <a:rPr lang="en-US" altLang="zh-CN" dirty="0"/>
              <a:t>《</a:t>
            </a:r>
            <a:r>
              <a:rPr lang="zh-CN" altLang="en-US" dirty="0"/>
              <a:t>安全评价机构执业行为专项整治方案</a:t>
            </a:r>
            <a:r>
              <a:rPr lang="en-US" altLang="zh-CN" dirty="0"/>
              <a:t>》</a:t>
            </a:r>
            <a:r>
              <a:rPr lang="zh-CN" altLang="en-US" dirty="0"/>
              <a:t>，聚焦安全评价领域突出问题，以整治安全评价机构弄虚作假、生产经营单位以虚假报告获取相关许可等问题为重点对应急管理部一号令施行以来法定评价项目 现有安全评价机构全面排查，并延伸检查相关生产经营单位。</a:t>
            </a:r>
          </a:p>
        </p:txBody>
      </p:sp>
    </p:spTree>
    <p:extLst>
      <p:ext uri="{BB962C8B-B14F-4D97-AF65-F5344CB8AC3E}">
        <p14:creationId xmlns:p14="http://schemas.microsoft.com/office/powerpoint/2010/main" val="8681480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CFE8506-FF80-4329-BC19-D62361CB50C3}"/>
              </a:ext>
            </a:extLst>
          </p:cNvPr>
          <p:cNvSpPr>
            <a:spLocks noGrp="1"/>
          </p:cNvSpPr>
          <p:nvPr>
            <p:ph idx="1"/>
          </p:nvPr>
        </p:nvSpPr>
        <p:spPr>
          <a:xfrm>
            <a:off x="539552" y="123478"/>
            <a:ext cx="8280920" cy="5020022"/>
          </a:xfrm>
        </p:spPr>
        <p:txBody>
          <a:bodyPr>
            <a:normAutofit fontScale="92500"/>
          </a:bodyPr>
          <a:lstStyle/>
          <a:p>
            <a:pPr algn="ctr">
              <a:lnSpc>
                <a:spcPct val="150000"/>
              </a:lnSpc>
            </a:pPr>
            <a:r>
              <a:rPr lang="zh-CN" altLang="zh-CN" sz="1800" b="1"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附件</a:t>
            </a:r>
            <a:r>
              <a:rPr lang="en-US" altLang="zh-CN" sz="1800" b="1"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2</a:t>
            </a:r>
            <a:r>
              <a:rPr lang="zh-CN" altLang="zh-CN" sz="1800" b="1"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：《安全评价报告重大疏漏情形认定》</a:t>
            </a:r>
            <a:r>
              <a:rPr lang="en-US" altLang="zh-CN" sz="1800" b="1"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 </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安全评价报告存在以下情形之一的，认定为安全评价报告重大疏漏情形。</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一、引用的主要法律、法规、标准错误或主要法律、法规、标准相关条款漏评，造成结论错误的；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二、报告中出现</a:t>
            </a:r>
            <a:r>
              <a:rPr lang="en-US"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1</a:t>
            </a: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处及以上其他无关单位（项目）或地点等文字错误的；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三、对规范理解错误（如，对间距起止点理解错误）造成结论错误的；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四、定量计算模型设置、参数选择、计算过程不准确，导致结论偏离事实的；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五、企业平面布局、周边安全距离、建筑用途与实际情况不符，影响报告结论的；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六、选用类比工程存在巨大差异的；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七、委托合同中评价范围界定不清晰，导致评价漏项的；</a:t>
            </a:r>
            <a:endParaRPr lang="zh-CN" altLang="en-US" sz="1600" dirty="0"/>
          </a:p>
        </p:txBody>
      </p:sp>
    </p:spTree>
    <p:extLst>
      <p:ext uri="{BB962C8B-B14F-4D97-AF65-F5344CB8AC3E}">
        <p14:creationId xmlns:p14="http://schemas.microsoft.com/office/powerpoint/2010/main" val="2181475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idx="1"/>
          </p:nvPr>
        </p:nvSpPr>
        <p:spPr>
          <a:xfrm>
            <a:off x="250825" y="339502"/>
            <a:ext cx="8642350" cy="4680520"/>
          </a:xfrm>
        </p:spPr>
        <p:txBody>
          <a:bodyPr vert="horz" wrap="square" lIns="91440" tIns="45720" rIns="91440" bIns="45720" anchor="t">
            <a:normAutofit/>
          </a:bodyPr>
          <a:lstStyle/>
          <a:p>
            <a:pPr algn="just">
              <a:lnSpc>
                <a:spcPct val="80000"/>
              </a:lnSpc>
            </a:pPr>
            <a:br>
              <a:rPr lang="en-US" altLang="zh-CN" sz="18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br>
            <a:r>
              <a:rPr lang="en-US" altLang="zh-CN" sz="18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200" b="1" dirty="0">
                <a:solidFill>
                  <a:srgbClr val="006600"/>
                </a:solidFill>
              </a:rPr>
              <a:t>民用爆炸物品销售许可实施办法</a:t>
            </a:r>
            <a:r>
              <a:rPr lang="en-US" altLang="zh-CN" sz="2200" b="1" dirty="0">
                <a:solidFill>
                  <a:srgbClr val="006600"/>
                </a:solidFill>
              </a:rPr>
              <a:t>》</a:t>
            </a:r>
            <a:endParaRPr lang="zh-CN" altLang="zh-CN" sz="2200" b="1" dirty="0">
              <a:solidFill>
                <a:srgbClr val="006600"/>
              </a:solidFill>
            </a:endParaRPr>
          </a:p>
          <a:p>
            <a:pPr>
              <a:lnSpc>
                <a:spcPct val="150000"/>
              </a:lnSpc>
            </a:pPr>
            <a:r>
              <a:rPr lang="zh-CN" altLang="zh-CN" sz="2400" dirty="0">
                <a:solidFill>
                  <a:srgbClr val="000000"/>
                </a:solidFill>
                <a:effectLst/>
                <a:latin typeface="Times New Roman" panose="02020603050405020304" pitchFamily="18" charset="0"/>
                <a:ea typeface="宋体" panose="02010600030101010101" pitchFamily="2" charset="-122"/>
              </a:rPr>
              <a:t>第七条　</a:t>
            </a:r>
            <a:r>
              <a:rPr lang="zh-CN" altLang="zh-CN" sz="2400" dirty="0">
                <a:solidFill>
                  <a:srgbClr val="FF0000"/>
                </a:solidFill>
                <a:effectLst/>
                <a:latin typeface="Times New Roman" panose="02020603050405020304" pitchFamily="18" charset="0"/>
                <a:ea typeface="宋体" panose="02010600030101010101" pitchFamily="2" charset="-122"/>
              </a:rPr>
              <a:t>申请从事民用爆炸物品销售的企业</a:t>
            </a:r>
            <a:r>
              <a:rPr lang="zh-CN" altLang="zh-CN" sz="2400" dirty="0">
                <a:solidFill>
                  <a:srgbClr val="000000"/>
                </a:solidFill>
                <a:effectLst/>
                <a:latin typeface="Times New Roman" panose="02020603050405020304" pitchFamily="18" charset="0"/>
                <a:ea typeface="宋体" panose="02010600030101010101" pitchFamily="2" charset="-122"/>
              </a:rPr>
              <a:t>，应当具备下列条件：</a:t>
            </a:r>
            <a:endParaRPr lang="zh-CN" altLang="zh-CN" sz="2400" dirty="0">
              <a:effectLst/>
              <a:latin typeface="Times New Roman" panose="02020603050405020304" pitchFamily="18" charset="0"/>
              <a:ea typeface="宋体" panose="02010600030101010101" pitchFamily="2" charset="-122"/>
            </a:endParaRPr>
          </a:p>
          <a:p>
            <a:pPr>
              <a:lnSpc>
                <a:spcPct val="150000"/>
              </a:lnSpc>
            </a:pPr>
            <a:r>
              <a:rPr lang="en-US" altLang="zh-CN" sz="2400" dirty="0">
                <a:solidFill>
                  <a:srgbClr val="000000"/>
                </a:solidFill>
                <a:effectLst/>
                <a:latin typeface="Times New Roman" panose="02020603050405020304" pitchFamily="18" charset="0"/>
                <a:ea typeface="宋体" panose="02010600030101010101" pitchFamily="2" charset="-122"/>
              </a:rPr>
              <a:t>  </a:t>
            </a:r>
            <a:r>
              <a:rPr lang="zh-CN" altLang="zh-CN" sz="2400" dirty="0">
                <a:solidFill>
                  <a:srgbClr val="000000"/>
                </a:solidFill>
                <a:effectLst/>
                <a:latin typeface="Times New Roman" panose="02020603050405020304" pitchFamily="18" charset="0"/>
                <a:ea typeface="宋体" panose="02010600030101010101" pitchFamily="2" charset="-122"/>
              </a:rPr>
              <a:t>（四）安全评价达到</a:t>
            </a:r>
            <a:r>
              <a:rPr lang="zh-CN" altLang="zh-CN" sz="2400" dirty="0">
                <a:solidFill>
                  <a:srgbClr val="FF0000"/>
                </a:solidFill>
                <a:effectLst/>
                <a:latin typeface="Times New Roman" panose="02020603050405020304" pitchFamily="18" charset="0"/>
                <a:ea typeface="宋体" panose="02010600030101010101" pitchFamily="2" charset="-122"/>
              </a:rPr>
              <a:t>安全级标准</a:t>
            </a:r>
            <a:r>
              <a:rPr lang="zh-CN" altLang="zh-CN" sz="2400" dirty="0">
                <a:solidFill>
                  <a:srgbClr val="000000"/>
                </a:solidFill>
                <a:effectLst/>
                <a:latin typeface="Times New Roman" panose="02020603050405020304" pitchFamily="18" charset="0"/>
                <a:ea typeface="宋体" panose="02010600030101010101" pitchFamily="2" charset="-122"/>
              </a:rPr>
              <a:t>；</a:t>
            </a:r>
            <a:endParaRPr lang="zh-CN" altLang="zh-CN" sz="2400" dirty="0">
              <a:effectLst/>
              <a:latin typeface="Times New Roman" panose="02020603050405020304" pitchFamily="18" charset="0"/>
              <a:ea typeface="宋体" panose="02010600030101010101" pitchFamily="2" charset="-122"/>
            </a:endParaRPr>
          </a:p>
          <a:p>
            <a:pPr>
              <a:lnSpc>
                <a:spcPct val="150000"/>
              </a:lnSpc>
            </a:pPr>
            <a:r>
              <a:rPr lang="zh-CN" altLang="zh-CN" sz="2400" dirty="0">
                <a:solidFill>
                  <a:srgbClr val="000000"/>
                </a:solidFill>
                <a:effectLst/>
                <a:latin typeface="Times New Roman" panose="02020603050405020304" pitchFamily="18" charset="0"/>
                <a:ea typeface="宋体" panose="02010600030101010101" pitchFamily="2" charset="-122"/>
              </a:rPr>
              <a:t>第八条　申请从事民用爆炸物品销售的企业，应当向所在地省级国防科技工业主管部门提交以下材料：</a:t>
            </a:r>
            <a:endParaRPr lang="zh-CN" altLang="zh-CN" sz="2400" dirty="0">
              <a:effectLst/>
              <a:latin typeface="Times New Roman" panose="02020603050405020304" pitchFamily="18" charset="0"/>
              <a:ea typeface="宋体" panose="02010600030101010101" pitchFamily="2" charset="-122"/>
            </a:endParaRPr>
          </a:p>
          <a:p>
            <a:pPr>
              <a:lnSpc>
                <a:spcPct val="150000"/>
              </a:lnSpc>
            </a:pPr>
            <a:r>
              <a:rPr lang="en-US" altLang="zh-CN" sz="2400" dirty="0">
                <a:solidFill>
                  <a:srgbClr val="000000"/>
                </a:solidFill>
                <a:effectLst/>
                <a:latin typeface="Times New Roman" panose="02020603050405020304" pitchFamily="18" charset="0"/>
                <a:ea typeface="宋体" panose="02010600030101010101" pitchFamily="2" charset="-122"/>
              </a:rPr>
              <a:t> </a:t>
            </a:r>
            <a:r>
              <a:rPr lang="zh-CN" altLang="zh-CN" sz="2400" dirty="0">
                <a:solidFill>
                  <a:srgbClr val="000000"/>
                </a:solidFill>
                <a:effectLst/>
                <a:latin typeface="Times New Roman" panose="02020603050405020304" pitchFamily="18" charset="0"/>
                <a:ea typeface="宋体" panose="02010600030101010101" pitchFamily="2" charset="-122"/>
              </a:rPr>
              <a:t>（五）民用爆炸物品安全评价机构出具的</a:t>
            </a:r>
            <a:r>
              <a:rPr lang="zh-CN" altLang="zh-CN" sz="2400" dirty="0">
                <a:solidFill>
                  <a:srgbClr val="FF0000"/>
                </a:solidFill>
                <a:effectLst/>
                <a:latin typeface="Times New Roman" panose="02020603050405020304" pitchFamily="18" charset="0"/>
                <a:ea typeface="宋体" panose="02010600030101010101" pitchFamily="2" charset="-122"/>
              </a:rPr>
              <a:t>安全评价报告</a:t>
            </a:r>
          </a:p>
          <a:p>
            <a:pPr>
              <a:lnSpc>
                <a:spcPct val="150000"/>
              </a:lnSpc>
            </a:pPr>
            <a:endParaRPr lang="zh-CN" altLang="zh-CN" sz="2400" dirty="0">
              <a:effectLst/>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13903252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CFE8506-FF80-4329-BC19-D62361CB50C3}"/>
              </a:ext>
            </a:extLst>
          </p:cNvPr>
          <p:cNvSpPr>
            <a:spLocks noGrp="1"/>
          </p:cNvSpPr>
          <p:nvPr>
            <p:ph idx="1"/>
          </p:nvPr>
        </p:nvSpPr>
        <p:spPr>
          <a:xfrm>
            <a:off x="539552" y="267494"/>
            <a:ext cx="8208912" cy="4365229"/>
          </a:xfrm>
        </p:spPr>
        <p:txBody>
          <a:bodyPr>
            <a:normAutofit/>
          </a:bodyPr>
          <a:lstStyle/>
          <a:p>
            <a:pPr algn="just">
              <a:lnSpc>
                <a:spcPts val="28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八、涉及风险计算，缺少一个或多个风险计算程序内容，影响报告结论的；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8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九、安全设施补偿系数选择不当，影响报告结论的；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800"/>
              </a:lnSpc>
            </a:pP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十、工艺数据、操作条件、物料量等数据与开展评价时的实际有出入且影响报告结论的；</a:t>
            </a:r>
            <a:endParaRPr lang="zh-CN" altLang="zh-CN" sz="1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800"/>
              </a:lnSpc>
            </a:pPr>
            <a:r>
              <a:rPr lang="zh-CN" altLang="zh-CN" sz="20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十一、对于公用工程、自控系统、装置设备、安全设施等描述出现漏写或有细微差别且影响报告结论的；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800"/>
              </a:lnSpc>
            </a:pPr>
            <a:r>
              <a:rPr lang="zh-CN" altLang="zh-CN" sz="20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十二、重大危险源定级，因计算、系数取值不严谨等情况导致出现偏差，影响报告结论的</a:t>
            </a: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8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十三、项目性质定性错误（如，危险化学品项目定性为非危险化学品项目），报告格式不符合相关规范要求的；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40043429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7C1BB23-24F6-4E78-9624-F41B86CE0F18}"/>
              </a:ext>
            </a:extLst>
          </p:cNvPr>
          <p:cNvSpPr>
            <a:spLocks noGrp="1"/>
          </p:cNvSpPr>
          <p:nvPr>
            <p:ph idx="1"/>
          </p:nvPr>
        </p:nvSpPr>
        <p:spPr>
          <a:xfrm>
            <a:off x="395536" y="483518"/>
            <a:ext cx="8119814" cy="4536504"/>
          </a:xfrm>
        </p:spPr>
        <p:txBody>
          <a:bodyPr>
            <a:normAutofit fontScale="55000" lnSpcReduction="20000"/>
          </a:bodyPr>
          <a:lstStyle/>
          <a:p>
            <a:pPr algn="just">
              <a:lnSpc>
                <a:spcPct val="150000"/>
              </a:lnSpc>
            </a:pP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十四、评价范围与评价内容不一致，关键设施、化学品、建（构）筑缺失，造成结论错误的；</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十五、列入精细化工反应安全风险评估范围的精细化工生产装置未开展评估，报告中未作说明，影响评价报告结论的；</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十六、危化领域企业未按要求使用万向充装系统，报告中漏评或判定为符合的；</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40000"/>
              </a:lnSpc>
            </a:pP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十七、评价报告中出现评价时现场没有的工艺设施设备或化学品的（文字表述不够严谨的除外）；</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29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十八、主要原辅料、中间产品、副产品、主产品的危险辨识与分析不全，影响评价结论的；</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29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十九、出现关键危险有害因素漏项，影响评价结论的</a:t>
            </a: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29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二十、其他失误或失误对评价结论并无影响的，属于一般疏漏。</a:t>
            </a:r>
            <a:endParaRPr lang="zh-CN" altLang="zh-CN" sz="29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34363460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D0DA984-CCD0-4690-A175-D6BF0677E867}"/>
              </a:ext>
            </a:extLst>
          </p:cNvPr>
          <p:cNvSpPr>
            <a:spLocks noGrp="1"/>
          </p:cNvSpPr>
          <p:nvPr>
            <p:ph idx="1"/>
          </p:nvPr>
        </p:nvSpPr>
        <p:spPr>
          <a:xfrm>
            <a:off x="683568" y="483518"/>
            <a:ext cx="7831782" cy="4149205"/>
          </a:xfrm>
        </p:spPr>
        <p:txBody>
          <a:bodyPr>
            <a:normAutofit fontScale="92500" lnSpcReduction="20000"/>
          </a:bodyPr>
          <a:lstStyle/>
          <a:p>
            <a:pPr algn="ctr">
              <a:lnSpc>
                <a:spcPct val="150000"/>
              </a:lnSpc>
            </a:pPr>
            <a:r>
              <a:rPr lang="zh-CN" altLang="zh-CN" sz="1800" b="1"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《安全评价报告虚假失实情形认定》</a:t>
            </a:r>
            <a:r>
              <a:rPr lang="en-US" altLang="zh-CN" sz="18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 </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安全评价报告存在以下情形之一的，认定为安全评价报告虚假失实情形。</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一、选址与当时实际情况不符：</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18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1.</a:t>
            </a: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选址不符合规划要求，报告判定安全条件符合要求的；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18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2.</a:t>
            </a: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周边环境与当时实际情况不符，故意规避周边环境中不符合法律法规、标准、规范项的；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18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3.</a:t>
            </a:r>
            <a:r>
              <a:rPr lang="zh-CN" altLang="zh-CN" sz="18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不按要求进行外部安全防护距离确定，影响评价结果的；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18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4.</a:t>
            </a:r>
            <a:r>
              <a:rPr lang="zh-CN" altLang="zh-CN" sz="18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构成重大危险源的储存设施，与以下“八类场所”设施、区域的距离不符合有关法律、法规、规章和国家标准或者行业标准的规定，故意隐瞒周边设施的实际情况，报告判定为符合的；</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9439278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8484182-D85C-409D-9F8E-F46BE84D3F1C}"/>
              </a:ext>
            </a:extLst>
          </p:cNvPr>
          <p:cNvSpPr>
            <a:spLocks noGrp="1"/>
          </p:cNvSpPr>
          <p:nvPr>
            <p:ph idx="1"/>
          </p:nvPr>
        </p:nvSpPr>
        <p:spPr>
          <a:xfrm>
            <a:off x="467544" y="483518"/>
            <a:ext cx="8047806" cy="4608512"/>
          </a:xfrm>
        </p:spPr>
        <p:txBody>
          <a:bodyPr>
            <a:normAutofit fontScale="92500" lnSpcReduction="10000"/>
          </a:bodyPr>
          <a:lstStyle/>
          <a:p>
            <a:pPr algn="just">
              <a:lnSpc>
                <a:spcPct val="15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二、总平面布置与当时实际情况不符：</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20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1</a:t>
            </a:r>
            <a:r>
              <a:rPr lang="en-US" altLang="zh-CN" sz="20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a:t>
            </a:r>
            <a:r>
              <a:rPr lang="zh-CN" altLang="zh-CN" sz="20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现状或验收评价报告中出现评价时现场没有的建（构）筑物；</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20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2</a:t>
            </a:r>
            <a:r>
              <a:rPr lang="en-US" altLang="zh-CN" sz="20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a:t>
            </a:r>
            <a:r>
              <a:rPr lang="zh-CN" altLang="zh-CN" sz="20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主要生产装置和储存设施之间及其与建（构）筑物之间的距离不符合有关标准规范的规定，报告中故意隐瞒且判定为合格的</a:t>
            </a: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20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3.</a:t>
            </a: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报告中建（构）筑物的层数、用途、防火分区等与当时实际严重不符，未写明或刻意隐瞒企业改（扩）建情况，导致评价结论失实的；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en-US" altLang="zh-CN" sz="20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4.</a:t>
            </a: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危化领域相关企业控制室布置不符合要求（如涉及爆炸危险性化学品的生产装置控制室、交接班室布置在装置区内；涉及甲乙类火灾危险性的生产装置控制室、交接班室布置在装置区内，未按规定进行抗爆设计的），报告中漏评或刻意回避且判定为符合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42225538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B89BC44-D3BF-4255-A0CA-E277CC0C3E66}"/>
              </a:ext>
            </a:extLst>
          </p:cNvPr>
          <p:cNvSpPr>
            <a:spLocks noGrp="1"/>
          </p:cNvSpPr>
          <p:nvPr>
            <p:ph idx="1"/>
          </p:nvPr>
        </p:nvSpPr>
        <p:spPr>
          <a:xfrm>
            <a:off x="628650" y="339502"/>
            <a:ext cx="7886700" cy="4464496"/>
          </a:xfrm>
        </p:spPr>
        <p:txBody>
          <a:bodyPr>
            <a:normAutofit fontScale="70000" lnSpcReduction="20000"/>
          </a:bodyPr>
          <a:lstStyle/>
          <a:p>
            <a:pPr algn="just">
              <a:lnSpc>
                <a:spcPct val="170000"/>
              </a:lnSpc>
            </a:pP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三、工艺装置与当时实际情况不符：</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FF0000"/>
                </a:solidFill>
                <a:effectLst/>
                <a:latin typeface="Microsoft YaHei UI" panose="020B0503020204020204" pitchFamily="34" charset="-122"/>
                <a:ea typeface="等线" panose="02010600030101010101" pitchFamily="2" charset="-122"/>
                <a:cs typeface="宋体" panose="02010600030101010101" pitchFamily="2" charset="-122"/>
              </a:rPr>
              <a:t>1.</a:t>
            </a:r>
            <a:r>
              <a:rPr lang="zh-CN" altLang="zh-CN" sz="24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在被评价单位提供真实有效的资料情况下，评价报告出现工艺技术描述与当时实际情况严重不符，直接影响评价报告结论的；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2.</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现状或验收评价报告中出现评价时现场实际没有的工艺装置的；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3.</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生产规模、主要反应设备、主要生产、储存建（构）筑物与现场严重不相符的；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4.</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故意隐瞒典型的危险化工工艺判定的；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5.</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国家明令限制类、淘汰类工艺或设备未辨识或辨识有误，导致评价结论失实的；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23084512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B89BC44-D3BF-4255-A0CA-E277CC0C3E66}"/>
              </a:ext>
            </a:extLst>
          </p:cNvPr>
          <p:cNvSpPr>
            <a:spLocks noGrp="1"/>
          </p:cNvSpPr>
          <p:nvPr>
            <p:ph idx="1"/>
          </p:nvPr>
        </p:nvSpPr>
        <p:spPr>
          <a:xfrm>
            <a:off x="628650" y="339502"/>
            <a:ext cx="7886700" cy="4752528"/>
          </a:xfrm>
        </p:spPr>
        <p:txBody>
          <a:bodyPr>
            <a:normAutofit fontScale="85000" lnSpcReduction="20000"/>
          </a:bodyPr>
          <a:lstStyle/>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6.</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国内首次使用化工工艺未辨识或辨识有误，导致评价结论失实的；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7.</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未经安全论证的国内首次使用化工工艺，报告直接判定工艺安全、可靠的；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8.</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涉及易燃易爆、有毒有害其它化学品的场所未装设易燃易爆、有毒有害介质泄露报警等安全设施，判定其符合安全生产条件的；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7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9.</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全压力式液化烃球形储罐未按国家标准设置注水措施（半冷冻压力式液化烃储罐或与水发生反应的液化烃储罐除外），报告中漏评或直接判定为符合的。</a:t>
            </a:r>
            <a:r>
              <a:rPr lang="en-US" altLang="zh-CN" sz="2400" dirty="0">
                <a:effectLst/>
                <a:latin typeface="Times New Roman" panose="02020603050405020304" pitchFamily="18" charset="0"/>
                <a:ea typeface="宋体" panose="02010600030101010101" pitchFamily="2" charset="-122"/>
              </a:rPr>
              <a:t> </a:t>
            </a:r>
            <a:endParaRPr lang="zh-CN" altLang="zh-CN" sz="2400" dirty="0">
              <a:effectLst/>
              <a:latin typeface="Times New Roman" panose="02020603050405020304" pitchFamily="18" charset="0"/>
              <a:ea typeface="宋体" panose="02010600030101010101" pitchFamily="2" charset="-122"/>
            </a:endParaRPr>
          </a:p>
          <a:p>
            <a:endParaRPr lang="zh-CN" altLang="en-US" dirty="0"/>
          </a:p>
        </p:txBody>
      </p:sp>
    </p:spTree>
    <p:extLst>
      <p:ext uri="{BB962C8B-B14F-4D97-AF65-F5344CB8AC3E}">
        <p14:creationId xmlns:p14="http://schemas.microsoft.com/office/powerpoint/2010/main" val="32867887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7DB61EC-168A-4086-A167-8DC0C67C001F}"/>
              </a:ext>
            </a:extLst>
          </p:cNvPr>
          <p:cNvSpPr>
            <a:spLocks noGrp="1"/>
          </p:cNvSpPr>
          <p:nvPr>
            <p:ph idx="1"/>
          </p:nvPr>
        </p:nvSpPr>
        <p:spPr>
          <a:xfrm>
            <a:off x="251520" y="267494"/>
            <a:ext cx="8263830" cy="4680520"/>
          </a:xfrm>
        </p:spPr>
        <p:txBody>
          <a:bodyPr>
            <a:normAutofit fontScale="92500" lnSpcReduction="10000"/>
          </a:bodyPr>
          <a:lstStyle/>
          <a:p>
            <a:pPr algn="just">
              <a:lnSpc>
                <a:spcPct val="130000"/>
              </a:lnSpc>
            </a:pP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四、公用工程和辅助生产设施与当时实际情况不符：</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3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1.</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现状或验收评价报告中出现评价时现场实际没有的公辅设施的；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3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2.</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主要公辅设施与现场严重不相符，直接影响了评价报告结论的；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3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3.</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爆炸危险场所未按照国家标准安装使用防爆电气设备的，报告中漏评或判定为符合的；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30000"/>
              </a:lnSpc>
            </a:pPr>
            <a:r>
              <a:rPr lang="en-US" altLang="zh-CN" sz="2400" kern="0" spc="75" dirty="0">
                <a:solidFill>
                  <a:srgbClr val="000000"/>
                </a:solidFill>
                <a:effectLst/>
                <a:latin typeface="Microsoft YaHei UI" panose="020B0503020204020204" pitchFamily="34" charset="-122"/>
                <a:ea typeface="等线" panose="02010600030101010101" pitchFamily="2" charset="-122"/>
                <a:cs typeface="宋体" panose="02010600030101010101" pitchFamily="2" charset="-122"/>
              </a:rPr>
              <a:t>4.</a:t>
            </a:r>
            <a:r>
              <a:rPr lang="zh-CN" altLang="zh-CN" sz="24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化工装置未按要求设置双电源，报告中漏评或判定为符合的。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30000"/>
              </a:lnSpc>
            </a:pPr>
            <a:r>
              <a:rPr lang="zh-CN" altLang="zh-CN" sz="24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五、重大危险源辨识严重错误，刻意减少危险化学品储存量，并导致重大危险源判定错误，影响评价结果的；</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339943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7DB61EC-168A-4086-A167-8DC0C67C001F}"/>
              </a:ext>
            </a:extLst>
          </p:cNvPr>
          <p:cNvSpPr>
            <a:spLocks noGrp="1"/>
          </p:cNvSpPr>
          <p:nvPr>
            <p:ph idx="1"/>
          </p:nvPr>
        </p:nvSpPr>
        <p:spPr>
          <a:xfrm>
            <a:off x="251520" y="267494"/>
            <a:ext cx="8263830" cy="4680520"/>
          </a:xfrm>
        </p:spPr>
        <p:txBody>
          <a:bodyPr>
            <a:normAutofit/>
          </a:bodyPr>
          <a:lstStyle/>
          <a:p>
            <a:pPr algn="just">
              <a:lnSpc>
                <a:spcPct val="12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六、危化领域企业自动化控制情况与实际严重不符，即企业未设置自动化控制系统、紧急停车系统、安全仪表系统、重大危险源监测系统等，报告说明已安装，得出严重失实结论的；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七、为建设项目未经具备国家规定资质的单位设计、制造和施工建设且未经符合资质条件单位进行设计诊断的化工企业出具合格报告的；</a:t>
            </a:r>
            <a:endParaRPr lang="en-US"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endParaRPr>
          </a:p>
          <a:p>
            <a:pPr algn="just">
              <a:lnSpc>
                <a:spcPct val="12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八、对企业提供附件资料进行篡改或伪造，得出严重失实结论的；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九、刻意隐瞒企业的重大安全隐患情况及整改落实情况，即企业现场重大隐患未整改，报告说明已整改，报告结论定性严重偏离客观实际的；</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十、涉及危化领域“两重点一重大”，报告中描述的安全设施齐全，而现场严重缺失，报告判定为符合的</a:t>
            </a:r>
            <a:r>
              <a:rPr lang="zh-CN" altLang="en-US" sz="20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67770960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57E8E73-D6C3-45DD-A302-6C7BAF310D20}"/>
              </a:ext>
            </a:extLst>
          </p:cNvPr>
          <p:cNvSpPr>
            <a:spLocks noGrp="1"/>
          </p:cNvSpPr>
          <p:nvPr>
            <p:ph idx="1"/>
          </p:nvPr>
        </p:nvSpPr>
        <p:spPr>
          <a:xfrm>
            <a:off x="323528" y="339502"/>
            <a:ext cx="8191822" cy="4680520"/>
          </a:xfrm>
        </p:spPr>
        <p:txBody>
          <a:bodyPr>
            <a:normAutofit fontScale="55000" lnSpcReduction="20000"/>
          </a:bodyPr>
          <a:lstStyle/>
          <a:p>
            <a:pPr algn="just">
              <a:lnSpc>
                <a:spcPct val="120000"/>
              </a:lnSpc>
            </a:pPr>
            <a:r>
              <a:rPr lang="zh-CN" altLang="zh-CN" sz="32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十一、篡改第三方出具的第三方技术服务报告或结论的；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十二、引用国家明确已废止法律法规、标准的；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十三、评价报告附件附图、评价项目人员组成及人员签字存在弄虚作假的；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十四、企业负责人及安全管理人员专业或职称不符合要求的，报告中漏评或直接判定为符合的；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十五、涉及危险化工工艺的特种作业人员未取得特种作业操作证，报告中漏评或直接判定为符合的；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十六、企业未建立安全生产责任制，未编制岗位操作规程，报告中漏评或直接判定为符合的；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FF0000"/>
                </a:solidFill>
                <a:effectLst/>
                <a:latin typeface="等线" panose="02010600030101010101" pitchFamily="2" charset="-122"/>
                <a:ea typeface="Microsoft YaHei UI" panose="020B0503020204020204" pitchFamily="34" charset="-122"/>
                <a:cs typeface="宋体" panose="02010600030101010101" pitchFamily="2" charset="-122"/>
              </a:rPr>
              <a:t>十七、企业安全管理制度及日常管理记录严重缺失，报告中漏评或直接判定为符合的；</a:t>
            </a:r>
            <a:endParaRPr lang="zh-CN" altLang="zh-CN" sz="32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20000"/>
              </a:lnSpc>
            </a:pPr>
            <a:r>
              <a:rPr lang="zh-CN" altLang="zh-CN" sz="3200" kern="0" spc="75" dirty="0">
                <a:solidFill>
                  <a:srgbClr val="000000"/>
                </a:solidFill>
                <a:effectLst/>
                <a:latin typeface="等线" panose="02010600030101010101" pitchFamily="2" charset="-122"/>
                <a:ea typeface="Microsoft YaHei UI" panose="020B0503020204020204" pitchFamily="34" charset="-122"/>
                <a:cs typeface="宋体" panose="02010600030101010101" pitchFamily="2" charset="-122"/>
              </a:rPr>
              <a:t>十八、危化品领域相关企业禁忌物混存漏评或直接判定符合的。</a:t>
            </a:r>
            <a:endParaRPr lang="zh-CN" altLang="en-US" sz="2900" dirty="0"/>
          </a:p>
          <a:p>
            <a:endParaRPr lang="zh-CN" altLang="en-US" dirty="0"/>
          </a:p>
        </p:txBody>
      </p:sp>
    </p:spTree>
    <p:extLst>
      <p:ext uri="{BB962C8B-B14F-4D97-AF65-F5344CB8AC3E}">
        <p14:creationId xmlns:p14="http://schemas.microsoft.com/office/powerpoint/2010/main" val="37358750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文本占位符 124930"/>
          <p:cNvSpPr>
            <a:spLocks noGrp="1"/>
          </p:cNvSpPr>
          <p:nvPr>
            <p:ph idx="1"/>
          </p:nvPr>
        </p:nvSpPr>
        <p:spPr>
          <a:xfrm>
            <a:off x="482601" y="1518047"/>
            <a:ext cx="8189913" cy="2147888"/>
          </a:xfrm>
        </p:spPr>
        <p:txBody>
          <a:bodyPr vert="horz" wrap="square" lIns="91440" tIns="45720" rIns="91440" bIns="45720" anchor="t">
            <a:normAutofit/>
          </a:bodyPr>
          <a:lstStyle/>
          <a:p>
            <a:pPr marL="0" indent="0" algn="ctr" eaLnBrk="1" hangingPunct="1">
              <a:buNone/>
            </a:pPr>
            <a:r>
              <a:rPr lang="zh-CN" altLang="en-US" sz="3600" b="1" dirty="0">
                <a:solidFill>
                  <a:srgbClr val="FF0000"/>
                </a:solidFill>
                <a:latin typeface="Times New Roman" panose="02020603050405020304" pitchFamily="18" charset="0"/>
                <a:ea typeface="隶书" panose="02010509060101010101" pitchFamily="49" charset="-122"/>
              </a:rPr>
              <a:t>案例一：济南某科技有限公司5·20特别重大事故</a:t>
            </a:r>
          </a:p>
          <a:p>
            <a:pPr marL="0" indent="0" algn="ctr" eaLnBrk="1" hangingPunct="1">
              <a:buNone/>
            </a:pPr>
            <a:endParaRPr lang="zh-CN" altLang="en-US" sz="3600" b="1" dirty="0">
              <a:solidFill>
                <a:srgbClr val="FF0000"/>
              </a:solidFill>
              <a:latin typeface="Times New Roman" panose="02020603050405020304" pitchFamily="18" charset="0"/>
              <a:ea typeface="隶书" panose="02010509060101010101" pitchFamily="49" charset="-122"/>
            </a:endParaRPr>
          </a:p>
        </p:txBody>
      </p:sp>
      <p:sp>
        <p:nvSpPr>
          <p:cNvPr id="112643" name="矩形 124932"/>
          <p:cNvSpPr/>
          <p:nvPr/>
        </p:nvSpPr>
        <p:spPr>
          <a:xfrm>
            <a:off x="683569" y="250032"/>
            <a:ext cx="3312368" cy="594122"/>
          </a:xfrm>
          <a:prstGeom prst="rect">
            <a:avLst/>
          </a:prstGeom>
          <a:noFill/>
          <a:ln w="9525">
            <a:noFill/>
          </a:ln>
        </p:spPr>
        <p:txBody>
          <a:bodyPr anchor="ctr"/>
          <a:lstStyle/>
          <a:p>
            <a:pPr algn="ctr"/>
            <a:r>
              <a:rPr lang="zh-CN" altLang="en-US" sz="3600" dirty="0">
                <a:solidFill>
                  <a:schemeClr val="tx2"/>
                </a:solidFill>
                <a:latin typeface="隶书" panose="02010509060101010101" pitchFamily="49" charset="-122"/>
                <a:sym typeface="宋体" panose="02010600030101010101" pitchFamily="2" charset="-122"/>
              </a:rPr>
              <a:t>事故案例</a:t>
            </a:r>
            <a:endParaRPr lang="zh-CN" altLang="en-US" sz="3600" dirty="0">
              <a:solidFill>
                <a:schemeClr val="tx2"/>
              </a:solidFill>
              <a:latin typeface="隶书" panose="020105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idx="1"/>
          </p:nvPr>
        </p:nvSpPr>
        <p:spPr>
          <a:xfrm>
            <a:off x="250825" y="339502"/>
            <a:ext cx="8642350" cy="4896544"/>
          </a:xfrm>
        </p:spPr>
        <p:txBody>
          <a:bodyPr vert="horz" wrap="square" lIns="91440" tIns="45720" rIns="91440" bIns="45720" anchor="t">
            <a:normAutofit/>
          </a:bodyPr>
          <a:lstStyle/>
          <a:p>
            <a:pPr algn="just">
              <a:lnSpc>
                <a:spcPct val="150000"/>
              </a:lnSpc>
            </a:pPr>
            <a:endParaRPr lang="en-US" altLang="zh-CN" sz="1800" kern="100" dirty="0">
              <a:solidFill>
                <a:srgbClr val="00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lnSpc>
                <a:spcPct val="150000"/>
              </a:lnSpc>
            </a:pPr>
            <a:r>
              <a:rPr lang="zh-CN" altLang="zh-CN" sz="1800" dirty="0">
                <a:solidFill>
                  <a:srgbClr val="000000"/>
                </a:solidFill>
                <a:effectLst/>
                <a:latin typeface="Times New Roman" panose="02020603050405020304" pitchFamily="18" charset="0"/>
                <a:ea typeface="宋体" panose="02010600030101010101" pitchFamily="2" charset="-122"/>
              </a:rPr>
              <a:t>第九条　申请《民用爆炸物品销售许可证》的企业自主选择具有民用爆炸物品安全评价资质的安全评价机构，对本企业的销售条件进行安全评价。</a:t>
            </a:r>
            <a:endParaRPr lang="en-US" altLang="zh-CN" sz="1800" dirty="0">
              <a:solidFill>
                <a:srgbClr val="000000"/>
              </a:solidFill>
              <a:effectLst/>
              <a:latin typeface="Times New Roman" panose="02020603050405020304" pitchFamily="18" charset="0"/>
              <a:ea typeface="宋体" panose="02010600030101010101" pitchFamily="2" charset="-122"/>
            </a:endParaRPr>
          </a:p>
          <a:p>
            <a:pPr>
              <a:lnSpc>
                <a:spcPct val="150000"/>
              </a:lnSpc>
            </a:pPr>
            <a:r>
              <a:rPr lang="zh-CN" altLang="zh-CN" sz="1800" dirty="0">
                <a:solidFill>
                  <a:srgbClr val="000000"/>
                </a:solidFill>
                <a:effectLst/>
                <a:latin typeface="Times New Roman" panose="02020603050405020304" pitchFamily="18" charset="0"/>
                <a:ea typeface="宋体" panose="02010600030101010101" pitchFamily="2" charset="-122"/>
              </a:rPr>
              <a:t>第十条　安全评价机构应当按照《民用爆破器材安全评价导则》及有关安全技术标准、规范的要求，对申请销售许可的企业进行安全评价，出具安全评价报告。</a:t>
            </a:r>
            <a:endParaRPr lang="zh-CN" altLang="zh-CN" sz="1800" dirty="0">
              <a:effectLst/>
              <a:latin typeface="Times New Roman" panose="02020603050405020304" pitchFamily="18" charset="0"/>
              <a:ea typeface="宋体" panose="02010600030101010101" pitchFamily="2" charset="-122"/>
            </a:endParaRPr>
          </a:p>
          <a:p>
            <a:pPr marL="0" indent="0">
              <a:lnSpc>
                <a:spcPct val="150000"/>
              </a:lnSpc>
              <a:buNone/>
            </a:pPr>
            <a:r>
              <a:rPr lang="zh-CN" altLang="zh-CN" sz="1800" dirty="0">
                <a:solidFill>
                  <a:srgbClr val="FF0000"/>
                </a:solidFill>
                <a:effectLst/>
                <a:latin typeface="Times New Roman" panose="02020603050405020304" pitchFamily="18" charset="0"/>
                <a:ea typeface="宋体" panose="02010600030101010101" pitchFamily="2" charset="-122"/>
              </a:rPr>
              <a:t>安全评价机构对其安全评价结论承担法律责任</a:t>
            </a:r>
            <a:r>
              <a:rPr lang="zh-CN" altLang="zh-CN" sz="1800" dirty="0">
                <a:solidFill>
                  <a:srgbClr val="000000"/>
                </a:solidFill>
                <a:effectLst/>
                <a:latin typeface="Times New Roman" panose="02020603050405020304" pitchFamily="18" charset="0"/>
                <a:ea typeface="宋体" panose="02010600030101010101" pitchFamily="2" charset="-122"/>
              </a:rPr>
              <a:t>。</a:t>
            </a:r>
            <a:endParaRPr lang="en-US" altLang="zh-CN" sz="1800" dirty="0">
              <a:latin typeface="Times New Roman" panose="02020603050405020304" pitchFamily="18" charset="0"/>
              <a:ea typeface="宋体" panose="02010600030101010101" pitchFamily="2" charset="-122"/>
            </a:endParaRPr>
          </a:p>
          <a:p>
            <a:pPr>
              <a:lnSpc>
                <a:spcPct val="150000"/>
              </a:lnSpc>
            </a:pPr>
            <a:r>
              <a:rPr lang="zh-CN" altLang="zh-CN" sz="1800" dirty="0">
                <a:solidFill>
                  <a:srgbClr val="000000"/>
                </a:solidFill>
                <a:effectLst/>
                <a:latin typeface="Times New Roman" panose="02020603050405020304" pitchFamily="18" charset="0"/>
                <a:ea typeface="宋体" panose="02010600030101010101" pitchFamily="2" charset="-122"/>
              </a:rPr>
              <a:t>第十一条　</a:t>
            </a:r>
            <a:r>
              <a:rPr lang="zh-CN" altLang="zh-CN" sz="1800" dirty="0">
                <a:solidFill>
                  <a:srgbClr val="FF0000"/>
                </a:solidFill>
                <a:effectLst/>
                <a:latin typeface="Times New Roman" panose="02020603050405020304" pitchFamily="18" charset="0"/>
                <a:ea typeface="宋体" panose="02010600030101010101" pitchFamily="2" charset="-122"/>
              </a:rPr>
              <a:t>对安全评价报告中提出的问题，申请企业应当及时加以整改</a:t>
            </a:r>
            <a:r>
              <a:rPr lang="zh-CN" altLang="zh-CN" sz="1800" dirty="0">
                <a:solidFill>
                  <a:srgbClr val="000000"/>
                </a:solidFill>
                <a:effectLst/>
                <a:latin typeface="Times New Roman" panose="02020603050405020304" pitchFamily="18" charset="0"/>
                <a:ea typeface="宋体" panose="02010600030101010101" pitchFamily="2" charset="-122"/>
              </a:rPr>
              <a:t>。安全评价机构应当对申请企业的整改情况进行确认，并将有关资料作为安全评价报告书的附件。</a:t>
            </a:r>
            <a:endParaRPr lang="zh-CN" altLang="zh-CN" sz="1800" dirty="0">
              <a:effectLst/>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21639333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文本占位符 124930"/>
          <p:cNvSpPr>
            <a:spLocks noGrp="1"/>
          </p:cNvSpPr>
          <p:nvPr>
            <p:ph idx="1"/>
          </p:nvPr>
        </p:nvSpPr>
        <p:spPr>
          <a:xfrm>
            <a:off x="615950" y="555526"/>
            <a:ext cx="8134350" cy="4104456"/>
          </a:xfrm>
        </p:spPr>
        <p:txBody>
          <a:bodyPr vert="horz" wrap="square" lIns="91440" tIns="45720" rIns="91440" bIns="45720" anchor="t">
            <a:normAutofit lnSpcReduction="10000"/>
          </a:bodyPr>
          <a:lstStyle/>
          <a:p>
            <a:pPr marL="0" indent="0" algn="just" eaLnBrk="1" hangingPunct="1">
              <a:buNone/>
            </a:pPr>
            <a:r>
              <a:rPr lang="zh-CN" altLang="en-US" sz="4000" b="1" dirty="0">
                <a:solidFill>
                  <a:srgbClr val="000099"/>
                </a:solidFill>
                <a:latin typeface="Times New Roman" panose="02020603050405020304" pitchFamily="18" charset="0"/>
                <a:ea typeface="隶书" panose="02010509060101010101" pitchFamily="49" charset="-122"/>
              </a:rPr>
              <a:t>一、基本情况</a:t>
            </a:r>
            <a:endParaRPr lang="zh-CN" altLang="en-US" sz="4000" b="1" dirty="0">
              <a:latin typeface="Times New Roman" panose="02020603050405020304" pitchFamily="18" charset="0"/>
              <a:ea typeface="隶书" panose="02010509060101010101" pitchFamily="49" charset="-122"/>
            </a:endParaRPr>
          </a:p>
          <a:p>
            <a:pPr marL="0" indent="0" algn="just" eaLnBrk="1" hangingPunct="1">
              <a:buNone/>
            </a:pPr>
            <a:r>
              <a:rPr lang="zh-CN" altLang="en-US" sz="3600" dirty="0">
                <a:latin typeface="Times New Roman" panose="02020603050405020304" pitchFamily="18" charset="0"/>
                <a:ea typeface="隶书" panose="02010509060101010101" pitchFamily="49" charset="-122"/>
              </a:rPr>
              <a:t>2013年5月20日10时51分许，济南某民爆科技有限公司乳化震源药柱生产车间发生爆炸事故，造成33人死亡、19人受伤，直接经济损失6600余万元。事故生产线年产能力6500吨。</a:t>
            </a:r>
          </a:p>
          <a:p>
            <a:pPr marL="0" indent="0" algn="just" eaLnBrk="1" hangingPunct="1">
              <a:buNone/>
            </a:pPr>
            <a:r>
              <a:rPr lang="zh-CN" altLang="en-US" sz="3600" dirty="0">
                <a:latin typeface="Times New Roman" panose="02020603050405020304" pitchFamily="18" charset="0"/>
                <a:ea typeface="隶书" panose="02010509060101010101" pitchFamily="49" charset="-122"/>
              </a:rPr>
              <a:t>事故生产线建设经过审批、设计、</a:t>
            </a:r>
            <a:r>
              <a:rPr lang="zh-CN" altLang="en-US" sz="3600" dirty="0">
                <a:solidFill>
                  <a:srgbClr val="FF0000"/>
                </a:solidFill>
                <a:latin typeface="Times New Roman" panose="02020603050405020304" pitchFamily="18" charset="0"/>
                <a:ea typeface="隶书" panose="02010509060101010101" pitchFamily="49" charset="-122"/>
              </a:rPr>
              <a:t>评价</a:t>
            </a:r>
            <a:r>
              <a:rPr lang="zh-CN" altLang="en-US" sz="3600" dirty="0">
                <a:latin typeface="Times New Roman" panose="02020603050405020304" pitchFamily="18" charset="0"/>
                <a:ea typeface="隶书" panose="02010509060101010101" pitchFamily="49" charset="-122"/>
              </a:rPr>
              <a:t>、试生产及验收等程序。</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文本占位符 124930"/>
          <p:cNvSpPr>
            <a:spLocks noGrp="1"/>
          </p:cNvSpPr>
          <p:nvPr>
            <p:ph idx="1"/>
          </p:nvPr>
        </p:nvSpPr>
        <p:spPr>
          <a:xfrm>
            <a:off x="542925" y="411510"/>
            <a:ext cx="8134350" cy="4481958"/>
          </a:xfrm>
        </p:spPr>
        <p:txBody>
          <a:bodyPr vert="horz" wrap="square" lIns="91440" tIns="45720" rIns="91440" bIns="45720" anchor="t">
            <a:normAutofit/>
          </a:bodyPr>
          <a:lstStyle/>
          <a:p>
            <a:pPr marL="0" indent="0" algn="just" eaLnBrk="1" hangingPunct="1">
              <a:lnSpc>
                <a:spcPct val="160000"/>
              </a:lnSpc>
              <a:buNone/>
            </a:pPr>
            <a:r>
              <a:rPr lang="zh-CN" altLang="en-US" sz="2800" b="1" dirty="0">
                <a:solidFill>
                  <a:srgbClr val="000099"/>
                </a:solidFill>
                <a:latin typeface="Times New Roman" panose="02020603050405020304" pitchFamily="18" charset="0"/>
                <a:ea typeface="隶书" panose="02010509060101010101" pitchFamily="49" charset="-122"/>
              </a:rPr>
              <a:t>二、事故原因及性质</a:t>
            </a:r>
          </a:p>
          <a:p>
            <a:pPr marL="0" indent="0" algn="just" eaLnBrk="1" hangingPunct="1">
              <a:lnSpc>
                <a:spcPct val="160000"/>
              </a:lnSpc>
              <a:buNone/>
            </a:pPr>
            <a:r>
              <a:rPr lang="zh-CN" altLang="en-US" sz="2400" b="1" dirty="0">
                <a:solidFill>
                  <a:srgbClr val="000099"/>
                </a:solidFill>
                <a:latin typeface="Times New Roman" panose="02020603050405020304" pitchFamily="18" charset="0"/>
                <a:ea typeface="隶书" panose="02010509060101010101" pitchFamily="49" charset="-122"/>
              </a:rPr>
              <a:t>1、直接原因</a:t>
            </a:r>
            <a:endParaRPr lang="zh-CN" altLang="en-US" sz="2400" dirty="0">
              <a:latin typeface="Times New Roman" panose="02020603050405020304" pitchFamily="18" charset="0"/>
              <a:ea typeface="隶书" panose="02010509060101010101" pitchFamily="49" charset="-122"/>
            </a:endParaRPr>
          </a:p>
          <a:p>
            <a:pPr marL="0" indent="0" algn="just" eaLnBrk="1" hangingPunct="1">
              <a:lnSpc>
                <a:spcPct val="160000"/>
              </a:lnSpc>
              <a:buNone/>
            </a:pPr>
            <a:r>
              <a:rPr lang="zh-CN" altLang="en-US" sz="2400" b="1" dirty="0">
                <a:solidFill>
                  <a:srgbClr val="FF0000"/>
                </a:solidFill>
                <a:latin typeface="Times New Roman" panose="02020603050405020304" pitchFamily="18" charset="0"/>
                <a:ea typeface="隶书" panose="02010509060101010101" pitchFamily="49" charset="-122"/>
              </a:rPr>
              <a:t>震源药柱废药</a:t>
            </a:r>
            <a:r>
              <a:rPr lang="zh-CN" altLang="en-US" sz="2400" dirty="0">
                <a:solidFill>
                  <a:srgbClr val="FF0000"/>
                </a:solidFill>
                <a:latin typeface="Times New Roman" panose="02020603050405020304" pitchFamily="18" charset="0"/>
                <a:ea typeface="隶书" panose="02010509060101010101" pitchFamily="49" charset="-122"/>
              </a:rPr>
              <a:t>在回收复用过程中</a:t>
            </a:r>
            <a:r>
              <a:rPr lang="zh-CN" altLang="en-US" sz="2400" b="1" dirty="0">
                <a:solidFill>
                  <a:srgbClr val="FF0000"/>
                </a:solidFill>
                <a:latin typeface="Times New Roman" panose="02020603050405020304" pitchFamily="18" charset="0"/>
                <a:ea typeface="隶书" panose="02010509060101010101" pitchFamily="49" charset="-122"/>
              </a:rPr>
              <a:t>混入</a:t>
            </a:r>
            <a:r>
              <a:rPr lang="zh-CN" altLang="en-US" sz="2400" dirty="0">
                <a:solidFill>
                  <a:srgbClr val="FF0000"/>
                </a:solidFill>
                <a:latin typeface="Times New Roman" panose="02020603050405020304" pitchFamily="18" charset="0"/>
                <a:ea typeface="隶书" panose="02010509060101010101" pitchFamily="49" charset="-122"/>
              </a:rPr>
              <a:t>了起爆件中的</a:t>
            </a:r>
            <a:r>
              <a:rPr lang="zh-CN" altLang="en-US" sz="2400" b="1" dirty="0">
                <a:solidFill>
                  <a:srgbClr val="FF0000"/>
                </a:solidFill>
                <a:latin typeface="Times New Roman" panose="02020603050405020304" pitchFamily="18" charset="0"/>
                <a:ea typeface="隶书" panose="02010509060101010101" pitchFamily="49" charset="-122"/>
              </a:rPr>
              <a:t>太安</a:t>
            </a:r>
            <a:r>
              <a:rPr lang="zh-CN" altLang="en-US" sz="2400" dirty="0">
                <a:solidFill>
                  <a:srgbClr val="FF0000"/>
                </a:solidFill>
                <a:latin typeface="Times New Roman" panose="02020603050405020304" pitchFamily="18" charset="0"/>
                <a:ea typeface="隶书" panose="02010509060101010101" pitchFamily="49" charset="-122"/>
              </a:rPr>
              <a:t>，提高了危险感度。</a:t>
            </a:r>
            <a:r>
              <a:rPr lang="zh-CN" altLang="en-US" sz="2400" b="1" dirty="0">
                <a:solidFill>
                  <a:srgbClr val="FF0000"/>
                </a:solidFill>
                <a:latin typeface="Times New Roman" panose="02020603050405020304" pitchFamily="18" charset="0"/>
                <a:ea typeface="隶书" panose="02010509060101010101" pitchFamily="49" charset="-122"/>
              </a:rPr>
              <a:t>太安</a:t>
            </a:r>
            <a:r>
              <a:rPr lang="zh-CN" altLang="en-US" sz="2400" dirty="0">
                <a:solidFill>
                  <a:srgbClr val="FF0000"/>
                </a:solidFill>
                <a:latin typeface="Times New Roman" panose="02020603050405020304" pitchFamily="18" charset="0"/>
                <a:ea typeface="隶书" panose="02010509060101010101" pitchFamily="49" charset="-122"/>
              </a:rPr>
              <a:t>在4号装药机内受到强力摩擦、挤压、撞击，瞬间发生爆炸，</a:t>
            </a:r>
            <a:r>
              <a:rPr lang="zh-CN" altLang="en-US" sz="2400" b="1" dirty="0">
                <a:solidFill>
                  <a:srgbClr val="FF0000"/>
                </a:solidFill>
                <a:latin typeface="Times New Roman" panose="02020603050405020304" pitchFamily="18" charset="0"/>
                <a:ea typeface="隶书" panose="02010509060101010101" pitchFamily="49" charset="-122"/>
              </a:rPr>
              <a:t>引爆</a:t>
            </a:r>
            <a:r>
              <a:rPr lang="zh-CN" altLang="en-US" sz="2400" dirty="0">
                <a:solidFill>
                  <a:srgbClr val="FF0000"/>
                </a:solidFill>
                <a:latin typeface="Times New Roman" panose="02020603050405020304" pitchFamily="18" charset="0"/>
                <a:ea typeface="隶书" panose="02010509060101010101" pitchFamily="49" charset="-122"/>
              </a:rPr>
              <a:t>了4号装药机内乳化炸药，从而</a:t>
            </a:r>
            <a:r>
              <a:rPr lang="zh-CN" altLang="en-US" sz="2400" b="1" dirty="0">
                <a:solidFill>
                  <a:srgbClr val="FF0000"/>
                </a:solidFill>
                <a:latin typeface="Times New Roman" panose="02020603050405020304" pitchFamily="18" charset="0"/>
                <a:ea typeface="隶书" panose="02010509060101010101" pitchFamily="49" charset="-122"/>
              </a:rPr>
              <a:t>殉爆</a:t>
            </a:r>
            <a:r>
              <a:rPr lang="zh-CN" altLang="en-US" sz="2400" dirty="0">
                <a:solidFill>
                  <a:srgbClr val="FF0000"/>
                </a:solidFill>
                <a:latin typeface="Times New Roman" panose="02020603050405020304" pitchFamily="18" charset="0"/>
                <a:ea typeface="隶书" panose="02010509060101010101" pitchFamily="49" charset="-122"/>
              </a:rPr>
              <a:t>了502工房内其他部位炸药。</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文本占位符 124930"/>
          <p:cNvSpPr>
            <a:spLocks noGrp="1"/>
          </p:cNvSpPr>
          <p:nvPr>
            <p:ph idx="1"/>
          </p:nvPr>
        </p:nvSpPr>
        <p:spPr>
          <a:xfrm>
            <a:off x="296864" y="411510"/>
            <a:ext cx="8677275" cy="4536504"/>
          </a:xfrm>
        </p:spPr>
        <p:txBody>
          <a:bodyPr vert="horz" wrap="square" lIns="91440" tIns="45720" rIns="91440" bIns="45720" anchor="t">
            <a:normAutofit lnSpcReduction="10000"/>
          </a:bodyPr>
          <a:lstStyle/>
          <a:p>
            <a:pPr marL="0" indent="0" algn="just" eaLnBrk="1" hangingPunct="1">
              <a:buNone/>
            </a:pPr>
            <a:r>
              <a:rPr lang="zh-CN" altLang="en-US" sz="2800" b="1" dirty="0">
                <a:solidFill>
                  <a:srgbClr val="000099"/>
                </a:solidFill>
                <a:latin typeface="Times New Roman" panose="02020603050405020304" pitchFamily="18" charset="0"/>
                <a:ea typeface="隶书" panose="02010509060101010101" pitchFamily="49" charset="-122"/>
              </a:rPr>
              <a:t>2、间接原因</a:t>
            </a:r>
            <a:endParaRPr lang="zh-CN" altLang="en-US" sz="2800" dirty="0">
              <a:latin typeface="Times New Roman" panose="02020603050405020304" pitchFamily="18" charset="0"/>
              <a:ea typeface="隶书" panose="02010509060101010101" pitchFamily="49" charset="-122"/>
            </a:endParaRPr>
          </a:p>
          <a:p>
            <a:pPr marL="0" indent="0" algn="just" eaLnBrk="1" hangingPunct="1">
              <a:buNone/>
            </a:pPr>
            <a:r>
              <a:rPr lang="zh-CN" altLang="en-US" sz="2800" dirty="0">
                <a:solidFill>
                  <a:srgbClr val="FF0000"/>
                </a:solidFill>
                <a:latin typeface="Times New Roman" panose="02020603050405020304" pitchFamily="18" charset="0"/>
                <a:ea typeface="隶书" panose="02010509060101010101" pitchFamily="49" charset="-122"/>
              </a:rPr>
              <a:t>（1）事故公司法制和安全意识极其淡薄，安全管理混乱且长期违法违规组织生产。</a:t>
            </a:r>
            <a:endParaRPr lang="zh-CN" altLang="en-US" sz="2800" dirty="0">
              <a:latin typeface="Times New Roman" panose="02020603050405020304" pitchFamily="18" charset="0"/>
              <a:ea typeface="隶书" panose="02010509060101010101" pitchFamily="49" charset="-122"/>
            </a:endParaRPr>
          </a:p>
          <a:p>
            <a:pPr marL="0" indent="0" algn="just" eaLnBrk="1" hangingPunct="1">
              <a:buNone/>
            </a:pPr>
            <a:r>
              <a:rPr lang="zh-CN" altLang="en-US" sz="2800" dirty="0">
                <a:solidFill>
                  <a:srgbClr val="006600"/>
                </a:solidFill>
                <a:latin typeface="Times New Roman" panose="02020603050405020304" pitchFamily="18" charset="0"/>
                <a:ea typeface="隶书" panose="02010509060101010101" pitchFamily="49" charset="-122"/>
              </a:rPr>
              <a:t>a</a:t>
            </a:r>
            <a:r>
              <a:rPr lang="zh-CN" altLang="en-US" sz="2800" b="1" dirty="0">
                <a:solidFill>
                  <a:srgbClr val="006600"/>
                </a:solidFill>
                <a:latin typeface="Times New Roman" panose="02020603050405020304" pitchFamily="18" charset="0"/>
                <a:ea typeface="隶书" panose="02010509060101010101" pitchFamily="49" charset="-122"/>
              </a:rPr>
              <a:t>违规改变生产工艺</a:t>
            </a:r>
            <a:r>
              <a:rPr lang="zh-CN" altLang="en-US" sz="2800" dirty="0">
                <a:solidFill>
                  <a:srgbClr val="006600"/>
                </a:solidFill>
                <a:latin typeface="Times New Roman" panose="02020603050405020304" pitchFamily="18" charset="0"/>
                <a:ea typeface="隶书" panose="02010509060101010101" pitchFamily="49" charset="-122"/>
              </a:rPr>
              <a:t>。</a:t>
            </a:r>
            <a:r>
              <a:rPr lang="zh-CN" altLang="en-US" sz="2800" dirty="0">
                <a:latin typeface="Times New Roman" panose="02020603050405020304" pitchFamily="18" charset="0"/>
                <a:ea typeface="隶书" panose="02010509060101010101" pitchFamily="49" charset="-122"/>
              </a:rPr>
              <a:t>违反《民用爆炸物品生产、销售企业安全管理规程》(GB28263-2012)的有关规定，未经论证鉴定、有关单位评价咨询、主管部门备案或批准，</a:t>
            </a:r>
            <a:r>
              <a:rPr lang="zh-CN" altLang="en-US" sz="2800" dirty="0">
                <a:solidFill>
                  <a:srgbClr val="000099"/>
                </a:solidFill>
                <a:latin typeface="Times New Roman" panose="02020603050405020304" pitchFamily="18" charset="0"/>
                <a:ea typeface="隶书" panose="02010509060101010101" pitchFamily="49" charset="-122"/>
              </a:rPr>
              <a:t>擅自在乳化型震源药柱中加装太安起爆件，埋下了安全隐患；起爆件保管、领用、使用、登记和回收管理混乱，使起爆件中的太安混入震源药柱废药；采用回收不合格震源药柱中主装药再利用的生产方式，致使震源药柱起爆件中的太安炸药混入废药后，进入乳化炸药制药环节。</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文本占位符 124930"/>
          <p:cNvSpPr>
            <a:spLocks noGrp="1"/>
          </p:cNvSpPr>
          <p:nvPr>
            <p:ph idx="1"/>
          </p:nvPr>
        </p:nvSpPr>
        <p:spPr>
          <a:xfrm>
            <a:off x="323528" y="195486"/>
            <a:ext cx="8496300" cy="4608128"/>
          </a:xfrm>
        </p:spPr>
        <p:txBody>
          <a:bodyPr vert="horz" wrap="square" lIns="91440" tIns="45720" rIns="91440" bIns="45720" anchor="t">
            <a:normAutofit lnSpcReduction="10000"/>
          </a:bodyPr>
          <a:lstStyle/>
          <a:p>
            <a:pPr marL="0" indent="0" algn="just" eaLnBrk="1" hangingPunct="1">
              <a:buNone/>
            </a:pPr>
            <a:r>
              <a:rPr lang="zh-CN" altLang="en-US" sz="2800" b="1" dirty="0">
                <a:solidFill>
                  <a:srgbClr val="006600"/>
                </a:solidFill>
                <a:latin typeface="Times New Roman" panose="02020603050405020304" pitchFamily="18" charset="0"/>
                <a:ea typeface="隶书" panose="02010509060101010101" pitchFamily="49" charset="-122"/>
              </a:rPr>
              <a:t>b违法增加生产品种、超员超量生产</a:t>
            </a:r>
            <a:r>
              <a:rPr lang="zh-CN" altLang="en-US" sz="2800" dirty="0">
                <a:solidFill>
                  <a:srgbClr val="006600"/>
                </a:solidFill>
                <a:latin typeface="Times New Roman" panose="02020603050405020304" pitchFamily="18" charset="0"/>
                <a:ea typeface="隶书" panose="02010509060101010101" pitchFamily="49" charset="-122"/>
              </a:rPr>
              <a:t>。</a:t>
            </a:r>
            <a:r>
              <a:rPr lang="zh-CN" altLang="en-US" sz="2800" dirty="0">
                <a:latin typeface="Times New Roman" panose="02020603050405020304" pitchFamily="18" charset="0"/>
                <a:ea typeface="隶书" panose="02010509060101010101" pitchFamily="49" charset="-122"/>
              </a:rPr>
              <a:t>违反《民用爆破器材工程安全设计规范》(GB50089-2007)、《民用爆炸物品生产、销售企业安全管理规程》(GB28263-2012)、《民用爆炸物品安全管理条例》(国务院令第466号)等有关规定，</a:t>
            </a:r>
            <a:r>
              <a:rPr lang="zh-CN" altLang="en-US" sz="2800" dirty="0">
                <a:solidFill>
                  <a:srgbClr val="000099"/>
                </a:solidFill>
                <a:latin typeface="Times New Roman" panose="02020603050405020304" pitchFamily="18" charset="0"/>
                <a:ea typeface="隶书" panose="02010509060101010101" pitchFamily="49" charset="-122"/>
              </a:rPr>
              <a:t>擅自将震源药柱压盖(加装含太安炸药的起爆件)、热合、拧螺旋套、装箱、封箱工序移入502工房；擅自增加生产二号岩石乳化炸药品种并增开1台装药机和擅自增加生产线操作工；擅自提高产量,该公司2012年实际生产震源药柱12937吨，超过许可能力近一倍。2013年1-4月份已生产4554吨，严重超产。事故发生时，502工房现场人员总数达34人，工房总药量为3.7吨，远超最大允许定员14人、定量2.5吨。</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文本占位符 124930"/>
          <p:cNvSpPr>
            <a:spLocks noGrp="1"/>
          </p:cNvSpPr>
          <p:nvPr>
            <p:ph idx="1"/>
          </p:nvPr>
        </p:nvSpPr>
        <p:spPr>
          <a:xfrm>
            <a:off x="368301" y="339502"/>
            <a:ext cx="8480425" cy="4634930"/>
          </a:xfrm>
        </p:spPr>
        <p:txBody>
          <a:bodyPr vert="horz" wrap="square" lIns="91440" tIns="45720" rIns="91440" bIns="45720" anchor="t">
            <a:normAutofit/>
          </a:bodyPr>
          <a:lstStyle/>
          <a:p>
            <a:pPr marL="0" indent="0" algn="just" eaLnBrk="1" hangingPunct="1">
              <a:buNone/>
            </a:pPr>
            <a:r>
              <a:rPr lang="en-US" altLang="zh-CN" sz="2800" b="1" dirty="0">
                <a:solidFill>
                  <a:srgbClr val="006600"/>
                </a:solidFill>
                <a:latin typeface="Times New Roman" panose="02020603050405020304" pitchFamily="18" charset="0"/>
                <a:ea typeface="隶书" panose="02010509060101010101" pitchFamily="49" charset="-122"/>
              </a:rPr>
              <a:t>c</a:t>
            </a:r>
            <a:r>
              <a:rPr lang="zh-CN" altLang="en-US" sz="2800" b="1" dirty="0">
                <a:solidFill>
                  <a:srgbClr val="006600"/>
                </a:solidFill>
                <a:latin typeface="Times New Roman" panose="02020603050405020304" pitchFamily="18" charset="0"/>
                <a:ea typeface="隶书" panose="02010509060101010101" pitchFamily="49" charset="-122"/>
              </a:rPr>
              <a:t>、违规进行设备维修和基建施工</a:t>
            </a:r>
            <a:r>
              <a:rPr lang="zh-CN" altLang="en-US" sz="2800" dirty="0">
                <a:solidFill>
                  <a:srgbClr val="006600"/>
                </a:solidFill>
                <a:latin typeface="Times New Roman" panose="02020603050405020304" pitchFamily="18" charset="0"/>
                <a:ea typeface="隶书" panose="02010509060101010101" pitchFamily="49" charset="-122"/>
              </a:rPr>
              <a:t>。</a:t>
            </a:r>
            <a:r>
              <a:rPr lang="zh-CN" altLang="en-US" sz="2800" dirty="0">
                <a:latin typeface="Times New Roman" panose="02020603050405020304" pitchFamily="18" charset="0"/>
                <a:ea typeface="隶书" panose="02010509060101010101" pitchFamily="49" charset="-122"/>
              </a:rPr>
              <a:t>按照有关规定，</a:t>
            </a:r>
            <a:r>
              <a:rPr lang="zh-CN" altLang="en-US" sz="2800" dirty="0">
                <a:solidFill>
                  <a:srgbClr val="000099"/>
                </a:solidFill>
                <a:latin typeface="Times New Roman" panose="02020603050405020304" pitchFamily="18" charset="0"/>
                <a:ea typeface="隶书" panose="02010509060101010101" pitchFamily="49" charset="-122"/>
              </a:rPr>
              <a:t>炸药在线生产时不能进行设备维修，但502工房在生产作业的同时，对工房内膜热合机进行维修。事故发生时，工房外侧安全距离范围内违规进行包装工房连廊基建施工。</a:t>
            </a:r>
          </a:p>
          <a:p>
            <a:pPr marL="0" indent="0" algn="just" eaLnBrk="1" hangingPunct="1">
              <a:buNone/>
            </a:pPr>
            <a:r>
              <a:rPr lang="zh-CN" altLang="en-US" sz="2800" b="1" dirty="0">
                <a:solidFill>
                  <a:srgbClr val="006600"/>
                </a:solidFill>
                <a:latin typeface="Times New Roman" panose="02020603050405020304" pitchFamily="18" charset="0"/>
                <a:ea typeface="隶书" panose="02010509060101010101" pitchFamily="49" charset="-122"/>
              </a:rPr>
              <a:t>d、弄虚作假规避监管</a:t>
            </a:r>
            <a:r>
              <a:rPr lang="zh-CN" altLang="en-US" sz="2800" dirty="0">
                <a:solidFill>
                  <a:srgbClr val="006600"/>
                </a:solidFill>
                <a:latin typeface="Times New Roman" panose="02020603050405020304" pitchFamily="18" charset="0"/>
                <a:ea typeface="隶书" panose="02010509060101010101" pitchFamily="49" charset="-122"/>
              </a:rPr>
              <a:t>。</a:t>
            </a:r>
            <a:r>
              <a:rPr lang="zh-CN" altLang="en-US" sz="2800" dirty="0">
                <a:solidFill>
                  <a:srgbClr val="000099"/>
                </a:solidFill>
                <a:latin typeface="Times New Roman" panose="02020603050405020304" pitchFamily="18" charset="0"/>
                <a:ea typeface="隶书" panose="02010509060101010101" pitchFamily="49" charset="-122"/>
              </a:rPr>
              <a:t>在有关部门验收考核和到现场检查时弄虚作假，撤人撤设备，形成合法生产假象，验收检查后继续违规生产；</a:t>
            </a:r>
            <a:r>
              <a:rPr lang="zh-CN" altLang="en-US" sz="2800" dirty="0">
                <a:latin typeface="Times New Roman" panose="02020603050405020304" pitchFamily="18" charset="0"/>
                <a:ea typeface="隶书" panose="02010509060101010101" pitchFamily="49" charset="-122"/>
              </a:rPr>
              <a:t>在向行业主管部门报送实际产量过程中弄虚作假、编造数据，欺瞒行业主管部门，逃避监管；未按照要求及时连接视频监控系统并上传工房生产作业的实时监控影像。</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文本占位符 124930"/>
          <p:cNvSpPr>
            <a:spLocks noGrp="1"/>
          </p:cNvSpPr>
          <p:nvPr>
            <p:ph idx="1"/>
          </p:nvPr>
        </p:nvSpPr>
        <p:spPr>
          <a:xfrm>
            <a:off x="439738" y="555526"/>
            <a:ext cx="8456612" cy="3303290"/>
          </a:xfrm>
        </p:spPr>
        <p:txBody>
          <a:bodyPr vert="horz" wrap="square" lIns="91440" tIns="45720" rIns="91440" bIns="45720" anchor="t">
            <a:normAutofit/>
          </a:bodyPr>
          <a:lstStyle/>
          <a:p>
            <a:pPr marL="0" indent="0" algn="just" eaLnBrk="1" hangingPunct="1">
              <a:spcBef>
                <a:spcPct val="0"/>
              </a:spcBef>
              <a:buNone/>
            </a:pPr>
            <a:r>
              <a:rPr lang="zh-CN" altLang="en-US" sz="2800" dirty="0">
                <a:solidFill>
                  <a:srgbClr val="FF0000"/>
                </a:solidFill>
                <a:latin typeface="Times New Roman" panose="02020603050405020304" pitchFamily="18" charset="0"/>
                <a:ea typeface="隶书" panose="02010509060101010101" pitchFamily="49" charset="-122"/>
              </a:rPr>
              <a:t>（2）事故单位的上级对下级单位安全生产监督管理不力。</a:t>
            </a:r>
          </a:p>
          <a:p>
            <a:pPr marL="0" indent="0" algn="just" eaLnBrk="1" hangingPunct="1">
              <a:spcBef>
                <a:spcPct val="0"/>
              </a:spcBef>
              <a:buNone/>
            </a:pPr>
            <a:r>
              <a:rPr lang="zh-CN" altLang="en-US" sz="2800" dirty="0">
                <a:solidFill>
                  <a:srgbClr val="FF0000"/>
                </a:solidFill>
                <a:latin typeface="Times New Roman" panose="02020603050405020304" pitchFamily="18" charset="0"/>
                <a:ea typeface="隶书" panose="02010509060101010101" pitchFamily="49" charset="-122"/>
              </a:rPr>
              <a:t>（3）地方民爆行业主管部门工作不扎实，安全监管不得力。（县、市、省三级）。</a:t>
            </a:r>
          </a:p>
          <a:p>
            <a:pPr marL="0" indent="0" algn="just" eaLnBrk="1" hangingPunct="1">
              <a:spcBef>
                <a:spcPct val="0"/>
              </a:spcBef>
              <a:buNone/>
            </a:pPr>
            <a:r>
              <a:rPr lang="zh-CN" altLang="en-US" sz="2800" dirty="0">
                <a:solidFill>
                  <a:srgbClr val="FF0000"/>
                </a:solidFill>
                <a:latin typeface="Times New Roman" panose="02020603050405020304" pitchFamily="18" charset="0"/>
                <a:ea typeface="隶书" panose="02010509060101010101" pitchFamily="49" charset="-122"/>
              </a:rPr>
              <a:t>（</a:t>
            </a:r>
            <a:r>
              <a:rPr lang="en-US" altLang="zh-CN" sz="2800" dirty="0">
                <a:solidFill>
                  <a:srgbClr val="FF0000"/>
                </a:solidFill>
                <a:latin typeface="Times New Roman" panose="02020603050405020304" pitchFamily="18" charset="0"/>
                <a:ea typeface="隶书" panose="02010509060101010101" pitchFamily="49" charset="-122"/>
              </a:rPr>
              <a:t>4</a:t>
            </a:r>
            <a:r>
              <a:rPr lang="zh-CN" altLang="en-US" sz="2800" dirty="0">
                <a:solidFill>
                  <a:srgbClr val="FF0000"/>
                </a:solidFill>
                <a:latin typeface="Times New Roman" panose="02020603050405020304" pitchFamily="18" charset="0"/>
                <a:ea typeface="隶书" panose="02010509060101010101" pitchFamily="49" charset="-122"/>
              </a:rPr>
              <a:t>）地方政府对民爆行业安全生产工作监管不到位，“打非治违”工作不彻底。（县、市、省三级）。</a:t>
            </a:r>
          </a:p>
          <a:p>
            <a:pPr marL="0" indent="0" algn="just" eaLnBrk="1" hangingPunct="1">
              <a:buNone/>
            </a:pPr>
            <a:r>
              <a:rPr lang="zh-CN" altLang="en-US" sz="2800" dirty="0">
                <a:solidFill>
                  <a:srgbClr val="000099"/>
                </a:solidFill>
                <a:latin typeface="Times New Roman" panose="02020603050405020304" pitchFamily="18" charset="0"/>
                <a:ea typeface="隶书" panose="02010509060101010101" pitchFamily="49" charset="-122"/>
              </a:rPr>
              <a:t>3、事故性质：该事故是一起生产安全责任事故。</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文本占位符 124930"/>
          <p:cNvSpPr>
            <a:spLocks noGrp="1"/>
          </p:cNvSpPr>
          <p:nvPr>
            <p:ph idx="1"/>
          </p:nvPr>
        </p:nvSpPr>
        <p:spPr>
          <a:xfrm>
            <a:off x="439738" y="627534"/>
            <a:ext cx="8310562" cy="4454054"/>
          </a:xfrm>
        </p:spPr>
        <p:txBody>
          <a:bodyPr vert="horz" wrap="square" lIns="91440" tIns="45720" rIns="91440" bIns="45720" anchor="t">
            <a:normAutofit/>
          </a:bodyPr>
          <a:lstStyle/>
          <a:p>
            <a:pPr marL="0" indent="0" algn="just" eaLnBrk="1" hangingPunct="1">
              <a:buNone/>
            </a:pPr>
            <a:r>
              <a:rPr lang="zh-CN" altLang="en-US" sz="3600" b="1" dirty="0">
                <a:solidFill>
                  <a:srgbClr val="000099"/>
                </a:solidFill>
                <a:latin typeface="Times New Roman" panose="02020603050405020304" pitchFamily="18" charset="0"/>
                <a:ea typeface="隶书" panose="02010509060101010101" pitchFamily="49" charset="-122"/>
              </a:rPr>
              <a:t>三、事故防范措施建议</a:t>
            </a:r>
            <a:endParaRPr lang="zh-CN" altLang="en-US" sz="3200" dirty="0">
              <a:latin typeface="Times New Roman" panose="02020603050405020304" pitchFamily="18" charset="0"/>
              <a:ea typeface="隶书" panose="02010509060101010101" pitchFamily="49" charset="-122"/>
            </a:endParaRPr>
          </a:p>
          <a:p>
            <a:pPr marL="0" indent="0" algn="just" eaLnBrk="1" hangingPunct="1">
              <a:buNone/>
            </a:pPr>
            <a:r>
              <a:rPr lang="zh-CN" altLang="en-US" sz="3200" dirty="0">
                <a:latin typeface="Times New Roman" panose="02020603050405020304" pitchFamily="18" charset="0"/>
                <a:ea typeface="隶书" panose="02010509060101010101" pitchFamily="49" charset="-122"/>
              </a:rPr>
              <a:t>1、牢固树立和落实科学发展观，坚守安全生产红线。</a:t>
            </a:r>
          </a:p>
          <a:p>
            <a:pPr marL="0" indent="0" algn="just" eaLnBrk="1" hangingPunct="1">
              <a:buNone/>
            </a:pPr>
            <a:r>
              <a:rPr lang="zh-CN" altLang="en-US" sz="3200" b="1" dirty="0">
                <a:solidFill>
                  <a:srgbClr val="000099"/>
                </a:solidFill>
                <a:latin typeface="Times New Roman" panose="02020603050405020304" pitchFamily="18" charset="0"/>
                <a:ea typeface="隶书" panose="02010509060101010101" pitchFamily="49" charset="-122"/>
              </a:rPr>
              <a:t>2</a:t>
            </a:r>
            <a:r>
              <a:rPr lang="zh-CN" altLang="en-US" sz="3200" dirty="0">
                <a:latin typeface="Times New Roman" panose="02020603050405020304" pitchFamily="18" charset="0"/>
                <a:ea typeface="隶书" panose="02010509060101010101" pitchFamily="49" charset="-122"/>
              </a:rPr>
              <a:t>、切实落实安全生产主体责任，进一步强化企业内部的安全管控。</a:t>
            </a:r>
          </a:p>
          <a:p>
            <a:pPr marL="0" indent="0" algn="just" eaLnBrk="1" hangingPunct="1">
              <a:buNone/>
            </a:pPr>
            <a:r>
              <a:rPr lang="zh-CN" altLang="en-US" sz="3200" b="1" dirty="0">
                <a:solidFill>
                  <a:srgbClr val="000099"/>
                </a:solidFill>
                <a:latin typeface="Times New Roman" panose="02020603050405020304" pitchFamily="18" charset="0"/>
                <a:ea typeface="隶书" panose="02010509060101010101" pitchFamily="49" charset="-122"/>
              </a:rPr>
              <a:t>3</a:t>
            </a:r>
            <a:r>
              <a:rPr lang="zh-CN" altLang="en-US" sz="3200" dirty="0">
                <a:latin typeface="Times New Roman" panose="02020603050405020304" pitchFamily="18" charset="0"/>
                <a:ea typeface="隶书" panose="02010509060101010101" pitchFamily="49" charset="-122"/>
              </a:rPr>
              <a:t>、不断健全完善民爆行业安全管理法规制度，着力提高制度执行力。</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文本占位符 124930"/>
          <p:cNvSpPr>
            <a:spLocks noGrp="1"/>
          </p:cNvSpPr>
          <p:nvPr>
            <p:ph idx="1"/>
          </p:nvPr>
        </p:nvSpPr>
        <p:spPr>
          <a:xfrm>
            <a:off x="368301" y="771550"/>
            <a:ext cx="8372475" cy="3816423"/>
          </a:xfrm>
        </p:spPr>
        <p:txBody>
          <a:bodyPr vert="horz" wrap="square" lIns="91440" tIns="45720" rIns="91440" bIns="45720" anchor="t">
            <a:normAutofit lnSpcReduction="10000"/>
          </a:bodyPr>
          <a:lstStyle/>
          <a:p>
            <a:pPr marL="0" indent="0" algn="just" eaLnBrk="1" hangingPunct="1">
              <a:buNone/>
            </a:pPr>
            <a:r>
              <a:rPr lang="zh-CN" altLang="en-US" sz="2800" b="1" dirty="0">
                <a:solidFill>
                  <a:srgbClr val="0033CC"/>
                </a:solidFill>
                <a:latin typeface="Times New Roman" panose="02020603050405020304" pitchFamily="18" charset="0"/>
                <a:ea typeface="隶书" panose="02010509060101010101" pitchFamily="49" charset="-122"/>
              </a:rPr>
              <a:t>4</a:t>
            </a:r>
            <a:r>
              <a:rPr lang="zh-CN" altLang="en-US" sz="2800" dirty="0">
                <a:latin typeface="Times New Roman" panose="02020603050405020304" pitchFamily="18" charset="0"/>
                <a:ea typeface="隶书" panose="02010509060101010101" pitchFamily="49" charset="-122"/>
              </a:rPr>
              <a:t>、认真搞好安全生产大检查，深入开展“打非治违”工作。</a:t>
            </a:r>
          </a:p>
          <a:p>
            <a:pPr marL="0" indent="0" algn="just" eaLnBrk="1" hangingPunct="1">
              <a:buNone/>
            </a:pPr>
            <a:r>
              <a:rPr lang="zh-CN" altLang="en-US" sz="2800" dirty="0">
                <a:latin typeface="Times New Roman" panose="02020603050405020304" pitchFamily="18" charset="0"/>
                <a:ea typeface="隶书" panose="02010509060101010101" pitchFamily="49" charset="-122"/>
              </a:rPr>
              <a:t>持之以恒地排查整改纠正企业中存在的对安全生产不重视、安全生产责任制和规章制度不完善不落实、安全投入和教育培训不到位、现场安全管理混乱以及违章指挥、违章操作、违反劳动纪律等问题。</a:t>
            </a:r>
          </a:p>
          <a:p>
            <a:pPr marL="0" indent="0" algn="just" eaLnBrk="1" hangingPunct="1">
              <a:buNone/>
            </a:pPr>
            <a:r>
              <a:rPr lang="zh-CN" altLang="en-US" sz="2800" dirty="0">
                <a:latin typeface="Times New Roman" panose="02020603050405020304" pitchFamily="18" charset="0"/>
                <a:ea typeface="隶书" panose="02010509060101010101" pitchFamily="49" charset="-122"/>
              </a:rPr>
              <a:t>5、大力推动民爆行业科技进步，提高企业本质安全水平</a:t>
            </a:r>
          </a:p>
          <a:p>
            <a:pPr marL="0" indent="0" algn="just" eaLnBrk="1" hangingPunct="1">
              <a:buNone/>
            </a:pPr>
            <a:r>
              <a:rPr lang="zh-CN" altLang="en-US" sz="2800" b="1" dirty="0">
                <a:solidFill>
                  <a:srgbClr val="000099"/>
                </a:solidFill>
                <a:latin typeface="Times New Roman" panose="02020603050405020304" pitchFamily="18" charset="0"/>
                <a:ea typeface="隶书" panose="02010509060101010101" pitchFamily="49" charset="-122"/>
              </a:rPr>
              <a:t>6</a:t>
            </a:r>
            <a:r>
              <a:rPr lang="zh-CN" altLang="en-US" sz="2800" dirty="0">
                <a:latin typeface="Times New Roman" panose="02020603050405020304" pitchFamily="18" charset="0"/>
                <a:ea typeface="隶书" panose="02010509060101010101" pitchFamily="49" charset="-122"/>
              </a:rPr>
              <a:t>、</a:t>
            </a:r>
            <a:r>
              <a:rPr lang="zh-CN" altLang="en-US" sz="2800" dirty="0">
                <a:solidFill>
                  <a:srgbClr val="FF0000"/>
                </a:solidFill>
                <a:latin typeface="Times New Roman" panose="02020603050405020304" pitchFamily="18" charset="0"/>
                <a:ea typeface="隶书" panose="02010509060101010101" pitchFamily="49" charset="-122"/>
              </a:rPr>
              <a:t>切实落实政府及有关部门的安全监管责任，全面加强对民爆企业的安全监管。</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4926" y="1113235"/>
            <a:ext cx="9109075" cy="461665"/>
          </a:xfrm>
          <a:prstGeom prst="rect">
            <a:avLst/>
          </a:prstGeom>
          <a:gradFill flip="none" rotWithShape="1">
            <a:gsLst>
              <a:gs pos="0">
                <a:srgbClr val="D29796"/>
              </a:gs>
              <a:gs pos="50000">
                <a:schemeClr val="accent1">
                  <a:shade val="67500"/>
                  <a:satMod val="115000"/>
                </a:schemeClr>
              </a:gs>
              <a:gs pos="100000">
                <a:schemeClr val="accent1">
                  <a:shade val="100000"/>
                  <a:satMod val="115000"/>
                </a:schemeClr>
              </a:gs>
            </a:gsLst>
            <a:lin ang="0" scaled="1"/>
            <a:tileRect/>
          </a:gradFill>
          <a:effectLst>
            <a:outerShdw blurRad="50800" dist="38100" dir="10800000" algn="r" rotWithShape="0">
              <a:prstClr val="black">
                <a:alpha val="40000"/>
              </a:prstClr>
            </a:outerShdw>
          </a:effectLst>
        </p:spPr>
        <p:txBody>
          <a:bodyPr>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案例</a:t>
            </a:r>
            <a:r>
              <a:rPr kumimoji="0" lang="zh-CN" altLang="en-US"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二</a:t>
            </a: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a:t>
            </a: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sym typeface="+mn-ea"/>
              </a:rPr>
              <a:t>某公司改性铵油炸药试产过程中发生火灾的安全生产事故</a:t>
            </a:r>
            <a:endPar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endParaRPr>
          </a:p>
        </p:txBody>
      </p:sp>
      <p:sp>
        <p:nvSpPr>
          <p:cNvPr id="121860" name="内容占位符 3"/>
          <p:cNvSpPr>
            <a:spLocks noGrp="1"/>
          </p:cNvSpPr>
          <p:nvPr>
            <p:ph idx="1"/>
          </p:nvPr>
        </p:nvSpPr>
        <p:spPr>
          <a:xfrm>
            <a:off x="457200" y="1779662"/>
            <a:ext cx="8229600" cy="3096344"/>
          </a:xfrm>
        </p:spPr>
        <p:txBody>
          <a:bodyPr vert="horz" wrap="square" lIns="91440" tIns="45720" rIns="91440" bIns="45720" anchor="t">
            <a:normAutofit/>
          </a:bodyPr>
          <a:lstStyle/>
          <a:p>
            <a:pPr marL="0" algn="just" eaLnBrk="1" hangingPunct="1">
              <a:buNone/>
            </a:pPr>
            <a:r>
              <a:rPr lang="zh-CN" altLang="en-US" sz="2800" b="1" dirty="0">
                <a:solidFill>
                  <a:srgbClr val="000099"/>
                </a:solidFill>
                <a:latin typeface="Times New Roman" panose="02020603050405020304" pitchFamily="18" charset="0"/>
                <a:ea typeface="隶书" panose="02010509060101010101" pitchFamily="49" charset="-122"/>
              </a:rPr>
              <a:t>一、基本情况</a:t>
            </a:r>
            <a:endParaRPr lang="zh-CN" altLang="en-US" sz="2400" dirty="0">
              <a:latin typeface="Times New Roman" panose="02020603050405020304" pitchFamily="18" charset="0"/>
              <a:ea typeface="隶书" panose="02010509060101010101" pitchFamily="49" charset="-122"/>
            </a:endParaRPr>
          </a:p>
          <a:p>
            <a:pPr marL="0" algn="just" eaLnBrk="1" hangingPunct="1">
              <a:buNone/>
            </a:pPr>
            <a:r>
              <a:rPr lang="zh-CN" altLang="en-US" sz="2400" dirty="0">
                <a:latin typeface="Times New Roman" panose="02020603050405020304" pitchFamily="18" charset="0"/>
                <a:ea typeface="隶书" panose="02010509060101010101" pitchFamily="49" charset="-122"/>
              </a:rPr>
              <a:t>2007年12月23日18时15分，某公司改性铵油炸药生产线在技术转让单位技术人员的指导下，投料试生产，投料量约五吨，20时26分工作人员巡视时，发现螺旋尾部内有冒烟并伴有火星，致使制药设备内物料燃烧冒烟，持续达2小时。未有人员伤亡。</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内容占位符 3"/>
          <p:cNvSpPr>
            <a:spLocks noGrp="1"/>
          </p:cNvSpPr>
          <p:nvPr>
            <p:ph idx="1"/>
          </p:nvPr>
        </p:nvSpPr>
        <p:spPr>
          <a:xfrm>
            <a:off x="457200" y="627534"/>
            <a:ext cx="8229600" cy="4204023"/>
          </a:xfrm>
        </p:spPr>
        <p:txBody>
          <a:bodyPr vert="horz" wrap="square" lIns="91440" tIns="45720" rIns="91440" bIns="45720" anchor="t">
            <a:normAutofit/>
          </a:bodyPr>
          <a:lstStyle/>
          <a:p>
            <a:pPr marL="0" algn="just" eaLnBrk="1" hangingPunct="1">
              <a:buNone/>
            </a:pPr>
            <a:r>
              <a:rPr lang="zh-CN" altLang="en-US" sz="2800" b="1" dirty="0">
                <a:solidFill>
                  <a:srgbClr val="000099"/>
                </a:solidFill>
                <a:latin typeface="Times New Roman" panose="02020603050405020304" pitchFamily="18" charset="0"/>
                <a:ea typeface="隶书" panose="02010509060101010101" pitchFamily="49" charset="-122"/>
              </a:rPr>
              <a:t>二、事故原因与教训</a:t>
            </a:r>
            <a:endParaRPr lang="zh-CN" altLang="en-US" sz="2800" dirty="0">
              <a:latin typeface="Times New Roman" panose="02020603050405020304" pitchFamily="18" charset="0"/>
              <a:ea typeface="隶书" panose="02010509060101010101" pitchFamily="49" charset="-122"/>
            </a:endParaRPr>
          </a:p>
          <a:p>
            <a:pPr marL="0" algn="just" eaLnBrk="1" hangingPunct="1">
              <a:buNone/>
            </a:pPr>
            <a:r>
              <a:rPr lang="zh-CN" altLang="en-US" sz="2400" dirty="0">
                <a:solidFill>
                  <a:srgbClr val="000099"/>
                </a:solidFill>
                <a:latin typeface="Times New Roman" panose="02020603050405020304" pitchFamily="18" charset="0"/>
                <a:ea typeface="隶书" panose="02010509060101010101" pitchFamily="49" charset="-122"/>
              </a:rPr>
              <a:t>1、直接原因</a:t>
            </a:r>
            <a:endParaRPr lang="zh-CN" altLang="en-US" sz="2400" dirty="0">
              <a:latin typeface="Times New Roman" panose="02020603050405020304" pitchFamily="18" charset="0"/>
              <a:ea typeface="隶书" panose="02010509060101010101" pitchFamily="49" charset="-122"/>
            </a:endParaRPr>
          </a:p>
          <a:p>
            <a:pPr marL="0" algn="just" eaLnBrk="1" hangingPunct="1">
              <a:buNone/>
            </a:pPr>
            <a:r>
              <a:rPr lang="zh-CN" altLang="en-US" sz="2400" dirty="0">
                <a:latin typeface="Times New Roman" panose="02020603050405020304" pitchFamily="18" charset="0"/>
                <a:ea typeface="隶书" panose="02010509060101010101" pitchFamily="49" charset="-122"/>
              </a:rPr>
              <a:t>预混螺旋后端的吊耳</a:t>
            </a:r>
            <a:r>
              <a:rPr lang="zh-CN" altLang="en-US" sz="2400" dirty="0">
                <a:solidFill>
                  <a:srgbClr val="FF0000"/>
                </a:solidFill>
                <a:latin typeface="Times New Roman" panose="02020603050405020304" pitchFamily="18" charset="0"/>
                <a:ea typeface="隶书" panose="02010509060101010101" pitchFamily="49" charset="-122"/>
              </a:rPr>
              <a:t>轴承摩擦产生热量积聚</a:t>
            </a:r>
            <a:r>
              <a:rPr lang="zh-CN" altLang="en-US" sz="2400" dirty="0">
                <a:latin typeface="Times New Roman" panose="02020603050405020304" pitchFamily="18" charset="0"/>
                <a:ea typeface="隶书" panose="02010509060101010101" pitchFamily="49" charset="-122"/>
              </a:rPr>
              <a:t>，使粘附在吊耳上的</a:t>
            </a:r>
            <a:r>
              <a:rPr lang="zh-CN" altLang="en-US" sz="2400" dirty="0">
                <a:solidFill>
                  <a:srgbClr val="FF0000"/>
                </a:solidFill>
                <a:latin typeface="Times New Roman" panose="02020603050405020304" pitchFamily="18" charset="0"/>
                <a:ea typeface="隶书" panose="02010509060101010101" pitchFamily="49" charset="-122"/>
              </a:rPr>
              <a:t>物料着火</a:t>
            </a:r>
            <a:r>
              <a:rPr lang="zh-CN" altLang="en-US" sz="2400" dirty="0">
                <a:latin typeface="Times New Roman" panose="02020603050405020304" pitchFamily="18" charset="0"/>
                <a:ea typeface="隶书" panose="02010509060101010101" pitchFamily="49" charset="-122"/>
              </a:rPr>
              <a:t>，进而窜到球磨机及出料螺旋，造成本次着火事故。</a:t>
            </a:r>
          </a:p>
          <a:p>
            <a:pPr marL="0" algn="just" eaLnBrk="1" hangingPunct="1">
              <a:buNone/>
            </a:pPr>
            <a:r>
              <a:rPr lang="zh-CN" altLang="en-US" sz="2400" dirty="0">
                <a:solidFill>
                  <a:srgbClr val="000099"/>
                </a:solidFill>
                <a:latin typeface="Times New Roman" panose="02020603050405020304" pitchFamily="18" charset="0"/>
                <a:ea typeface="隶书" panose="02010509060101010101" pitchFamily="49" charset="-122"/>
              </a:rPr>
              <a:t>2、问题与教训</a:t>
            </a:r>
            <a:endParaRPr lang="zh-CN" altLang="en-US" sz="2400" dirty="0">
              <a:latin typeface="Times New Roman" panose="02020603050405020304" pitchFamily="18" charset="0"/>
              <a:ea typeface="隶书" panose="02010509060101010101" pitchFamily="49" charset="-122"/>
            </a:endParaRPr>
          </a:p>
          <a:p>
            <a:pPr marL="0" algn="just" eaLnBrk="1" hangingPunct="1">
              <a:buNone/>
            </a:pPr>
            <a:r>
              <a:rPr lang="zh-CN" altLang="en-US" sz="2400" dirty="0">
                <a:solidFill>
                  <a:srgbClr val="FF0000"/>
                </a:solidFill>
                <a:latin typeface="Times New Roman" panose="02020603050405020304" pitchFamily="18" charset="0"/>
                <a:ea typeface="隶书" panose="02010509060101010101" pitchFamily="49" charset="-122"/>
              </a:rPr>
              <a:t>（1）设备设计存在重大缺陷。</a:t>
            </a:r>
            <a:r>
              <a:rPr lang="zh-CN" altLang="en-US" sz="2400" dirty="0">
                <a:latin typeface="Times New Roman" panose="02020603050405020304" pitchFamily="18" charset="0"/>
                <a:ea typeface="隶书" panose="02010509060101010101" pitchFamily="49" charset="-122"/>
              </a:rPr>
              <a:t>主要表现在预混螺旋采用吊耳轴承，且被物料包覆；螺旋的倾斜度不合理，造成严重堵药；生产线设备加工粗糙，精度差，运转过程中轴承磨损严重。</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idx="1"/>
          </p:nvPr>
        </p:nvSpPr>
        <p:spPr>
          <a:xfrm>
            <a:off x="71439" y="699542"/>
            <a:ext cx="8893175" cy="4176464"/>
          </a:xfrm>
        </p:spPr>
        <p:txBody>
          <a:bodyPr vert="horz" wrap="square" lIns="91440" tIns="45720" rIns="91440" bIns="45720" anchor="t">
            <a:normAutofit fontScale="77500" lnSpcReduction="20000"/>
          </a:bodyPr>
          <a:lstStyle/>
          <a:p>
            <a:pPr marL="0" indent="0">
              <a:spcBef>
                <a:spcPct val="0"/>
              </a:spcBef>
              <a:buNone/>
            </a:pPr>
            <a:r>
              <a:rPr lang="en-US" altLang="zh-CN" sz="3200" b="1" dirty="0">
                <a:solidFill>
                  <a:srgbClr val="FF0000"/>
                </a:solidFill>
                <a:latin typeface="黑体" panose="02010609060101010101" pitchFamily="49" charset="-122"/>
                <a:ea typeface="黑体" panose="02010609060101010101" pitchFamily="49" charset="-122"/>
              </a:rPr>
              <a:t>3</a:t>
            </a:r>
            <a:r>
              <a:rPr lang="zh-CN" altLang="zh-CN" sz="3200" b="1" dirty="0">
                <a:solidFill>
                  <a:srgbClr val="FF0000"/>
                </a:solidFill>
                <a:latin typeface="黑体" panose="02010609060101010101" pitchFamily="49" charset="-122"/>
                <a:ea typeface="黑体" panose="02010609060101010101" pitchFamily="49" charset="-122"/>
              </a:rPr>
              <a:t>、</a:t>
            </a:r>
            <a:r>
              <a:rPr lang="zh-CN" altLang="en-US" sz="3200" b="1" dirty="0">
                <a:solidFill>
                  <a:srgbClr val="FF0000"/>
                </a:solidFill>
                <a:latin typeface="黑体" panose="02010609060101010101" pitchFamily="49" charset="-122"/>
                <a:ea typeface="黑体" panose="02010609060101010101" pitchFamily="49" charset="-122"/>
              </a:rPr>
              <a:t>民爆科技成果鉴定和专用生产设备准入的技术文件</a:t>
            </a:r>
            <a:endParaRPr lang="zh-CN" altLang="zh-CN" sz="2800" b="1" dirty="0">
              <a:solidFill>
                <a:srgbClr val="FF0000"/>
              </a:solidFill>
              <a:latin typeface="黑体" panose="02010609060101010101" pitchFamily="49" charset="-122"/>
              <a:ea typeface="黑体" panose="02010609060101010101" pitchFamily="49" charset="-122"/>
            </a:endParaRPr>
          </a:p>
          <a:p>
            <a:pPr marL="0" indent="0">
              <a:lnSpc>
                <a:spcPct val="160000"/>
              </a:lnSpc>
              <a:spcBef>
                <a:spcPct val="0"/>
              </a:spcBef>
              <a:buNone/>
            </a:pPr>
            <a:r>
              <a:rPr lang="zh-CN" altLang="zh-CN" sz="2300" b="1" dirty="0">
                <a:solidFill>
                  <a:srgbClr val="006600"/>
                </a:solidFill>
              </a:rPr>
              <a:t>《</a:t>
            </a:r>
            <a:r>
              <a:rPr lang="zh-CN" altLang="en-US" sz="2300" b="1" dirty="0">
                <a:solidFill>
                  <a:srgbClr val="006600"/>
                </a:solidFill>
              </a:rPr>
              <a:t>关于调整</a:t>
            </a:r>
            <a:r>
              <a:rPr lang="zh-CN" altLang="zh-CN" sz="2300" b="1" dirty="0">
                <a:solidFill>
                  <a:srgbClr val="006600"/>
                </a:solidFill>
              </a:rPr>
              <a:t>《</a:t>
            </a:r>
            <a:r>
              <a:rPr lang="zh-CN" altLang="en-US" sz="2300" b="1" dirty="0">
                <a:solidFill>
                  <a:srgbClr val="006600"/>
                </a:solidFill>
              </a:rPr>
              <a:t>民用爆炸物品专用生产设备目录</a:t>
            </a:r>
            <a:r>
              <a:rPr lang="zh-CN" altLang="zh-CN" sz="2300" b="1" dirty="0">
                <a:solidFill>
                  <a:srgbClr val="006600"/>
                </a:solidFill>
              </a:rPr>
              <a:t>》</a:t>
            </a:r>
            <a:r>
              <a:rPr lang="zh-CN" altLang="en-US" sz="2300" b="1" dirty="0">
                <a:solidFill>
                  <a:srgbClr val="006600"/>
                </a:solidFill>
              </a:rPr>
              <a:t>管理方式的通知</a:t>
            </a:r>
            <a:r>
              <a:rPr lang="zh-CN" altLang="zh-CN" sz="2300" b="1" dirty="0">
                <a:solidFill>
                  <a:srgbClr val="006600"/>
                </a:solidFill>
              </a:rPr>
              <a:t>》</a:t>
            </a:r>
            <a:r>
              <a:rPr lang="zh-CN" altLang="en-US" sz="2300" b="1" dirty="0">
                <a:solidFill>
                  <a:srgbClr val="006600"/>
                </a:solidFill>
              </a:rPr>
              <a:t>（工信厅安全</a:t>
            </a:r>
            <a:r>
              <a:rPr lang="en-US" altLang="zh-CN" sz="2300" b="1" dirty="0">
                <a:solidFill>
                  <a:srgbClr val="006600"/>
                </a:solidFill>
              </a:rPr>
              <a:t>[2016]10</a:t>
            </a:r>
            <a:r>
              <a:rPr lang="zh-CN" altLang="en-US" sz="2300" b="1" dirty="0">
                <a:solidFill>
                  <a:srgbClr val="006600"/>
                </a:solidFill>
              </a:rPr>
              <a:t>号）第三条规定：</a:t>
            </a:r>
            <a:r>
              <a:rPr lang="en-US" altLang="zh-CN" sz="2300" b="1" dirty="0">
                <a:solidFill>
                  <a:srgbClr val="006600"/>
                </a:solidFill>
              </a:rPr>
              <a:t>《</a:t>
            </a:r>
            <a:r>
              <a:rPr lang="zh-CN" altLang="en-US" sz="2300" b="1" dirty="0">
                <a:solidFill>
                  <a:srgbClr val="006600"/>
                </a:solidFill>
              </a:rPr>
              <a:t>目录</a:t>
            </a:r>
            <a:r>
              <a:rPr lang="en-US" altLang="zh-CN" sz="2300" b="1" dirty="0">
                <a:solidFill>
                  <a:srgbClr val="006600"/>
                </a:solidFill>
              </a:rPr>
              <a:t>》</a:t>
            </a:r>
            <a:r>
              <a:rPr lang="zh-CN" altLang="en-US" sz="2300" b="1" dirty="0">
                <a:solidFill>
                  <a:srgbClr val="006600"/>
                </a:solidFill>
              </a:rPr>
              <a:t>所涉及的专用生产设备，必须符合如下要求，方可在民爆物品生产中使用。</a:t>
            </a:r>
          </a:p>
          <a:p>
            <a:pPr marL="0" indent="0">
              <a:lnSpc>
                <a:spcPct val="160000"/>
              </a:lnSpc>
              <a:spcBef>
                <a:spcPct val="0"/>
              </a:spcBef>
              <a:buNone/>
            </a:pPr>
            <a:r>
              <a:rPr lang="zh-CN" altLang="en-US" sz="2300" b="1" dirty="0">
                <a:solidFill>
                  <a:srgbClr val="0033CC"/>
                </a:solidFill>
              </a:rPr>
              <a:t>（一）新研制的专用生产设备，已通过科技成果鉴定和安全评价。</a:t>
            </a:r>
          </a:p>
          <a:p>
            <a:pPr marL="0" indent="0">
              <a:lnSpc>
                <a:spcPct val="160000"/>
              </a:lnSpc>
              <a:spcBef>
                <a:spcPct val="0"/>
              </a:spcBef>
              <a:buNone/>
            </a:pPr>
            <a:r>
              <a:rPr lang="zh-CN" altLang="en-US" sz="2300" b="1" dirty="0">
                <a:solidFill>
                  <a:srgbClr val="660066"/>
                </a:solidFill>
              </a:rPr>
              <a:t>（二）进口的原装专用生产设备，已通过安全评估。</a:t>
            </a:r>
          </a:p>
          <a:p>
            <a:pPr marL="0" indent="0">
              <a:lnSpc>
                <a:spcPct val="160000"/>
              </a:lnSpc>
              <a:spcBef>
                <a:spcPct val="0"/>
              </a:spcBef>
              <a:buNone/>
            </a:pPr>
            <a:r>
              <a:rPr lang="zh-CN" altLang="en-US" sz="2300" b="1" dirty="0">
                <a:solidFill>
                  <a:srgbClr val="000099"/>
                </a:solidFill>
              </a:rPr>
              <a:t>（三）</a:t>
            </a:r>
            <a:r>
              <a:rPr lang="en-US" altLang="zh-CN" sz="2300" b="1" dirty="0">
                <a:solidFill>
                  <a:srgbClr val="000099"/>
                </a:solidFill>
              </a:rPr>
              <a:t>2007</a:t>
            </a:r>
            <a:r>
              <a:rPr lang="zh-CN" altLang="en-US" sz="2300" b="1" dirty="0">
                <a:solidFill>
                  <a:srgbClr val="000099"/>
                </a:solidFill>
              </a:rPr>
              <a:t>年</a:t>
            </a:r>
            <a:r>
              <a:rPr lang="en-US" altLang="zh-CN" sz="2300" b="1" dirty="0">
                <a:solidFill>
                  <a:srgbClr val="000099"/>
                </a:solidFill>
              </a:rPr>
              <a:t>12</a:t>
            </a:r>
            <a:r>
              <a:rPr lang="zh-CN" altLang="en-US" sz="2300" b="1" dirty="0">
                <a:solidFill>
                  <a:srgbClr val="000099"/>
                </a:solidFill>
              </a:rPr>
              <a:t>月底以前民爆生产企业已在用的本企业自行研制的专用生产设备，已通过安全评价（结论为风险可接受）。</a:t>
            </a:r>
            <a:endParaRPr lang="zh-CN" altLang="zh-CN" sz="2600" b="1" dirty="0">
              <a:solidFill>
                <a:srgbClr val="000099"/>
              </a:solidFill>
            </a:endParaRPr>
          </a:p>
          <a:p>
            <a:pPr marL="0" indent="0">
              <a:lnSpc>
                <a:spcPct val="160000"/>
              </a:lnSpc>
              <a:spcBef>
                <a:spcPts val="1200"/>
              </a:spcBef>
              <a:buNone/>
            </a:pPr>
            <a:r>
              <a:rPr lang="zh-CN" altLang="zh-CN" sz="2300" b="1" dirty="0">
                <a:solidFill>
                  <a:srgbClr val="FF0000"/>
                </a:solidFill>
              </a:rPr>
              <a:t>因此，安全评价对民爆安全监管在成果鉴定中起到安全把关、提升安全水平和成果水平的作</a:t>
            </a:r>
            <a:r>
              <a:rPr lang="zh-CN" altLang="en-US" sz="2300" b="1" dirty="0">
                <a:solidFill>
                  <a:srgbClr val="FF0000"/>
                </a:solidFill>
              </a:rPr>
              <a:t>用，</a:t>
            </a:r>
            <a:r>
              <a:rPr lang="zh-CN" altLang="zh-CN" sz="2300" b="1" dirty="0">
                <a:solidFill>
                  <a:srgbClr val="FF0000"/>
                </a:solidFill>
              </a:rPr>
              <a:t>是促进民爆科技进步的重要动力之一。</a:t>
            </a:r>
          </a:p>
        </p:txBody>
      </p:sp>
    </p:spTree>
    <p:extLst>
      <p:ext uri="{BB962C8B-B14F-4D97-AF65-F5344CB8AC3E}">
        <p14:creationId xmlns:p14="http://schemas.microsoft.com/office/powerpoint/2010/main" val="375497554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内容占位符 3"/>
          <p:cNvSpPr>
            <a:spLocks noGrp="1"/>
          </p:cNvSpPr>
          <p:nvPr>
            <p:ph idx="1"/>
          </p:nvPr>
        </p:nvSpPr>
        <p:spPr>
          <a:xfrm>
            <a:off x="385763" y="555526"/>
            <a:ext cx="8229600" cy="4041478"/>
          </a:xfrm>
        </p:spPr>
        <p:txBody>
          <a:bodyPr vert="horz" wrap="square" lIns="91440" tIns="45720" rIns="91440" bIns="45720" anchor="t">
            <a:normAutofit/>
          </a:bodyPr>
          <a:lstStyle/>
          <a:p>
            <a:pPr marL="0" algn="just" eaLnBrk="1" hangingPunct="1">
              <a:buNone/>
            </a:pPr>
            <a:r>
              <a:rPr lang="zh-CN" altLang="en-US" sz="2400" dirty="0">
                <a:solidFill>
                  <a:srgbClr val="FF0000"/>
                </a:solidFill>
                <a:latin typeface="Times New Roman" panose="02020603050405020304" pitchFamily="18" charset="0"/>
                <a:ea typeface="隶书" panose="02010509060101010101" pitchFamily="49" charset="-122"/>
              </a:rPr>
              <a:t>（2）生产线自控系统的有效性差</a:t>
            </a:r>
            <a:r>
              <a:rPr lang="zh-CN" altLang="en-US" sz="2400" dirty="0">
                <a:latin typeface="Times New Roman" panose="02020603050405020304" pitchFamily="18" charset="0"/>
                <a:ea typeface="隶书" panose="02010509060101010101" pitchFamily="49" charset="-122"/>
              </a:rPr>
              <a:t>。主要表现在安全报警设定参数不符合现实需求，传感器可靠性差，导致工艺参数超限时自动联锁未起作用。</a:t>
            </a:r>
          </a:p>
          <a:p>
            <a:pPr marL="0" algn="just" eaLnBrk="1" hangingPunct="1">
              <a:buNone/>
            </a:pPr>
            <a:r>
              <a:rPr lang="zh-CN" altLang="en-US" sz="2400" dirty="0">
                <a:solidFill>
                  <a:srgbClr val="FF0000"/>
                </a:solidFill>
                <a:latin typeface="Times New Roman" panose="02020603050405020304" pitchFamily="18" charset="0"/>
                <a:ea typeface="隶书" panose="02010509060101010101" pitchFamily="49" charset="-122"/>
              </a:rPr>
              <a:t>（3）生产线消防系统可靠性差。</a:t>
            </a:r>
            <a:r>
              <a:rPr lang="zh-CN" altLang="en-US" sz="2400" dirty="0">
                <a:latin typeface="Times New Roman" panose="02020603050405020304" pitchFamily="18" charset="0"/>
                <a:ea typeface="隶书" panose="02010509060101010101" pitchFamily="49" charset="-122"/>
              </a:rPr>
              <a:t>主要表现在混药、输药螺旋内部没设置消防雨淋装置；混药球磨机两端的消防水管位置不当和管径过细；工房雨淋系统发生火灾时未动作。</a:t>
            </a:r>
          </a:p>
          <a:p>
            <a:pPr marL="0" algn="just" eaLnBrk="1" hangingPunct="1">
              <a:buNone/>
            </a:pPr>
            <a:r>
              <a:rPr lang="zh-CN" altLang="en-US" sz="2400" dirty="0">
                <a:solidFill>
                  <a:srgbClr val="FF0000"/>
                </a:solidFill>
                <a:latin typeface="Times New Roman" panose="02020603050405020304" pitchFamily="18" charset="0"/>
                <a:ea typeface="隶书" panose="02010509060101010101" pitchFamily="49" charset="-122"/>
              </a:rPr>
              <a:t>（4）生产线隔爆阻燃措施不完善。</a:t>
            </a:r>
            <a:r>
              <a:rPr lang="zh-CN" altLang="en-US" sz="2400" dirty="0">
                <a:latin typeface="Times New Roman" panose="02020603050405020304" pitchFamily="18" charset="0"/>
                <a:ea typeface="隶书" panose="02010509060101010101" pitchFamily="49" charset="-122"/>
              </a:rPr>
              <a:t>现场发现该生产线未采取有效的防传爆或阻隔燃烧的措施，致使局部火灾引起混药设备全线燃烧。</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内容占位符 3"/>
          <p:cNvSpPr>
            <a:spLocks noGrp="1"/>
          </p:cNvSpPr>
          <p:nvPr>
            <p:ph idx="1"/>
          </p:nvPr>
        </p:nvSpPr>
        <p:spPr>
          <a:xfrm>
            <a:off x="385763" y="339502"/>
            <a:ext cx="8229600" cy="4070573"/>
          </a:xfrm>
        </p:spPr>
        <p:txBody>
          <a:bodyPr vert="horz" wrap="square" lIns="91440" tIns="45720" rIns="91440" bIns="45720" anchor="t">
            <a:normAutofit/>
          </a:bodyPr>
          <a:lstStyle/>
          <a:p>
            <a:pPr marL="0" algn="just" eaLnBrk="1" hangingPunct="1">
              <a:buNone/>
            </a:pPr>
            <a:r>
              <a:rPr lang="zh-CN" altLang="en-US" sz="2800" b="1" dirty="0">
                <a:solidFill>
                  <a:srgbClr val="000099"/>
                </a:solidFill>
                <a:latin typeface="Times New Roman" panose="02020603050405020304" pitchFamily="18" charset="0"/>
                <a:ea typeface="隶书" panose="02010509060101010101" pitchFamily="49" charset="-122"/>
              </a:rPr>
              <a:t>三、事故防范措施建议</a:t>
            </a:r>
            <a:endParaRPr lang="zh-CN" altLang="en-US" sz="2400" dirty="0">
              <a:latin typeface="Times New Roman" panose="02020603050405020304" pitchFamily="18" charset="0"/>
              <a:ea typeface="隶书" panose="02010509060101010101" pitchFamily="49" charset="-122"/>
            </a:endParaRPr>
          </a:p>
          <a:p>
            <a:pPr marL="0" algn="just" eaLnBrk="1" hangingPunct="1">
              <a:buNone/>
            </a:pPr>
            <a:r>
              <a:rPr lang="zh-CN" altLang="en-US" sz="2400" dirty="0">
                <a:latin typeface="Times New Roman" panose="02020603050405020304" pitchFamily="18" charset="0"/>
                <a:ea typeface="隶书" panose="02010509060101010101" pitchFamily="49" charset="-122"/>
              </a:rPr>
              <a:t>1、各地民爆行业主管部门要</a:t>
            </a:r>
            <a:r>
              <a:rPr lang="zh-CN" altLang="en-US" sz="2400" dirty="0">
                <a:solidFill>
                  <a:srgbClr val="FF0000"/>
                </a:solidFill>
                <a:latin typeface="Times New Roman" panose="02020603050405020304" pitchFamily="18" charset="0"/>
                <a:ea typeface="隶书" panose="02010509060101010101" pitchFamily="49" charset="-122"/>
              </a:rPr>
              <a:t>加强对建设项目的验收、试产工作的领导和监管</a:t>
            </a:r>
            <a:r>
              <a:rPr lang="zh-CN" altLang="en-US" sz="2400" dirty="0">
                <a:latin typeface="Times New Roman" panose="02020603050405020304" pitchFamily="18" charset="0"/>
                <a:ea typeface="隶书" panose="02010509060101010101" pitchFamily="49" charset="-122"/>
              </a:rPr>
              <a:t>。安全设施必须与主体工程</a:t>
            </a:r>
            <a:r>
              <a:rPr lang="zh-CN" altLang="en-US" sz="2400" dirty="0">
                <a:solidFill>
                  <a:srgbClr val="FF0000"/>
                </a:solidFill>
                <a:latin typeface="Times New Roman" panose="02020603050405020304" pitchFamily="18" charset="0"/>
                <a:ea typeface="隶书" panose="02010509060101010101" pitchFamily="49" charset="-122"/>
              </a:rPr>
              <a:t>同时设计、同时施工、同时验收</a:t>
            </a:r>
            <a:r>
              <a:rPr lang="zh-CN" altLang="en-US" sz="2400" dirty="0">
                <a:latin typeface="Times New Roman" panose="02020603050405020304" pitchFamily="18" charset="0"/>
                <a:ea typeface="隶书" panose="02010509060101010101" pitchFamily="49" charset="-122"/>
              </a:rPr>
              <a:t>。</a:t>
            </a:r>
          </a:p>
          <a:p>
            <a:pPr marL="0" algn="just" eaLnBrk="1" hangingPunct="1">
              <a:buNone/>
            </a:pPr>
            <a:r>
              <a:rPr lang="zh-CN" altLang="en-US" sz="2400" dirty="0">
                <a:latin typeface="Times New Roman" panose="02020603050405020304" pitchFamily="18" charset="0"/>
                <a:ea typeface="隶书" panose="02010509060101010101" pitchFamily="49" charset="-122"/>
              </a:rPr>
              <a:t>2、督促企业做好与技术转让单位的安全生产责任及安全措施的落实工作，</a:t>
            </a:r>
            <a:r>
              <a:rPr lang="zh-CN" altLang="en-US" sz="2400" dirty="0">
                <a:solidFill>
                  <a:srgbClr val="006600"/>
                </a:solidFill>
                <a:latin typeface="Times New Roman" panose="02020603050405020304" pitchFamily="18" charset="0"/>
                <a:ea typeface="隶书" panose="02010509060101010101" pitchFamily="49" charset="-122"/>
              </a:rPr>
              <a:t>做好设备入库验收工作</a:t>
            </a:r>
            <a:r>
              <a:rPr lang="zh-CN" altLang="en-US" sz="2400" dirty="0">
                <a:latin typeface="Times New Roman" panose="02020603050405020304" pitchFamily="18" charset="0"/>
                <a:ea typeface="隶书" panose="02010509060101010101" pitchFamily="49" charset="-122"/>
              </a:rPr>
              <a:t>。</a:t>
            </a:r>
            <a:r>
              <a:rPr lang="zh-CN" altLang="en-US" sz="2400" dirty="0">
                <a:solidFill>
                  <a:srgbClr val="FF0000"/>
                </a:solidFill>
                <a:latin typeface="Times New Roman" panose="02020603050405020304" pitchFamily="18" charset="0"/>
                <a:ea typeface="隶书" panose="02010509060101010101" pitchFamily="49" charset="-122"/>
              </a:rPr>
              <a:t>严禁选用轴承包覆在药粉中的混药、输药螺旋，</a:t>
            </a:r>
            <a:r>
              <a:rPr lang="zh-CN" altLang="en-US" sz="2400" dirty="0">
                <a:latin typeface="Times New Roman" panose="02020603050405020304" pitchFamily="18" charset="0"/>
                <a:ea typeface="隶书" panose="02010509060101010101" pitchFamily="49" charset="-122"/>
              </a:rPr>
              <a:t>严禁将不符合要求的设备设施安装到生产线，确保生产线调试、试生产的安全。</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内容占位符 3"/>
          <p:cNvSpPr>
            <a:spLocks noGrp="1"/>
          </p:cNvSpPr>
          <p:nvPr>
            <p:ph idx="1"/>
          </p:nvPr>
        </p:nvSpPr>
        <p:spPr>
          <a:xfrm>
            <a:off x="385763" y="483518"/>
            <a:ext cx="8229600" cy="4320480"/>
          </a:xfrm>
        </p:spPr>
        <p:txBody>
          <a:bodyPr vert="horz" wrap="square" lIns="91440" tIns="45720" rIns="91440" bIns="45720" anchor="t">
            <a:normAutofit fontScale="77500" lnSpcReduction="20000"/>
          </a:bodyPr>
          <a:lstStyle/>
          <a:p>
            <a:pPr marL="0" algn="just" eaLnBrk="1" hangingPunct="1">
              <a:lnSpc>
                <a:spcPct val="160000"/>
              </a:lnSpc>
              <a:buNone/>
            </a:pPr>
            <a:r>
              <a:rPr lang="zh-CN" altLang="en-US" sz="2800" dirty="0">
                <a:latin typeface="Times New Roman" panose="02020603050405020304" pitchFamily="18" charset="0"/>
                <a:ea typeface="隶书" panose="02010509060101010101" pitchFamily="49" charset="-122"/>
              </a:rPr>
              <a:t>3、</a:t>
            </a:r>
            <a:r>
              <a:rPr lang="zh-CN" altLang="en-US" sz="2800" dirty="0">
                <a:solidFill>
                  <a:srgbClr val="FF0000"/>
                </a:solidFill>
                <a:latin typeface="Times New Roman" panose="02020603050405020304" pitchFamily="18" charset="0"/>
                <a:ea typeface="隶书" panose="02010509060101010101" pitchFamily="49" charset="-122"/>
              </a:rPr>
              <a:t>技术转让单位</a:t>
            </a:r>
            <a:r>
              <a:rPr lang="zh-CN" altLang="en-US" sz="2800" dirty="0">
                <a:latin typeface="Times New Roman" panose="02020603050405020304" pitchFamily="18" charset="0"/>
                <a:ea typeface="隶书" panose="02010509060101010101" pitchFamily="49" charset="-122"/>
              </a:rPr>
              <a:t>从事科技成果技术转让应严格执行《民用爆炸物品科技管理办法》（科工爆[2007]192号），</a:t>
            </a:r>
            <a:r>
              <a:rPr lang="zh-CN" altLang="en-US" sz="2800" dirty="0">
                <a:solidFill>
                  <a:srgbClr val="FF0000"/>
                </a:solidFill>
                <a:latin typeface="Times New Roman" panose="02020603050405020304" pitchFamily="18" charset="0"/>
                <a:ea typeface="隶书" panose="02010509060101010101" pitchFamily="49" charset="-122"/>
              </a:rPr>
              <a:t>只能转让经行业有关部门</a:t>
            </a:r>
            <a:r>
              <a:rPr lang="zh-CN" altLang="en-US" sz="2800" b="1" dirty="0">
                <a:solidFill>
                  <a:srgbClr val="FF0000"/>
                </a:solidFill>
                <a:latin typeface="Times New Roman" panose="02020603050405020304" pitchFamily="18" charset="0"/>
                <a:ea typeface="隶书" panose="02010509060101010101" pitchFamily="49" charset="-122"/>
              </a:rPr>
              <a:t>鉴定、验收</a:t>
            </a:r>
            <a:r>
              <a:rPr lang="zh-CN" altLang="en-US" sz="2800" dirty="0">
                <a:solidFill>
                  <a:srgbClr val="FF0000"/>
                </a:solidFill>
                <a:latin typeface="Times New Roman" panose="02020603050405020304" pitchFamily="18" charset="0"/>
                <a:ea typeface="隶书" panose="02010509060101010101" pitchFamily="49" charset="-122"/>
              </a:rPr>
              <a:t>的技术和设备</a:t>
            </a:r>
            <a:r>
              <a:rPr lang="zh-CN" altLang="en-US" sz="2800" dirty="0">
                <a:latin typeface="Times New Roman" panose="02020603050405020304" pitchFamily="18" charset="0"/>
                <a:ea typeface="隶书" panose="02010509060101010101" pitchFamily="49" charset="-122"/>
              </a:rPr>
              <a:t>，不得随意更换设备生产企业。</a:t>
            </a:r>
          </a:p>
          <a:p>
            <a:pPr marL="0" algn="just" eaLnBrk="1" hangingPunct="1">
              <a:lnSpc>
                <a:spcPct val="160000"/>
              </a:lnSpc>
              <a:buNone/>
            </a:pPr>
            <a:r>
              <a:rPr lang="zh-CN" altLang="en-US" sz="2800" dirty="0">
                <a:latin typeface="Times New Roman" panose="02020603050405020304" pitchFamily="18" charset="0"/>
                <a:ea typeface="隶书" panose="02010509060101010101" pitchFamily="49" charset="-122"/>
              </a:rPr>
              <a:t>4、</a:t>
            </a:r>
            <a:r>
              <a:rPr lang="zh-CN" altLang="en-US" sz="2800" dirty="0">
                <a:solidFill>
                  <a:srgbClr val="FF0000"/>
                </a:solidFill>
                <a:latin typeface="Times New Roman" panose="02020603050405020304" pitchFamily="18" charset="0"/>
                <a:ea typeface="隶书" panose="02010509060101010101" pitchFamily="49" charset="-122"/>
              </a:rPr>
              <a:t>技术转让单位对已转让的改性铵油炸药生产线设备设施的完好性及安全防护措施的有效性进行检查</a:t>
            </a:r>
            <a:r>
              <a:rPr lang="zh-CN" altLang="en-US" sz="2800" dirty="0">
                <a:latin typeface="Times New Roman" panose="02020603050405020304" pitchFamily="18" charset="0"/>
                <a:ea typeface="隶书" panose="02010509060101010101" pitchFamily="49" charset="-122"/>
              </a:rPr>
              <a:t>，对不符合《民用爆破器材工程设计安全规范》（GB50089-2007）、《民用爆破器材企业安全管理规程》（WJ9049-2005）及《指导意见》要求的部分实施整改，整改结果报我局备案。</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BE1BA65B-C258-41EC-BC0B-5280EAC66951}"/>
              </a:ext>
            </a:extLst>
          </p:cNvPr>
          <p:cNvSpPr>
            <a:spLocks noGrp="1"/>
          </p:cNvSpPr>
          <p:nvPr>
            <p:ph type="title"/>
          </p:nvPr>
        </p:nvSpPr>
        <p:spPr>
          <a:xfrm>
            <a:off x="628650" y="540693"/>
            <a:ext cx="6463630" cy="461665"/>
          </a:xfrm>
          <a:prstGeom prst="rect">
            <a:avLst/>
          </a:prstGeom>
          <a:gradFill flip="none" rotWithShape="1">
            <a:gsLst>
              <a:gs pos="0">
                <a:srgbClr val="D29796"/>
              </a:gs>
              <a:gs pos="50000">
                <a:schemeClr val="accent1">
                  <a:shade val="67500"/>
                  <a:satMod val="115000"/>
                </a:schemeClr>
              </a:gs>
              <a:gs pos="100000">
                <a:schemeClr val="accent1">
                  <a:shade val="100000"/>
                  <a:satMod val="115000"/>
                </a:schemeClr>
              </a:gs>
            </a:gsLst>
            <a:lin ang="0" scaled="1"/>
            <a:tileRect/>
          </a:gradFill>
          <a:effectLst>
            <a:outerShdw blurRad="50800" dist="38100" dir="10800000" algn="r" rotWithShape="0">
              <a:prstClr val="black">
                <a:alpha val="40000"/>
              </a:prstClr>
            </a:outerShdw>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案例</a:t>
            </a:r>
            <a:r>
              <a:rPr kumimoji="0" lang="zh-CN" altLang="en-US"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三</a:t>
            </a: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rPr>
              <a:t>:</a:t>
            </a: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sym typeface="+mn-ea"/>
              </a:rPr>
              <a:t>某公司</a:t>
            </a:r>
            <a:r>
              <a:rPr kumimoji="0" lang="zh-CN" altLang="en-US"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sym typeface="+mn-ea"/>
              </a:rPr>
              <a:t>混药机生</a:t>
            </a:r>
            <a:r>
              <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sym typeface="+mn-ea"/>
              </a:rPr>
              <a:t>产过程中发生火灾事故</a:t>
            </a:r>
            <a:endParaRPr kumimoji="0" lang="zh-CN" altLang="zh-CN" sz="2400" b="1" i="0" u="none" strike="noStrike" kern="1200" cap="none" spc="0" normalizeH="0" baseline="0" noProof="0" dirty="0">
              <a:ln>
                <a:noFill/>
              </a:ln>
              <a:solidFill>
                <a:schemeClr val="tx1"/>
              </a:solidFill>
              <a:effectLst/>
              <a:uLnTx/>
              <a:uFillTx/>
              <a:latin typeface="Arial" panose="020B0604020202020204" pitchFamily="34" charset="0"/>
              <a:ea typeface="隶书" panose="02010509060101010101" pitchFamily="49" charset="-122"/>
              <a:cs typeface="+mn-cs"/>
            </a:endParaRPr>
          </a:p>
        </p:txBody>
      </p:sp>
    </p:spTree>
    <p:extLst>
      <p:ext uri="{BB962C8B-B14F-4D97-AF65-F5344CB8AC3E}">
        <p14:creationId xmlns:p14="http://schemas.microsoft.com/office/powerpoint/2010/main" val="234031668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标题 453633"/>
          <p:cNvSpPr>
            <a:spLocks noGrp="1"/>
          </p:cNvSpPr>
          <p:nvPr>
            <p:ph type="title"/>
          </p:nvPr>
        </p:nvSpPr>
        <p:spPr>
          <a:xfrm>
            <a:off x="1042988" y="141685"/>
            <a:ext cx="7129462" cy="857250"/>
          </a:xfrm>
        </p:spPr>
        <p:txBody>
          <a:bodyPr vert="horz" wrap="square" lIns="91440" tIns="45720" rIns="91440" bIns="45720" anchor="ctr"/>
          <a:lstStyle/>
          <a:p>
            <a:pPr eaLnBrk="1" hangingPunct="1"/>
            <a:r>
              <a:rPr lang="zh-CN" altLang="en-US" sz="4000" dirty="0">
                <a:latin typeface="隶书" panose="02010509060101010101" pitchFamily="49" charset="-122"/>
                <a:ea typeface="隶书" panose="02010509060101010101" pitchFamily="49" charset="-122"/>
              </a:rPr>
              <a:t>结  束</a:t>
            </a:r>
          </a:p>
        </p:txBody>
      </p:sp>
      <p:sp>
        <p:nvSpPr>
          <p:cNvPr id="126979" name="文本占位符 453634"/>
          <p:cNvSpPr>
            <a:spLocks noGrp="1"/>
          </p:cNvSpPr>
          <p:nvPr>
            <p:ph idx="1"/>
          </p:nvPr>
        </p:nvSpPr>
        <p:spPr>
          <a:xfrm>
            <a:off x="611189" y="1545431"/>
            <a:ext cx="7489825" cy="1944291"/>
          </a:xfrm>
        </p:spPr>
        <p:txBody>
          <a:bodyPr vert="horz" wrap="square" lIns="91440" tIns="45720" rIns="91440" bIns="45720" anchor="t">
            <a:normAutofit fontScale="70000" lnSpcReduction="20000"/>
          </a:bodyPr>
          <a:lstStyle/>
          <a:p>
            <a:pPr eaLnBrk="1" hangingPunct="1">
              <a:lnSpc>
                <a:spcPct val="80000"/>
              </a:lnSpc>
              <a:buNone/>
            </a:pPr>
            <a:r>
              <a:rPr lang="zh-CN" altLang="en-US" sz="4400" b="1" dirty="0">
                <a:solidFill>
                  <a:srgbClr val="FF0000"/>
                </a:solidFill>
                <a:ea typeface="隶书" panose="02010509060101010101" pitchFamily="49" charset="-122"/>
              </a:rPr>
              <a:t>祝各位领导和专家：</a:t>
            </a:r>
            <a:endParaRPr lang="zh-CN" altLang="en-US" sz="4400" b="1" dirty="0">
              <a:solidFill>
                <a:schemeClr val="hlink"/>
              </a:solidFill>
              <a:ea typeface="隶书" panose="02010509060101010101" pitchFamily="49" charset="-122"/>
            </a:endParaRPr>
          </a:p>
          <a:p>
            <a:pPr eaLnBrk="1" hangingPunct="1">
              <a:lnSpc>
                <a:spcPct val="80000"/>
              </a:lnSpc>
              <a:buNone/>
            </a:pPr>
            <a:r>
              <a:rPr lang="zh-CN" altLang="en-US" sz="4400" b="1" dirty="0">
                <a:ea typeface="隶书" panose="02010509060101010101" pitchFamily="49" charset="-122"/>
              </a:rPr>
              <a:t>                </a:t>
            </a:r>
          </a:p>
          <a:p>
            <a:pPr eaLnBrk="1" hangingPunct="1">
              <a:lnSpc>
                <a:spcPct val="80000"/>
              </a:lnSpc>
              <a:buNone/>
            </a:pPr>
            <a:r>
              <a:rPr lang="zh-CN" altLang="en-US" sz="4400" b="1" dirty="0">
                <a:ea typeface="隶书" panose="02010509060101010101" pitchFamily="49" charset="-122"/>
              </a:rPr>
              <a:t>         </a:t>
            </a:r>
            <a:r>
              <a:rPr lang="zh-CN" altLang="en-US" sz="4400" b="1" dirty="0">
                <a:solidFill>
                  <a:srgbClr val="FF0000"/>
                </a:solidFill>
                <a:ea typeface="隶书" panose="02010509060101010101" pitchFamily="49" charset="-122"/>
              </a:rPr>
              <a:t>  身体健康 、万事如意！</a:t>
            </a:r>
          </a:p>
          <a:p>
            <a:pPr algn="ctr" eaLnBrk="1" hangingPunct="1">
              <a:lnSpc>
                <a:spcPct val="80000"/>
              </a:lnSpc>
              <a:buNone/>
            </a:pPr>
            <a:endParaRPr lang="zh-CN" altLang="en-US" sz="4400" b="1" dirty="0">
              <a:solidFill>
                <a:srgbClr val="008000"/>
              </a:solidFill>
              <a:ea typeface="隶书" panose="02010509060101010101" pitchFamily="49" charset="-122"/>
            </a:endParaRPr>
          </a:p>
          <a:p>
            <a:pPr algn="ctr" eaLnBrk="1" hangingPunct="1">
              <a:lnSpc>
                <a:spcPct val="80000"/>
              </a:lnSpc>
              <a:buNone/>
            </a:pPr>
            <a:r>
              <a:rPr lang="zh-CN" altLang="en-US" sz="4400" b="1" dirty="0">
                <a:solidFill>
                  <a:srgbClr val="FF0000"/>
                </a:solidFill>
                <a:ea typeface="隶书" panose="02010509060101010101" pitchFamily="49" charset="-122"/>
              </a:rPr>
              <a:t>           谢   谢！</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id="{19BC256B-0A1E-4E27-B189-57DEB95EA618}"/>
              </a:ext>
            </a:extLst>
          </p:cNvPr>
          <p:cNvSpPr txBox="1"/>
          <p:nvPr/>
        </p:nvSpPr>
        <p:spPr>
          <a:xfrm>
            <a:off x="323528" y="699542"/>
            <a:ext cx="8640960" cy="4524315"/>
          </a:xfrm>
          <a:prstGeom prst="rect">
            <a:avLst/>
          </a:prstGeom>
          <a:noFill/>
        </p:spPr>
        <p:txBody>
          <a:bodyPr wrap="square">
            <a:spAutoFit/>
          </a:bodyPr>
          <a:lstStyle/>
          <a:p>
            <a:pPr marL="0" indent="0">
              <a:buNone/>
            </a:pPr>
            <a:r>
              <a:rPr lang="zh-CN" altLang="en-US" sz="1800" dirty="0">
                <a:latin typeface="黑体" panose="02010609060101010101" pitchFamily="49" charset="-122"/>
                <a:ea typeface="黑体" panose="02010609060101010101" pitchFamily="49" charset="-122"/>
              </a:rPr>
              <a:t>民爆物品生产、销售安全评价标准依据主要有如下四个：</a:t>
            </a:r>
            <a:endParaRPr lang="zh-CN" altLang="zh-CN" sz="1600" dirty="0">
              <a:latin typeface="黑体" panose="02010609060101010101" pitchFamily="49" charset="-122"/>
              <a:ea typeface="黑体" panose="02010609060101010101" pitchFamily="49" charset="-122"/>
            </a:endParaRPr>
          </a:p>
          <a:p>
            <a:r>
              <a:rPr lang="en-US" altLang="zh-CN" sz="1800" b="1" dirty="0">
                <a:solidFill>
                  <a:srgbClr val="FF0000"/>
                </a:solidFill>
                <a:latin typeface="黑体" panose="02010609060101010101" pitchFamily="49" charset="-122"/>
                <a:ea typeface="黑体" panose="02010609060101010101" pitchFamily="49" charset="-122"/>
              </a:rPr>
              <a:t>1</a:t>
            </a:r>
            <a:r>
              <a:rPr lang="zh-CN" altLang="zh-CN" sz="1800" b="1" dirty="0">
                <a:solidFill>
                  <a:srgbClr val="FF0000"/>
                </a:solidFill>
                <a:latin typeface="黑体" panose="02010609060101010101" pitchFamily="49" charset="-122"/>
                <a:ea typeface="黑体" panose="02010609060101010101" pitchFamily="49" charset="-122"/>
              </a:rPr>
              <a:t>、</a:t>
            </a:r>
            <a:r>
              <a:rPr lang="zh-CN" altLang="zh-CN" sz="1600" dirty="0">
                <a:solidFill>
                  <a:srgbClr val="FF0000"/>
                </a:solidFill>
                <a:latin typeface="黑体" panose="02010609060101010101" pitchFamily="49" charset="-122"/>
                <a:ea typeface="黑体" panose="02010609060101010101" pitchFamily="49" charset="-122"/>
              </a:rPr>
              <a:t>安全评价通则</a:t>
            </a:r>
            <a:r>
              <a:rPr lang="en-US" altLang="zh-CN" sz="1600" dirty="0">
                <a:solidFill>
                  <a:srgbClr val="FF0000"/>
                </a:solidFill>
                <a:latin typeface="黑体" panose="02010609060101010101" pitchFamily="49" charset="-122"/>
                <a:ea typeface="黑体" panose="02010609060101010101" pitchFamily="49" charset="-122"/>
              </a:rPr>
              <a:t>AQ 8001-2007</a:t>
            </a:r>
          </a:p>
          <a:p>
            <a:pPr marL="0" marR="0" lvl="0" indent="0" algn="l" defTabSz="914400" rtl="0" eaLnBrk="0" fontAlgn="base" latinLnBrk="0" hangingPunct="0">
              <a:lnSpc>
                <a:spcPct val="150000"/>
              </a:lnSpc>
              <a:spcBef>
                <a:spcPct val="0"/>
              </a:spcBef>
              <a:spcAft>
                <a:spcPct val="0"/>
              </a:spcAft>
              <a:buClrTx/>
              <a:buSzTx/>
              <a:buFontTx/>
              <a:buChar char="•"/>
              <a:tabLst>
                <a:tab pos="5829300" algn="l"/>
              </a:tabLst>
            </a:pPr>
            <a:r>
              <a:rPr kumimoji="0" lang="zh-CN" altLang="en-US" sz="1600" b="1"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管理要求 </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1"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4.1 </a:t>
            </a:r>
            <a:r>
              <a:rPr kumimoji="0" lang="zh-CN" altLang="en-US" sz="1600" b="1" i="0" u="none" strike="noStrike" cap="none" normalizeH="0" baseline="0" dirty="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评价对象</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4.1.1</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法律法规、规章所规定的，存在事故隐患可能造成伤亡事故或其他有特殊要求的情况，应进行安全评价。亦可根据实际需要自愿进行安全评价。</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4.1.2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评价对象应自主选择具备相应资质的安全评价机构按有关规定进行安全评价。</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4.1.3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评价对象应为安全评价机构创造必备的工作条件，如实提供所需的资料。</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4.1.4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评价对象应根据安全评价报告提出的安全对策措施建议及时进行整改。</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4.1.5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同一评价对象的安全预评价和安全验收评价，宜由不同的安全评价机构分别承担。</a:t>
            </a:r>
            <a:endParaRPr kumimoji="0" lang="zh-CN"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tab pos="5829300" algn="l"/>
              </a:tabLst>
            </a:pPr>
            <a:r>
              <a:rPr kumimoji="0" lang="en-US" altLang="zh-CN" sz="16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4.1.6 </a:t>
            </a:r>
            <a:r>
              <a:rPr kumimoji="0" lang="zh-CN" altLang="en-US" sz="1600" b="0" i="0" u="none" strike="noStrike" cap="none" normalizeH="0" baseline="0" dirty="0">
                <a:ln>
                  <a:noFill/>
                </a:ln>
                <a:solidFill>
                  <a:schemeClr val="tx1"/>
                </a:solidFill>
                <a:effectLst/>
                <a:latin typeface="宋体" panose="02010600030101010101" pitchFamily="2" charset="-122"/>
                <a:ea typeface="等线" panose="02010600030101010101" pitchFamily="2" charset="-122"/>
                <a:cs typeface="Times New Roman" panose="02020603050405020304" pitchFamily="18" charset="0"/>
              </a:rPr>
              <a:t>任何部门和个人不得干预安全评价机构的正常活动，不得指定评价对象接受特定安全评价机构开展安全评价，不得以任何理由限制安全评价机构开展正常业务活动。</a:t>
            </a:r>
            <a:endParaRPr kumimoji="0" lang="zh-CN" altLang="en-US" sz="3600" b="0" i="0" u="none" strike="noStrike" cap="none" normalizeH="0" baseline="0" dirty="0">
              <a:ln>
                <a:noFill/>
              </a:ln>
              <a:solidFill>
                <a:schemeClr val="tx1"/>
              </a:solidFill>
              <a:effectLst/>
              <a:latin typeface="Arial" panose="020B0604020202020204" pitchFamily="34" charset="0"/>
            </a:endParaRPr>
          </a:p>
          <a:p>
            <a:pPr marL="0" indent="0">
              <a:buNone/>
            </a:pPr>
            <a:endParaRPr lang="zh-CN" altLang="zh-CN" sz="1200" b="1" dirty="0">
              <a:solidFill>
                <a:srgbClr val="FF0000"/>
              </a:solidFill>
            </a:endParaRPr>
          </a:p>
        </p:txBody>
      </p:sp>
    </p:spTree>
    <p:extLst>
      <p:ext uri="{BB962C8B-B14F-4D97-AF65-F5344CB8AC3E}">
        <p14:creationId xmlns:p14="http://schemas.microsoft.com/office/powerpoint/2010/main" val="1097216734"/>
      </p:ext>
    </p:extLst>
  </p:cSld>
  <p:clrMapOvr>
    <a:masterClrMapping/>
  </p:clrMapOvr>
</p:sld>
</file>

<file path=ppt/theme/theme1.xml><?xml version="1.0" encoding="utf-8"?>
<a:theme xmlns:a="http://schemas.openxmlformats.org/drawingml/2006/main" name="抚顺分院PPT模版">
  <a:themeElements>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抚顺分院PPT模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抚顺分院PPT模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抚顺分院PPT模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抚顺分院PPT模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抚顺分院PPT模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抚顺分院PPT模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抚顺分院PPT模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抚顺分院PPT模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抚顺分院PPT模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抚顺分院PPT模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抚顺分院PPT模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抚顺分院PPT模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抚顺分院PPT模版</Template>
  <TotalTime>2651</TotalTime>
  <Words>10002</Words>
  <Application>Microsoft Office PowerPoint</Application>
  <PresentationFormat>全屏显示(16:9)</PresentationFormat>
  <Paragraphs>414</Paragraphs>
  <Slides>84</Slides>
  <Notes>6</Notes>
  <HiddenSlides>0</HiddenSlides>
  <MMClips>0</MMClips>
  <ScaleCrop>false</ScaleCrop>
  <HeadingPairs>
    <vt:vector size="6" baseType="variant">
      <vt:variant>
        <vt:lpstr>已用的字体</vt:lpstr>
      </vt:variant>
      <vt:variant>
        <vt:i4>12</vt:i4>
      </vt:variant>
      <vt:variant>
        <vt:lpstr>主题</vt:lpstr>
      </vt:variant>
      <vt:variant>
        <vt:i4>3</vt:i4>
      </vt:variant>
      <vt:variant>
        <vt:lpstr>幻灯片标题</vt:lpstr>
      </vt:variant>
      <vt:variant>
        <vt:i4>84</vt:i4>
      </vt:variant>
    </vt:vector>
  </HeadingPairs>
  <TitlesOfParts>
    <vt:vector size="99" baseType="lpstr">
      <vt:lpstr>Microsoft YaHei UI</vt:lpstr>
      <vt:lpstr>等线</vt:lpstr>
      <vt:lpstr>方正舒体</vt:lpstr>
      <vt:lpstr>黑体</vt:lpstr>
      <vt:lpstr>隶书</vt:lpstr>
      <vt:lpstr>宋体</vt:lpstr>
      <vt:lpstr>Arial</vt:lpstr>
      <vt:lpstr>Calibri</vt:lpstr>
      <vt:lpstr>Calibri Light</vt:lpstr>
      <vt:lpstr>Tahoma</vt:lpstr>
      <vt:lpstr>Times New Roman</vt:lpstr>
      <vt:lpstr>Wingdings</vt:lpstr>
      <vt:lpstr>抚顺分院PPT模版</vt:lpstr>
      <vt:lpstr>自定义设计方案</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安全评价的作用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案例三:某公司混药机生产过程中发生火灾事故</vt:lpstr>
      <vt:lpstr>结  束</vt:lpstr>
    </vt:vector>
  </TitlesOfParts>
  <Company>小熔工作室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煤矿瓦斯治理技术筛选 及适用性研究 </dc:title>
  <dc:creator>微软用户</dc:creator>
  <cp:lastModifiedBy>gbj</cp:lastModifiedBy>
  <cp:revision>629</cp:revision>
  <dcterms:created xsi:type="dcterms:W3CDTF">2007-07-10T22:54:00Z</dcterms:created>
  <dcterms:modified xsi:type="dcterms:W3CDTF">2021-07-13T05:35:22Z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2052-10.1.0.7668</vt:lpwstr>
  </property>
</Properties>
</file>