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slides/slide99.xml" ContentType="application/vnd.openxmlformats-officedocument.presentationml.slide+xml"/>
  <Override PartName="/ppt/slides/slide118.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theme/theme4.xml" ContentType="application/vnd.openxmlformats-officedocument.them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slides/slide98.xml" ContentType="application/vnd.openxmlformats-officedocument.presentationml.slide+xml"/>
  <Override PartName="/ppt/slides/slide117.xml" ContentType="application/vnd.openxmlformats-officedocument.presentationml.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27"/>
  </p:notesMasterIdLst>
  <p:handoutMasterIdLst>
    <p:handoutMasterId r:id="rId128"/>
  </p:handoutMasterIdLst>
  <p:sldIdLst>
    <p:sldId id="286" r:id="rId3"/>
    <p:sldId id="341" r:id="rId4"/>
    <p:sldId id="742" r:id="rId5"/>
    <p:sldId id="457" r:id="rId6"/>
    <p:sldId id="456" r:id="rId7"/>
    <p:sldId id="487" r:id="rId8"/>
    <p:sldId id="455" r:id="rId9"/>
    <p:sldId id="584" r:id="rId10"/>
    <p:sldId id="585" r:id="rId11"/>
    <p:sldId id="586" r:id="rId12"/>
    <p:sldId id="587" r:id="rId13"/>
    <p:sldId id="453" r:id="rId14"/>
    <p:sldId id="461" r:id="rId15"/>
    <p:sldId id="488" r:id="rId16"/>
    <p:sldId id="489" r:id="rId17"/>
    <p:sldId id="490" r:id="rId18"/>
    <p:sldId id="491" r:id="rId19"/>
    <p:sldId id="492" r:id="rId20"/>
    <p:sldId id="581" r:id="rId21"/>
    <p:sldId id="493" r:id="rId22"/>
    <p:sldId id="494" r:id="rId23"/>
    <p:sldId id="580" r:id="rId24"/>
    <p:sldId id="495" r:id="rId25"/>
    <p:sldId id="496" r:id="rId26"/>
    <p:sldId id="497" r:id="rId27"/>
    <p:sldId id="582" r:id="rId28"/>
    <p:sldId id="498" r:id="rId29"/>
    <p:sldId id="499" r:id="rId30"/>
    <p:sldId id="500" r:id="rId31"/>
    <p:sldId id="501" r:id="rId32"/>
    <p:sldId id="502" r:id="rId33"/>
    <p:sldId id="503" r:id="rId34"/>
    <p:sldId id="504" r:id="rId35"/>
    <p:sldId id="505" r:id="rId36"/>
    <p:sldId id="506" r:id="rId37"/>
    <p:sldId id="507" r:id="rId38"/>
    <p:sldId id="508" r:id="rId39"/>
    <p:sldId id="509" r:id="rId40"/>
    <p:sldId id="510" r:id="rId41"/>
    <p:sldId id="511" r:id="rId42"/>
    <p:sldId id="432" r:id="rId43"/>
    <p:sldId id="433" r:id="rId44"/>
    <p:sldId id="513" r:id="rId45"/>
    <p:sldId id="514" r:id="rId46"/>
    <p:sldId id="515" r:id="rId47"/>
    <p:sldId id="516" r:id="rId48"/>
    <p:sldId id="517" r:id="rId49"/>
    <p:sldId id="518" r:id="rId50"/>
    <p:sldId id="519" r:id="rId51"/>
    <p:sldId id="521" r:id="rId52"/>
    <p:sldId id="522" r:id="rId53"/>
    <p:sldId id="523" r:id="rId54"/>
    <p:sldId id="588" r:id="rId55"/>
    <p:sldId id="674" r:id="rId56"/>
    <p:sldId id="471" r:id="rId57"/>
    <p:sldId id="743" r:id="rId58"/>
    <p:sldId id="675" r:id="rId59"/>
    <p:sldId id="676" r:id="rId60"/>
    <p:sldId id="677" r:id="rId61"/>
    <p:sldId id="592" r:id="rId62"/>
    <p:sldId id="597" r:id="rId63"/>
    <p:sldId id="599" r:id="rId64"/>
    <p:sldId id="598" r:id="rId65"/>
    <p:sldId id="600" r:id="rId66"/>
    <p:sldId id="602" r:id="rId67"/>
    <p:sldId id="603" r:id="rId68"/>
    <p:sldId id="604" r:id="rId69"/>
    <p:sldId id="601" r:id="rId70"/>
    <p:sldId id="605" r:id="rId71"/>
    <p:sldId id="606" r:id="rId72"/>
    <p:sldId id="607" r:id="rId73"/>
    <p:sldId id="608" r:id="rId74"/>
    <p:sldId id="609" r:id="rId75"/>
    <p:sldId id="610" r:id="rId76"/>
    <p:sldId id="611" r:id="rId77"/>
    <p:sldId id="612" r:id="rId78"/>
    <p:sldId id="613" r:id="rId79"/>
    <p:sldId id="614" r:id="rId80"/>
    <p:sldId id="615" r:id="rId81"/>
    <p:sldId id="616" r:id="rId82"/>
    <p:sldId id="744" r:id="rId83"/>
    <p:sldId id="617" r:id="rId84"/>
    <p:sldId id="618" r:id="rId85"/>
    <p:sldId id="619" r:id="rId86"/>
    <p:sldId id="620" r:id="rId87"/>
    <p:sldId id="621" r:id="rId88"/>
    <p:sldId id="622" r:id="rId89"/>
    <p:sldId id="623" r:id="rId90"/>
    <p:sldId id="624" r:id="rId91"/>
    <p:sldId id="745" r:id="rId92"/>
    <p:sldId id="625" r:id="rId93"/>
    <p:sldId id="626" r:id="rId94"/>
    <p:sldId id="627" r:id="rId95"/>
    <p:sldId id="628" r:id="rId96"/>
    <p:sldId id="629" r:id="rId97"/>
    <p:sldId id="630" r:id="rId98"/>
    <p:sldId id="631" r:id="rId99"/>
    <p:sldId id="632" r:id="rId100"/>
    <p:sldId id="634" r:id="rId101"/>
    <p:sldId id="635" r:id="rId102"/>
    <p:sldId id="636" r:id="rId103"/>
    <p:sldId id="595" r:id="rId104"/>
    <p:sldId id="679" r:id="rId105"/>
    <p:sldId id="680" r:id="rId106"/>
    <p:sldId id="681" r:id="rId107"/>
    <p:sldId id="682" r:id="rId108"/>
    <p:sldId id="683" r:id="rId109"/>
    <p:sldId id="684" r:id="rId110"/>
    <p:sldId id="685" r:id="rId111"/>
    <p:sldId id="686" r:id="rId112"/>
    <p:sldId id="687" r:id="rId113"/>
    <p:sldId id="688" r:id="rId114"/>
    <p:sldId id="689" r:id="rId115"/>
    <p:sldId id="690" r:id="rId116"/>
    <p:sldId id="691" r:id="rId117"/>
    <p:sldId id="692" r:id="rId118"/>
    <p:sldId id="693" r:id="rId119"/>
    <p:sldId id="694" r:id="rId120"/>
    <p:sldId id="678" r:id="rId121"/>
    <p:sldId id="695" r:id="rId122"/>
    <p:sldId id="696" r:id="rId123"/>
    <p:sldId id="697" r:id="rId124"/>
    <p:sldId id="698" r:id="rId125"/>
    <p:sldId id="420" r:id="rId126"/>
  </p:sldIdLst>
  <p:sldSz cx="9144000" cy="6858000" type="screen4x3"/>
  <p:notesSz cx="6797675" cy="9926638"/>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400" b="1" i="0" u="none" kern="1200" baseline="0">
        <a:solidFill>
          <a:schemeClr val="tx1"/>
        </a:solidFill>
        <a:latin typeface="Arial" panose="020B0604020202020204" pitchFamily="34" charset="0"/>
        <a:ea typeface="隶书" panose="02010509060101010101" pitchFamily="49"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400" b="1" i="0" u="none" kern="1200" baseline="0">
        <a:solidFill>
          <a:schemeClr val="tx1"/>
        </a:solidFill>
        <a:latin typeface="Arial" panose="020B0604020202020204" pitchFamily="34" charset="0"/>
        <a:ea typeface="隶书" panose="020105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400" b="1" i="0" u="none" kern="1200" baseline="0">
        <a:solidFill>
          <a:schemeClr val="tx1"/>
        </a:solidFill>
        <a:latin typeface="Arial" panose="020B0604020202020204" pitchFamily="34" charset="0"/>
        <a:ea typeface="隶书" panose="020105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400" b="1" i="0" u="none" kern="1200" baseline="0">
        <a:solidFill>
          <a:schemeClr val="tx1"/>
        </a:solidFill>
        <a:latin typeface="Arial" panose="020B0604020202020204" pitchFamily="34" charset="0"/>
        <a:ea typeface="隶书" panose="020105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400" b="1" i="0" u="none" kern="1200" baseline="0">
        <a:solidFill>
          <a:schemeClr val="tx1"/>
        </a:solidFill>
        <a:latin typeface="Arial" panose="020B0604020202020204" pitchFamily="34" charset="0"/>
        <a:ea typeface="隶书" panose="02010509060101010101" pitchFamily="49"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400" b="1" i="0" u="none" kern="1200" baseline="0">
        <a:solidFill>
          <a:schemeClr val="tx1"/>
        </a:solidFill>
        <a:latin typeface="Arial" panose="020B0604020202020204" pitchFamily="34" charset="0"/>
        <a:ea typeface="隶书" panose="02010509060101010101" pitchFamily="49"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400" b="1" i="0" u="none" kern="1200" baseline="0">
        <a:solidFill>
          <a:schemeClr val="tx1"/>
        </a:solidFill>
        <a:latin typeface="Arial" panose="020B0604020202020204" pitchFamily="34" charset="0"/>
        <a:ea typeface="隶书" panose="02010509060101010101" pitchFamily="49"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400" b="1" i="0" u="none" kern="1200" baseline="0">
        <a:solidFill>
          <a:schemeClr val="tx1"/>
        </a:solidFill>
        <a:latin typeface="Arial" panose="020B0604020202020204" pitchFamily="34" charset="0"/>
        <a:ea typeface="隶书" panose="02010509060101010101" pitchFamily="49"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400" b="1" i="0" u="none" kern="1200" baseline="0">
        <a:solidFill>
          <a:schemeClr val="tx1"/>
        </a:solidFill>
        <a:latin typeface="Arial" panose="020B0604020202020204" pitchFamily="34" charset="0"/>
        <a:ea typeface="隶书" panose="020105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99"/>
    <a:srgbClr val="660066"/>
    <a:srgbClr val="006600"/>
    <a:srgbClr val="CC0000"/>
    <a:srgbClr val="8EFC70"/>
    <a:srgbClr val="DCDED0"/>
    <a:srgbClr val="A898D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064"/>
    <p:restoredTop sz="94660"/>
  </p:normalViewPr>
  <p:slideViewPr>
    <p:cSldViewPr showGuides="1">
      <p:cViewPr>
        <p:scale>
          <a:sx n="100" d="100"/>
          <a:sy n="100" d="100"/>
        </p:scale>
        <p:origin x="-78" y="-174"/>
      </p:cViewPr>
      <p:guideLst>
        <p:guide orient="horz" pos="2125"/>
        <p:guide pos="2928"/>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A6A7E33-DC70-4084-9BA8-3084934FF5B2}" type="doc">
      <dgm:prSet loTypeId="urn:microsoft.com/office/officeart/2005/8/layout/hList1" loCatId="list" qsTypeId="urn:microsoft.com/office/officeart/2005/8/quickstyle/simple1#1" qsCatId="simple" csTypeId="urn:microsoft.com/office/officeart/2005/8/colors/accent1_2#1" csCatId="accent1" phldr="1"/>
      <dgm:spPr/>
      <dgm:t>
        <a:bodyPr/>
        <a:lstStyle/>
        <a:p>
          <a:endParaRPr lang="zh-CN" altLang="en-US"/>
        </a:p>
      </dgm:t>
    </dgm:pt>
    <dgm:pt modelId="{77D939E8-7BD2-4352-9E43-4C85B8F1C7D5}">
      <dgm:prSet phldrT="[文本]" custT="1"/>
      <dgm:spPr>
        <a:solidFill>
          <a:schemeClr val="accent6">
            <a:lumMod val="40000"/>
            <a:lumOff val="60000"/>
          </a:schemeClr>
        </a:solidFill>
      </dgm:spPr>
      <dgm:t>
        <a:bodyPr/>
        <a:lstStyle/>
        <a:p>
          <a:pPr algn="just"/>
          <a:r>
            <a:rPr lang="x-none" sz="2000" b="1" dirty="0" smtClean="0">
              <a:solidFill>
                <a:schemeClr val="tx1"/>
              </a:solidFill>
            </a:rPr>
            <a:t>(1)促进实现本质安全化生产</a:t>
          </a:r>
          <a:endParaRPr lang="zh-CN" altLang="en-US" sz="2000" dirty="0">
            <a:solidFill>
              <a:schemeClr val="tx1"/>
            </a:solidFill>
          </a:endParaRPr>
        </a:p>
      </dgm:t>
    </dgm:pt>
    <dgm:pt modelId="{9F83582F-2660-4BDE-85BB-14AA55A9DC3C}" type="parTrans" cxnId="{B9A8FD32-FCBD-4C21-A0CC-C5337598FCE5}">
      <dgm:prSet/>
      <dgm:spPr/>
      <dgm:t>
        <a:bodyPr/>
        <a:lstStyle/>
        <a:p>
          <a:endParaRPr lang="zh-CN" altLang="en-US">
            <a:solidFill>
              <a:schemeClr val="tx1"/>
            </a:solidFill>
          </a:endParaRPr>
        </a:p>
      </dgm:t>
    </dgm:pt>
    <dgm:pt modelId="{4FAA24BC-BDBD-46D7-B14E-09707CB6C895}" type="sibTrans" cxnId="{B9A8FD32-FCBD-4C21-A0CC-C5337598FCE5}">
      <dgm:prSet/>
      <dgm:spPr/>
      <dgm:t>
        <a:bodyPr/>
        <a:lstStyle/>
        <a:p>
          <a:endParaRPr lang="zh-CN" altLang="en-US">
            <a:solidFill>
              <a:schemeClr val="tx1"/>
            </a:solidFill>
          </a:endParaRPr>
        </a:p>
      </dgm:t>
    </dgm:pt>
    <dgm:pt modelId="{ADFA9C10-2D64-4421-9AC9-67FDB3F44EA7}">
      <dgm:prSet custT="1"/>
      <dgm:spPr/>
      <dgm:t>
        <a:bodyPr/>
        <a:lstStyle/>
        <a:p>
          <a:r>
            <a:rPr lang="x-none" sz="1600" dirty="0" smtClean="0">
              <a:solidFill>
                <a:schemeClr val="tx1"/>
              </a:solidFill>
            </a:rPr>
            <a:t>系统地从工程、系统设计、建设、运行等过程对事故和事故隐患进行科学分析，针对事故和事故隐患发生的各种可能原因事件和条件，提出消除危险的最佳技术措施方案。</a:t>
          </a:r>
          <a:endParaRPr lang="zh-CN" altLang="en-US" sz="1600" dirty="0">
            <a:solidFill>
              <a:schemeClr val="tx1"/>
            </a:solidFill>
          </a:endParaRPr>
        </a:p>
      </dgm:t>
    </dgm:pt>
    <dgm:pt modelId="{AB2C0E10-4BD8-437B-A5C6-94DBB1126470}" type="parTrans" cxnId="{85BF0AB6-F95F-43FE-8C80-5DDFA9C93082}">
      <dgm:prSet/>
      <dgm:spPr/>
      <dgm:t>
        <a:bodyPr/>
        <a:lstStyle/>
        <a:p>
          <a:endParaRPr lang="zh-CN" altLang="en-US">
            <a:solidFill>
              <a:schemeClr val="tx1"/>
            </a:solidFill>
          </a:endParaRPr>
        </a:p>
      </dgm:t>
    </dgm:pt>
    <dgm:pt modelId="{CE2CA01F-1EFE-487B-8CCB-3700CA4A4E5C}" type="sibTrans" cxnId="{85BF0AB6-F95F-43FE-8C80-5DDFA9C93082}">
      <dgm:prSet/>
      <dgm:spPr/>
      <dgm:t>
        <a:bodyPr/>
        <a:lstStyle/>
        <a:p>
          <a:endParaRPr lang="zh-CN" altLang="en-US">
            <a:solidFill>
              <a:schemeClr val="tx1"/>
            </a:solidFill>
          </a:endParaRPr>
        </a:p>
      </dgm:t>
    </dgm:pt>
    <dgm:pt modelId="{D9F5CC97-4442-405F-9DE4-C26EA0AA4F64}">
      <dgm:prSet phldrT="[文本]" custT="1"/>
      <dgm:spPr>
        <a:solidFill>
          <a:schemeClr val="accent6">
            <a:lumMod val="40000"/>
            <a:lumOff val="60000"/>
          </a:schemeClr>
        </a:solidFill>
      </dgm:spPr>
      <dgm:t>
        <a:bodyPr/>
        <a:lstStyle/>
        <a:p>
          <a:r>
            <a:rPr lang="x-none" sz="2000" b="1" dirty="0" smtClean="0">
              <a:solidFill>
                <a:srgbClr val="FF0000"/>
              </a:solidFill>
            </a:rPr>
            <a:t>(2)</a:t>
          </a:r>
          <a:r>
            <a:rPr lang="x-none" sz="2000" b="1" dirty="0" smtClean="0">
              <a:solidFill>
                <a:schemeClr val="tx1"/>
              </a:solidFill>
            </a:rPr>
            <a:t>实现全过程安全控制</a:t>
          </a:r>
          <a:endParaRPr lang="zh-CN" altLang="en-US" sz="2000" dirty="0">
            <a:solidFill>
              <a:schemeClr val="tx1"/>
            </a:solidFill>
          </a:endParaRPr>
        </a:p>
      </dgm:t>
    </dgm:pt>
    <dgm:pt modelId="{D33D54B3-3360-4D43-BE74-3E933CFCD738}" type="parTrans" cxnId="{A61BD560-0AA8-45E9-ADB6-586469621663}">
      <dgm:prSet/>
      <dgm:spPr/>
      <dgm:t>
        <a:bodyPr/>
        <a:lstStyle/>
        <a:p>
          <a:endParaRPr lang="zh-CN" altLang="en-US">
            <a:solidFill>
              <a:schemeClr val="tx1"/>
            </a:solidFill>
          </a:endParaRPr>
        </a:p>
      </dgm:t>
    </dgm:pt>
    <dgm:pt modelId="{D56778D5-C79A-4299-963C-EAF7EFB65A9A}" type="sibTrans" cxnId="{A61BD560-0AA8-45E9-ADB6-586469621663}">
      <dgm:prSet/>
      <dgm:spPr/>
      <dgm:t>
        <a:bodyPr/>
        <a:lstStyle/>
        <a:p>
          <a:endParaRPr lang="zh-CN" altLang="en-US">
            <a:solidFill>
              <a:schemeClr val="tx1"/>
            </a:solidFill>
          </a:endParaRPr>
        </a:p>
      </dgm:t>
    </dgm:pt>
    <dgm:pt modelId="{23FBFAD7-864C-4931-96ED-524B51A13504}">
      <dgm:prSet custT="1"/>
      <dgm:spPr/>
      <dgm:t>
        <a:bodyPr/>
        <a:lstStyle/>
        <a:p>
          <a:r>
            <a:rPr lang="x-none" sz="1600" dirty="0" smtClean="0">
              <a:solidFill>
                <a:schemeClr val="tx1"/>
              </a:solidFill>
            </a:rPr>
            <a:t>在设计之前</a:t>
          </a:r>
          <a:r>
            <a:rPr lang="zh-CN" altLang="en-US" sz="1600" dirty="0" smtClean="0">
              <a:solidFill>
                <a:schemeClr val="tx1"/>
              </a:solidFill>
            </a:rPr>
            <a:t>（方案有了之后）</a:t>
          </a:r>
          <a:r>
            <a:rPr lang="x-none" sz="1600" dirty="0" smtClean="0">
              <a:solidFill>
                <a:schemeClr val="tx1"/>
              </a:solidFill>
            </a:rPr>
            <a:t>进行安全评价</a:t>
          </a:r>
          <a:r>
            <a:rPr lang="zh-CN" sz="1600" dirty="0" smtClean="0">
              <a:solidFill>
                <a:schemeClr val="tx1"/>
              </a:solidFill>
            </a:rPr>
            <a:t>（</a:t>
          </a:r>
          <a:r>
            <a:rPr lang="zh-CN" sz="1600" b="1" dirty="0" smtClean="0">
              <a:solidFill>
                <a:schemeClr val="tx1"/>
              </a:solidFill>
            </a:rPr>
            <a:t>预评价</a:t>
          </a:r>
          <a:r>
            <a:rPr lang="zh-CN" sz="1600" dirty="0" smtClean="0">
              <a:solidFill>
                <a:schemeClr val="tx1"/>
              </a:solidFill>
            </a:rPr>
            <a:t>）</a:t>
          </a:r>
          <a:r>
            <a:rPr lang="x-none" sz="1600" dirty="0" smtClean="0">
              <a:solidFill>
                <a:schemeClr val="tx1"/>
              </a:solidFill>
            </a:rPr>
            <a:t>，可避免选用不安全的工艺流程和危险的原材料以及不合适的设备、设施，或当必须采用时，提出降低或消除危险的有效方法。</a:t>
          </a:r>
          <a:endParaRPr lang="zh-CN" sz="1600" dirty="0">
            <a:solidFill>
              <a:schemeClr val="tx1"/>
            </a:solidFill>
          </a:endParaRPr>
        </a:p>
      </dgm:t>
    </dgm:pt>
    <dgm:pt modelId="{E281CBD4-D3AE-4BAF-A47E-832BFF4A05CC}" type="parTrans" cxnId="{A0325419-89DA-4FC4-A500-56FE42097CB3}">
      <dgm:prSet/>
      <dgm:spPr/>
      <dgm:t>
        <a:bodyPr/>
        <a:lstStyle/>
        <a:p>
          <a:endParaRPr lang="zh-CN" altLang="en-US">
            <a:solidFill>
              <a:schemeClr val="tx1"/>
            </a:solidFill>
          </a:endParaRPr>
        </a:p>
      </dgm:t>
    </dgm:pt>
    <dgm:pt modelId="{D1C4E590-87CB-425F-9326-7A94EF062524}" type="sibTrans" cxnId="{A0325419-89DA-4FC4-A500-56FE42097CB3}">
      <dgm:prSet/>
      <dgm:spPr/>
      <dgm:t>
        <a:bodyPr/>
        <a:lstStyle/>
        <a:p>
          <a:endParaRPr lang="zh-CN" altLang="en-US">
            <a:solidFill>
              <a:schemeClr val="tx1"/>
            </a:solidFill>
          </a:endParaRPr>
        </a:p>
      </dgm:t>
    </dgm:pt>
    <dgm:pt modelId="{BD857D58-39C9-4A7C-A00A-99A5651AE13E}">
      <dgm:prSet custT="1"/>
      <dgm:spPr/>
      <dgm:t>
        <a:bodyPr/>
        <a:lstStyle/>
        <a:p>
          <a:r>
            <a:rPr lang="x-none" sz="1600" dirty="0" smtClean="0">
              <a:solidFill>
                <a:schemeClr val="tx1"/>
              </a:solidFill>
            </a:rPr>
            <a:t>特别是从设计上采取相应措施，实现生产过程的</a:t>
          </a:r>
          <a:r>
            <a:rPr lang="x-none" sz="1600" b="1" dirty="0" smtClean="0">
              <a:solidFill>
                <a:schemeClr val="tx1"/>
              </a:solidFill>
            </a:rPr>
            <a:t>本质安全化</a:t>
          </a:r>
          <a:r>
            <a:rPr lang="x-none" sz="1600" dirty="0" smtClean="0">
              <a:solidFill>
                <a:schemeClr val="tx1"/>
              </a:solidFill>
            </a:rPr>
            <a:t>，做到即使发生误操作或设备故障时，系统存在的危险因素也不会因此导致重大事故发生。</a:t>
          </a:r>
          <a:endParaRPr lang="zh-CN" altLang="en-US" sz="1600" dirty="0">
            <a:solidFill>
              <a:schemeClr val="tx1"/>
            </a:solidFill>
          </a:endParaRPr>
        </a:p>
      </dgm:t>
    </dgm:pt>
    <dgm:pt modelId="{F175F634-DDAC-401C-9EE3-F692C0B6C97E}" type="parTrans" cxnId="{06431C4D-C2EC-49C5-A8A7-0CB52BB6F9E9}">
      <dgm:prSet/>
      <dgm:spPr/>
      <dgm:t>
        <a:bodyPr/>
        <a:lstStyle/>
        <a:p>
          <a:endParaRPr lang="zh-CN" altLang="en-US"/>
        </a:p>
      </dgm:t>
    </dgm:pt>
    <dgm:pt modelId="{517EB378-33C9-4DBC-ACBD-92842B946773}" type="sibTrans" cxnId="{06431C4D-C2EC-49C5-A8A7-0CB52BB6F9E9}">
      <dgm:prSet/>
      <dgm:spPr/>
      <dgm:t>
        <a:bodyPr/>
        <a:lstStyle/>
        <a:p>
          <a:endParaRPr lang="zh-CN" altLang="en-US"/>
        </a:p>
      </dgm:t>
    </dgm:pt>
    <dgm:pt modelId="{509C745B-C050-4F12-9CAC-F282C413A7F2}">
      <dgm:prSet custT="1"/>
      <dgm:spPr/>
      <dgm:t>
        <a:bodyPr/>
        <a:lstStyle/>
        <a:p>
          <a:r>
            <a:rPr lang="x-none" sz="1600" dirty="0" smtClean="0">
              <a:solidFill>
                <a:schemeClr val="tx1"/>
              </a:solidFill>
            </a:rPr>
            <a:t>设计</a:t>
          </a:r>
          <a:r>
            <a:rPr lang="x-none" altLang="zh-CN" sz="1600" dirty="0" smtClean="0">
              <a:solidFill>
                <a:schemeClr val="tx1"/>
              </a:solidFill>
            </a:rPr>
            <a:t>之后</a:t>
          </a:r>
          <a:r>
            <a:rPr lang="zh-CN" altLang="en-US" sz="1600" dirty="0" smtClean="0">
              <a:solidFill>
                <a:schemeClr val="tx1"/>
              </a:solidFill>
            </a:rPr>
            <a:t>（验收之前）</a:t>
          </a:r>
          <a:r>
            <a:rPr lang="x-none" sz="1600" dirty="0" smtClean="0">
              <a:solidFill>
                <a:schemeClr val="tx1"/>
              </a:solidFill>
            </a:rPr>
            <a:t>进行的评价</a:t>
          </a:r>
          <a:r>
            <a:rPr lang="zh-CN" altLang="en-US" sz="1600" dirty="0" smtClean="0">
              <a:solidFill>
                <a:schemeClr val="tx1"/>
              </a:solidFill>
            </a:rPr>
            <a:t>（</a:t>
          </a:r>
          <a:r>
            <a:rPr lang="zh-CN" altLang="en-US" sz="1600" b="1" dirty="0" smtClean="0">
              <a:solidFill>
                <a:schemeClr val="tx1"/>
              </a:solidFill>
            </a:rPr>
            <a:t>验收评价</a:t>
          </a:r>
          <a:r>
            <a:rPr lang="zh-CN" altLang="en-US" sz="1600" dirty="0" smtClean="0">
              <a:solidFill>
                <a:schemeClr val="tx1"/>
              </a:solidFill>
            </a:rPr>
            <a:t>）</a:t>
          </a:r>
          <a:r>
            <a:rPr lang="x-none" sz="1600" dirty="0" smtClean="0">
              <a:solidFill>
                <a:schemeClr val="tx1"/>
              </a:solidFill>
            </a:rPr>
            <a:t>，可查出设计中的缺陷和不足，及早采取改进和预防措施。</a:t>
          </a:r>
          <a:endParaRPr lang="zh-CN" sz="1600" dirty="0">
            <a:solidFill>
              <a:schemeClr val="tx1"/>
            </a:solidFill>
          </a:endParaRPr>
        </a:p>
      </dgm:t>
    </dgm:pt>
    <dgm:pt modelId="{009A7FD0-7E2F-47F7-B60A-F50E300B948D}" type="parTrans" cxnId="{251B6F24-DCF6-4A6C-9E0D-44036CC96A8D}">
      <dgm:prSet/>
      <dgm:spPr/>
      <dgm:t>
        <a:bodyPr/>
        <a:lstStyle/>
        <a:p>
          <a:endParaRPr lang="zh-CN" altLang="en-US"/>
        </a:p>
      </dgm:t>
    </dgm:pt>
    <dgm:pt modelId="{B5575408-713A-4B51-977C-1451BA7FCD2D}" type="sibTrans" cxnId="{251B6F24-DCF6-4A6C-9E0D-44036CC96A8D}">
      <dgm:prSet/>
      <dgm:spPr/>
      <dgm:t>
        <a:bodyPr/>
        <a:lstStyle/>
        <a:p>
          <a:endParaRPr lang="zh-CN" altLang="en-US"/>
        </a:p>
      </dgm:t>
    </dgm:pt>
    <dgm:pt modelId="{B22DD7E7-AFFE-4467-9414-A3ADA9087E73}">
      <dgm:prSet custT="1"/>
      <dgm:spPr/>
      <dgm:t>
        <a:bodyPr/>
        <a:lstStyle/>
        <a:p>
          <a:r>
            <a:rPr lang="x-none" sz="1600" dirty="0" smtClean="0">
              <a:solidFill>
                <a:schemeClr val="tx1"/>
              </a:solidFill>
            </a:rPr>
            <a:t>系统建成以后</a:t>
          </a:r>
          <a:r>
            <a:rPr lang="x-none" sz="1600" b="0" dirty="0" smtClean="0">
              <a:solidFill>
                <a:srgbClr val="FF0000"/>
              </a:solidFill>
            </a:rPr>
            <a:t>运行阶段</a:t>
          </a:r>
          <a:r>
            <a:rPr lang="x-none" sz="1600" dirty="0" smtClean="0">
              <a:solidFill>
                <a:schemeClr val="tx1"/>
              </a:solidFill>
            </a:rPr>
            <a:t>进行的系统安全评价</a:t>
          </a:r>
          <a:r>
            <a:rPr lang="zh-CN" sz="1600" dirty="0" smtClean="0">
              <a:solidFill>
                <a:schemeClr val="tx1"/>
              </a:solidFill>
            </a:rPr>
            <a:t>（</a:t>
          </a:r>
          <a:r>
            <a:rPr lang="zh-CN" sz="1600" b="1" dirty="0" smtClean="0">
              <a:solidFill>
                <a:schemeClr val="tx1"/>
              </a:solidFill>
            </a:rPr>
            <a:t>现状评价）</a:t>
          </a:r>
          <a:r>
            <a:rPr lang="x-none" sz="1600" dirty="0" smtClean="0">
              <a:solidFill>
                <a:schemeClr val="tx1"/>
              </a:solidFill>
            </a:rPr>
            <a:t>，可了解系统的现实危险性，为进一步采取降低危险性的措施提供依据。</a:t>
          </a:r>
          <a:endParaRPr lang="zh-CN" sz="1600" dirty="0">
            <a:solidFill>
              <a:schemeClr val="tx1"/>
            </a:solidFill>
          </a:endParaRPr>
        </a:p>
      </dgm:t>
    </dgm:pt>
    <dgm:pt modelId="{AF5942E1-38A0-4C96-A6A8-70ECE6A46690}" type="parTrans" cxnId="{04B3DD1D-0F4F-4E02-9FAE-DECF81561953}">
      <dgm:prSet/>
      <dgm:spPr/>
      <dgm:t>
        <a:bodyPr/>
        <a:lstStyle/>
        <a:p>
          <a:endParaRPr lang="zh-CN" altLang="en-US"/>
        </a:p>
      </dgm:t>
    </dgm:pt>
    <dgm:pt modelId="{56E23E43-F0E6-4A9A-9D8E-23DA8F80B32C}" type="sibTrans" cxnId="{04B3DD1D-0F4F-4E02-9FAE-DECF81561953}">
      <dgm:prSet/>
      <dgm:spPr/>
      <dgm:t>
        <a:bodyPr/>
        <a:lstStyle/>
        <a:p>
          <a:endParaRPr lang="zh-CN" altLang="en-US"/>
        </a:p>
      </dgm:t>
    </dgm:pt>
    <dgm:pt modelId="{72ED9FE1-5B3E-45D6-B136-888DA0D42CF3}" type="pres">
      <dgm:prSet presAssocID="{0A6A7E33-DC70-4084-9BA8-3084934FF5B2}" presName="Name0" presStyleCnt="0">
        <dgm:presLayoutVars>
          <dgm:dir/>
          <dgm:animLvl val="lvl"/>
          <dgm:resizeHandles val="exact"/>
        </dgm:presLayoutVars>
      </dgm:prSet>
      <dgm:spPr/>
      <dgm:t>
        <a:bodyPr/>
        <a:lstStyle/>
        <a:p>
          <a:endParaRPr lang="zh-CN" altLang="en-US"/>
        </a:p>
      </dgm:t>
    </dgm:pt>
    <dgm:pt modelId="{41114F17-5C6C-4AAD-8F91-B037978A5193}" type="pres">
      <dgm:prSet presAssocID="{77D939E8-7BD2-4352-9E43-4C85B8F1C7D5}" presName="composite" presStyleCnt="0"/>
      <dgm:spPr/>
    </dgm:pt>
    <dgm:pt modelId="{55AA8D95-5A86-41B2-B10C-FD846088698D}" type="pres">
      <dgm:prSet presAssocID="{77D939E8-7BD2-4352-9E43-4C85B8F1C7D5}" presName="parTx" presStyleLbl="alignNode1" presStyleIdx="0" presStyleCnt="2" custScaleY="61243" custLinFactNeighborX="1438" custLinFactNeighborY="-1636">
        <dgm:presLayoutVars>
          <dgm:chMax val="0"/>
          <dgm:chPref val="0"/>
          <dgm:bulletEnabled val="1"/>
        </dgm:presLayoutVars>
      </dgm:prSet>
      <dgm:spPr/>
      <dgm:t>
        <a:bodyPr/>
        <a:lstStyle/>
        <a:p>
          <a:endParaRPr lang="zh-CN" altLang="en-US"/>
        </a:p>
      </dgm:t>
    </dgm:pt>
    <dgm:pt modelId="{C024C587-0939-4E2E-8D4B-C43911D1E9DF}" type="pres">
      <dgm:prSet presAssocID="{77D939E8-7BD2-4352-9E43-4C85B8F1C7D5}" presName="desTx" presStyleLbl="alignAccFollowNode1" presStyleIdx="0" presStyleCnt="2" custScaleY="94878" custLinFactNeighborX="1438" custLinFactNeighborY="1592">
        <dgm:presLayoutVars>
          <dgm:bulletEnabled val="1"/>
        </dgm:presLayoutVars>
      </dgm:prSet>
      <dgm:spPr/>
      <dgm:t>
        <a:bodyPr/>
        <a:lstStyle/>
        <a:p>
          <a:endParaRPr lang="zh-CN" altLang="en-US"/>
        </a:p>
      </dgm:t>
    </dgm:pt>
    <dgm:pt modelId="{1C95FE4D-7B1B-4E61-9728-C519A10ACB56}" type="pres">
      <dgm:prSet presAssocID="{4FAA24BC-BDBD-46D7-B14E-09707CB6C895}" presName="space" presStyleCnt="0"/>
      <dgm:spPr/>
    </dgm:pt>
    <dgm:pt modelId="{EB934B2D-B10B-4322-8980-B25730CFC7DF}" type="pres">
      <dgm:prSet presAssocID="{D9F5CC97-4442-405F-9DE4-C26EA0AA4F64}" presName="composite" presStyleCnt="0"/>
      <dgm:spPr/>
    </dgm:pt>
    <dgm:pt modelId="{6E345C94-F8EB-4875-8598-37E26B349721}" type="pres">
      <dgm:prSet presAssocID="{D9F5CC97-4442-405F-9DE4-C26EA0AA4F64}" presName="parTx" presStyleLbl="alignNode1" presStyleIdx="1" presStyleCnt="2" custScaleX="113767" custScaleY="67519" custLinFactNeighborX="-1494" custLinFactNeighborY="4043">
        <dgm:presLayoutVars>
          <dgm:chMax val="0"/>
          <dgm:chPref val="0"/>
          <dgm:bulletEnabled val="1"/>
        </dgm:presLayoutVars>
      </dgm:prSet>
      <dgm:spPr/>
      <dgm:t>
        <a:bodyPr/>
        <a:lstStyle/>
        <a:p>
          <a:endParaRPr lang="zh-CN" altLang="en-US"/>
        </a:p>
      </dgm:t>
    </dgm:pt>
    <dgm:pt modelId="{E634D0A6-644E-4586-8EBA-BE7EDD8EFDBD}" type="pres">
      <dgm:prSet presAssocID="{D9F5CC97-4442-405F-9DE4-C26EA0AA4F64}" presName="desTx" presStyleLbl="alignAccFollowNode1" presStyleIdx="1" presStyleCnt="2" custScaleX="113604" custScaleY="96125" custLinFactNeighborX="-1575" custLinFactNeighborY="2153">
        <dgm:presLayoutVars>
          <dgm:bulletEnabled val="1"/>
        </dgm:presLayoutVars>
      </dgm:prSet>
      <dgm:spPr/>
      <dgm:t>
        <a:bodyPr/>
        <a:lstStyle/>
        <a:p>
          <a:endParaRPr lang="zh-CN" altLang="en-US"/>
        </a:p>
      </dgm:t>
    </dgm:pt>
  </dgm:ptLst>
  <dgm:cxnLst>
    <dgm:cxn modelId="{251B6F24-DCF6-4A6C-9E0D-44036CC96A8D}" srcId="{D9F5CC97-4442-405F-9DE4-C26EA0AA4F64}" destId="{509C745B-C050-4F12-9CAC-F282C413A7F2}" srcOrd="1" destOrd="0" parTransId="{009A7FD0-7E2F-47F7-B60A-F50E300B948D}" sibTransId="{B5575408-713A-4B51-977C-1451BA7FCD2D}"/>
    <dgm:cxn modelId="{B9A8FD32-FCBD-4C21-A0CC-C5337598FCE5}" srcId="{0A6A7E33-DC70-4084-9BA8-3084934FF5B2}" destId="{77D939E8-7BD2-4352-9E43-4C85B8F1C7D5}" srcOrd="0" destOrd="0" parTransId="{9F83582F-2660-4BDE-85BB-14AA55A9DC3C}" sibTransId="{4FAA24BC-BDBD-46D7-B14E-09707CB6C895}"/>
    <dgm:cxn modelId="{5390DAB5-48FE-4541-8B86-A197F1165D09}" type="presOf" srcId="{0A6A7E33-DC70-4084-9BA8-3084934FF5B2}" destId="{72ED9FE1-5B3E-45D6-B136-888DA0D42CF3}" srcOrd="0" destOrd="0" presId="urn:microsoft.com/office/officeart/2005/8/layout/hList1"/>
    <dgm:cxn modelId="{85BF0AB6-F95F-43FE-8C80-5DDFA9C93082}" srcId="{77D939E8-7BD2-4352-9E43-4C85B8F1C7D5}" destId="{ADFA9C10-2D64-4421-9AC9-67FDB3F44EA7}" srcOrd="0" destOrd="0" parTransId="{AB2C0E10-4BD8-437B-A5C6-94DBB1126470}" sibTransId="{CE2CA01F-1EFE-487B-8CCB-3700CA4A4E5C}"/>
    <dgm:cxn modelId="{1C5E82DB-92EB-4F8B-B491-00E85C99EEA1}" type="presOf" srcId="{ADFA9C10-2D64-4421-9AC9-67FDB3F44EA7}" destId="{C024C587-0939-4E2E-8D4B-C43911D1E9DF}" srcOrd="0" destOrd="0" presId="urn:microsoft.com/office/officeart/2005/8/layout/hList1"/>
    <dgm:cxn modelId="{06431C4D-C2EC-49C5-A8A7-0CB52BB6F9E9}" srcId="{77D939E8-7BD2-4352-9E43-4C85B8F1C7D5}" destId="{BD857D58-39C9-4A7C-A00A-99A5651AE13E}" srcOrd="1" destOrd="0" parTransId="{F175F634-DDAC-401C-9EE3-F692C0B6C97E}" sibTransId="{517EB378-33C9-4DBC-ACBD-92842B946773}"/>
    <dgm:cxn modelId="{C08812D6-16D1-4831-92C3-049890679B61}" type="presOf" srcId="{BD857D58-39C9-4A7C-A00A-99A5651AE13E}" destId="{C024C587-0939-4E2E-8D4B-C43911D1E9DF}" srcOrd="0" destOrd="1" presId="urn:microsoft.com/office/officeart/2005/8/layout/hList1"/>
    <dgm:cxn modelId="{EA4B5FCC-9BE1-429F-A55E-685386B006E5}" type="presOf" srcId="{23FBFAD7-864C-4931-96ED-524B51A13504}" destId="{E634D0A6-644E-4586-8EBA-BE7EDD8EFDBD}" srcOrd="0" destOrd="0" presId="urn:microsoft.com/office/officeart/2005/8/layout/hList1"/>
    <dgm:cxn modelId="{A61BD560-0AA8-45E9-ADB6-586469621663}" srcId="{0A6A7E33-DC70-4084-9BA8-3084934FF5B2}" destId="{D9F5CC97-4442-405F-9DE4-C26EA0AA4F64}" srcOrd="1" destOrd="0" parTransId="{D33D54B3-3360-4D43-BE74-3E933CFCD738}" sibTransId="{D56778D5-C79A-4299-963C-EAF7EFB65A9A}"/>
    <dgm:cxn modelId="{A0325419-89DA-4FC4-A500-56FE42097CB3}" srcId="{D9F5CC97-4442-405F-9DE4-C26EA0AA4F64}" destId="{23FBFAD7-864C-4931-96ED-524B51A13504}" srcOrd="0" destOrd="0" parTransId="{E281CBD4-D3AE-4BAF-A47E-832BFF4A05CC}" sibTransId="{D1C4E590-87CB-425F-9326-7A94EF062524}"/>
    <dgm:cxn modelId="{C93366BD-5905-4CE2-ACC4-BF48097DA394}" type="presOf" srcId="{D9F5CC97-4442-405F-9DE4-C26EA0AA4F64}" destId="{6E345C94-F8EB-4875-8598-37E26B349721}" srcOrd="0" destOrd="0" presId="urn:microsoft.com/office/officeart/2005/8/layout/hList1"/>
    <dgm:cxn modelId="{8862446A-1764-427B-B83E-D708EAEA19BA}" type="presOf" srcId="{77D939E8-7BD2-4352-9E43-4C85B8F1C7D5}" destId="{55AA8D95-5A86-41B2-B10C-FD846088698D}" srcOrd="0" destOrd="0" presId="urn:microsoft.com/office/officeart/2005/8/layout/hList1"/>
    <dgm:cxn modelId="{04B3DD1D-0F4F-4E02-9FAE-DECF81561953}" srcId="{D9F5CC97-4442-405F-9DE4-C26EA0AA4F64}" destId="{B22DD7E7-AFFE-4467-9414-A3ADA9087E73}" srcOrd="2" destOrd="0" parTransId="{AF5942E1-38A0-4C96-A6A8-70ECE6A46690}" sibTransId="{56E23E43-F0E6-4A9A-9D8E-23DA8F80B32C}"/>
    <dgm:cxn modelId="{3B331AD6-B195-4F1F-AF0E-38D711881DBD}" type="presOf" srcId="{509C745B-C050-4F12-9CAC-F282C413A7F2}" destId="{E634D0A6-644E-4586-8EBA-BE7EDD8EFDBD}" srcOrd="0" destOrd="1" presId="urn:microsoft.com/office/officeart/2005/8/layout/hList1"/>
    <dgm:cxn modelId="{5500C5DA-A719-44DF-BE17-A7973F5C0AB8}" type="presOf" srcId="{B22DD7E7-AFFE-4467-9414-A3ADA9087E73}" destId="{E634D0A6-644E-4586-8EBA-BE7EDD8EFDBD}" srcOrd="0" destOrd="2" presId="urn:microsoft.com/office/officeart/2005/8/layout/hList1"/>
    <dgm:cxn modelId="{D9D18EB0-F562-47AA-8761-6712251C55FE}" type="presParOf" srcId="{72ED9FE1-5B3E-45D6-B136-888DA0D42CF3}" destId="{41114F17-5C6C-4AAD-8F91-B037978A5193}" srcOrd="0" destOrd="0" presId="urn:microsoft.com/office/officeart/2005/8/layout/hList1"/>
    <dgm:cxn modelId="{1F5CF93C-DC0A-4D46-9185-B77D7AA36D9C}" type="presParOf" srcId="{41114F17-5C6C-4AAD-8F91-B037978A5193}" destId="{55AA8D95-5A86-41B2-B10C-FD846088698D}" srcOrd="0" destOrd="0" presId="urn:microsoft.com/office/officeart/2005/8/layout/hList1"/>
    <dgm:cxn modelId="{C2941B3D-34EA-4137-8203-D0989206788D}" type="presParOf" srcId="{41114F17-5C6C-4AAD-8F91-B037978A5193}" destId="{C024C587-0939-4E2E-8D4B-C43911D1E9DF}" srcOrd="1" destOrd="0" presId="urn:microsoft.com/office/officeart/2005/8/layout/hList1"/>
    <dgm:cxn modelId="{59B839D5-4682-401A-9B31-89036E0E92E2}" type="presParOf" srcId="{72ED9FE1-5B3E-45D6-B136-888DA0D42CF3}" destId="{1C95FE4D-7B1B-4E61-9728-C519A10ACB56}" srcOrd="1" destOrd="0" presId="urn:microsoft.com/office/officeart/2005/8/layout/hList1"/>
    <dgm:cxn modelId="{026AE4E9-4158-4C00-A5D1-F8D1489889B1}" type="presParOf" srcId="{72ED9FE1-5B3E-45D6-B136-888DA0D42CF3}" destId="{EB934B2D-B10B-4322-8980-B25730CFC7DF}" srcOrd="2" destOrd="0" presId="urn:microsoft.com/office/officeart/2005/8/layout/hList1"/>
    <dgm:cxn modelId="{64E274DF-E620-47FF-8CAC-3F2E65883DEF}" type="presParOf" srcId="{EB934B2D-B10B-4322-8980-B25730CFC7DF}" destId="{6E345C94-F8EB-4875-8598-37E26B349721}" srcOrd="0" destOrd="0" presId="urn:microsoft.com/office/officeart/2005/8/layout/hList1"/>
    <dgm:cxn modelId="{38D0908B-1F8F-4600-BB67-D34C170CB0DB}" type="presParOf" srcId="{EB934B2D-B10B-4322-8980-B25730CFC7DF}" destId="{E634D0A6-644E-4586-8EBA-BE7EDD8EFDBD}" srcOrd="1" destOrd="0" presId="urn:microsoft.com/office/officeart/2005/8/layout/hList1"/>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6A7E33-DC70-4084-9BA8-3084934FF5B2}" type="doc">
      <dgm:prSet loTypeId="urn:microsoft.com/office/officeart/2005/8/layout/hList1" loCatId="list" qsTypeId="urn:microsoft.com/office/officeart/2005/8/quickstyle/simple1#2" qsCatId="simple" csTypeId="urn:microsoft.com/office/officeart/2005/8/colors/accent1_2#2" csCatId="accent1" phldr="1"/>
      <dgm:spPr/>
      <dgm:t>
        <a:bodyPr/>
        <a:lstStyle/>
        <a:p>
          <a:endParaRPr lang="zh-CN" altLang="en-US"/>
        </a:p>
      </dgm:t>
    </dgm:pt>
    <dgm:pt modelId="{A5096266-BC37-482E-9581-E75FE2F39D0F}">
      <dgm:prSet phldrT="[文本]" custT="1"/>
      <dgm:spPr>
        <a:solidFill>
          <a:schemeClr val="accent6">
            <a:lumMod val="40000"/>
            <a:lumOff val="60000"/>
          </a:schemeClr>
        </a:solidFill>
      </dgm:spPr>
      <dgm:t>
        <a:bodyPr/>
        <a:lstStyle/>
        <a:p>
          <a:r>
            <a:rPr lang="x-none" sz="2000" b="1" dirty="0" smtClean="0">
              <a:solidFill>
                <a:schemeClr val="tx1"/>
              </a:solidFill>
            </a:rPr>
            <a:t>(3)建立系统安全的最优方案，</a:t>
          </a:r>
          <a:endParaRPr lang="en-US" sz="2000" b="1" dirty="0" smtClean="0">
            <a:solidFill>
              <a:schemeClr val="tx1"/>
            </a:solidFill>
          </a:endParaRPr>
        </a:p>
        <a:p>
          <a:r>
            <a:rPr lang="x-none" sz="2000" b="1" dirty="0" smtClean="0">
              <a:solidFill>
                <a:schemeClr val="tx1"/>
              </a:solidFill>
            </a:rPr>
            <a:t>为决策提供依据</a:t>
          </a:r>
          <a:endParaRPr lang="zh-CN" altLang="en-US" sz="2000" dirty="0">
            <a:solidFill>
              <a:schemeClr val="tx1"/>
            </a:solidFill>
          </a:endParaRPr>
        </a:p>
      </dgm:t>
    </dgm:pt>
    <dgm:pt modelId="{5C087A82-85D2-43F0-BF65-17BE4145977C}" type="parTrans" cxnId="{5648602F-E756-432D-B5C1-D3AF9F6922FE}">
      <dgm:prSet/>
      <dgm:spPr/>
      <dgm:t>
        <a:bodyPr/>
        <a:lstStyle/>
        <a:p>
          <a:endParaRPr lang="zh-CN" altLang="en-US">
            <a:solidFill>
              <a:schemeClr val="tx1"/>
            </a:solidFill>
          </a:endParaRPr>
        </a:p>
      </dgm:t>
    </dgm:pt>
    <dgm:pt modelId="{07C671DA-6227-40C4-AC1C-18D994226809}" type="sibTrans" cxnId="{5648602F-E756-432D-B5C1-D3AF9F6922FE}">
      <dgm:prSet/>
      <dgm:spPr/>
      <dgm:t>
        <a:bodyPr/>
        <a:lstStyle/>
        <a:p>
          <a:endParaRPr lang="zh-CN" altLang="en-US">
            <a:solidFill>
              <a:schemeClr val="tx1"/>
            </a:solidFill>
          </a:endParaRPr>
        </a:p>
      </dgm:t>
    </dgm:pt>
    <dgm:pt modelId="{6AB662EA-9673-4121-AC59-4DF79ECAF96F}">
      <dgm:prSet phldrT="[文本]" custT="1"/>
      <dgm:spPr>
        <a:solidFill>
          <a:schemeClr val="accent6">
            <a:lumMod val="40000"/>
            <a:lumOff val="60000"/>
          </a:schemeClr>
        </a:solidFill>
      </dgm:spPr>
      <dgm:t>
        <a:bodyPr/>
        <a:lstStyle/>
        <a:p>
          <a:pPr algn="just"/>
          <a:r>
            <a:rPr lang="x-none" sz="2000" b="1" dirty="0" smtClean="0">
              <a:solidFill>
                <a:schemeClr val="tx1"/>
              </a:solidFill>
            </a:rPr>
            <a:t>(4)为实现安全技术、安全管理的标准化和科学化创造条件</a:t>
          </a:r>
          <a:endParaRPr lang="zh-CN" altLang="en-US" sz="2000" dirty="0">
            <a:solidFill>
              <a:schemeClr val="tx1"/>
            </a:solidFill>
          </a:endParaRPr>
        </a:p>
      </dgm:t>
    </dgm:pt>
    <dgm:pt modelId="{308A08BC-6FEA-4CE8-93DA-3E4A76B8BF3D}" type="parTrans" cxnId="{27D0309F-1EB3-4925-82F5-CEDC2AD6086D}">
      <dgm:prSet/>
      <dgm:spPr/>
      <dgm:t>
        <a:bodyPr/>
        <a:lstStyle/>
        <a:p>
          <a:endParaRPr lang="zh-CN" altLang="en-US">
            <a:solidFill>
              <a:schemeClr val="tx1"/>
            </a:solidFill>
          </a:endParaRPr>
        </a:p>
      </dgm:t>
    </dgm:pt>
    <dgm:pt modelId="{E0412163-B776-4E52-BDC6-1BC61FCB72A6}" type="sibTrans" cxnId="{27D0309F-1EB3-4925-82F5-CEDC2AD6086D}">
      <dgm:prSet/>
      <dgm:spPr/>
      <dgm:t>
        <a:bodyPr/>
        <a:lstStyle/>
        <a:p>
          <a:endParaRPr lang="zh-CN" altLang="en-US">
            <a:solidFill>
              <a:schemeClr val="tx1"/>
            </a:solidFill>
          </a:endParaRPr>
        </a:p>
      </dgm:t>
    </dgm:pt>
    <dgm:pt modelId="{30203988-3944-4F65-8B0B-3DF822DE3932}">
      <dgm:prSet custT="1"/>
      <dgm:spPr/>
      <dgm:t>
        <a:bodyPr/>
        <a:lstStyle/>
        <a:p>
          <a:r>
            <a:rPr lang="x-none" sz="1800" dirty="0" smtClean="0">
              <a:solidFill>
                <a:schemeClr val="tx1"/>
              </a:solidFill>
            </a:rPr>
            <a:t>通过安全评价分析系统存在的危险源、分布部位、数目、事故的概率、事故严重度，预测和提出应采取的安全对策措施等，决策者可以根据评价结果选择系统安全最优方案和管理决策。</a:t>
          </a:r>
          <a:endParaRPr lang="zh-CN" sz="1800" dirty="0">
            <a:solidFill>
              <a:schemeClr val="tx1"/>
            </a:solidFill>
          </a:endParaRPr>
        </a:p>
      </dgm:t>
    </dgm:pt>
    <dgm:pt modelId="{D111CD81-CAA6-480F-B215-5EE3D986BFE5}" type="parTrans" cxnId="{B26D5FAA-AC98-4E92-B778-4BE8E6D21B64}">
      <dgm:prSet/>
      <dgm:spPr/>
      <dgm:t>
        <a:bodyPr/>
        <a:lstStyle/>
        <a:p>
          <a:endParaRPr lang="zh-CN" altLang="en-US">
            <a:solidFill>
              <a:schemeClr val="tx1"/>
            </a:solidFill>
          </a:endParaRPr>
        </a:p>
      </dgm:t>
    </dgm:pt>
    <dgm:pt modelId="{645F8D6A-4BCE-4B38-9D33-0BB064194969}" type="sibTrans" cxnId="{B26D5FAA-AC98-4E92-B778-4BE8E6D21B64}">
      <dgm:prSet/>
      <dgm:spPr/>
      <dgm:t>
        <a:bodyPr/>
        <a:lstStyle/>
        <a:p>
          <a:endParaRPr lang="zh-CN" altLang="en-US">
            <a:solidFill>
              <a:schemeClr val="tx1"/>
            </a:solidFill>
          </a:endParaRPr>
        </a:p>
      </dgm:t>
    </dgm:pt>
    <dgm:pt modelId="{F44E95A4-E26E-408F-AF73-28F6A12A4CE8}">
      <dgm:prSet custT="1"/>
      <dgm:spPr/>
      <dgm:t>
        <a:bodyPr/>
        <a:lstStyle/>
        <a:p>
          <a:r>
            <a:rPr lang="x-none" sz="1800" dirty="0" smtClean="0">
              <a:solidFill>
                <a:schemeClr val="tx1"/>
              </a:solidFill>
            </a:rPr>
            <a:t>通过对设备、设施或系统在生产过程中的安全性是否符合有关技术标准、规范</a:t>
          </a:r>
          <a:r>
            <a:rPr lang="zh-CN" altLang="en-US" sz="1800" dirty="0" smtClean="0">
              <a:solidFill>
                <a:schemeClr val="tx1"/>
              </a:solidFill>
            </a:rPr>
            <a:t>的</a:t>
          </a:r>
          <a:r>
            <a:rPr lang="x-none" sz="1800" dirty="0" smtClean="0">
              <a:solidFill>
                <a:schemeClr val="tx1"/>
              </a:solidFill>
            </a:rPr>
            <a:t>相关规定的评价，对照技术标准、规范找出存在问题和不足，以实现安全技术和安全管理的标准化、科学化。</a:t>
          </a:r>
          <a:endParaRPr lang="zh-CN" sz="1800" dirty="0">
            <a:solidFill>
              <a:schemeClr val="tx1"/>
            </a:solidFill>
          </a:endParaRPr>
        </a:p>
      </dgm:t>
    </dgm:pt>
    <dgm:pt modelId="{0569CEDC-E824-4B71-9945-6F30A5E05595}" type="parTrans" cxnId="{11A63850-045A-493A-835C-5A10529CEC4E}">
      <dgm:prSet/>
      <dgm:spPr/>
      <dgm:t>
        <a:bodyPr/>
        <a:lstStyle/>
        <a:p>
          <a:endParaRPr lang="zh-CN" altLang="en-US">
            <a:solidFill>
              <a:schemeClr val="tx1"/>
            </a:solidFill>
          </a:endParaRPr>
        </a:p>
      </dgm:t>
    </dgm:pt>
    <dgm:pt modelId="{5ABBD1D3-4819-40F5-9848-44903790A798}" type="sibTrans" cxnId="{11A63850-045A-493A-835C-5A10529CEC4E}">
      <dgm:prSet/>
      <dgm:spPr/>
      <dgm:t>
        <a:bodyPr/>
        <a:lstStyle/>
        <a:p>
          <a:endParaRPr lang="zh-CN" altLang="en-US">
            <a:solidFill>
              <a:schemeClr val="tx1"/>
            </a:solidFill>
          </a:endParaRPr>
        </a:p>
      </dgm:t>
    </dgm:pt>
    <dgm:pt modelId="{72ED9FE1-5B3E-45D6-B136-888DA0D42CF3}" type="pres">
      <dgm:prSet presAssocID="{0A6A7E33-DC70-4084-9BA8-3084934FF5B2}" presName="Name0" presStyleCnt="0">
        <dgm:presLayoutVars>
          <dgm:dir/>
          <dgm:animLvl val="lvl"/>
          <dgm:resizeHandles val="exact"/>
        </dgm:presLayoutVars>
      </dgm:prSet>
      <dgm:spPr/>
      <dgm:t>
        <a:bodyPr/>
        <a:lstStyle/>
        <a:p>
          <a:endParaRPr lang="zh-CN" altLang="en-US"/>
        </a:p>
      </dgm:t>
    </dgm:pt>
    <dgm:pt modelId="{3DA9B90F-AC6C-4612-A12E-77B323E39077}" type="pres">
      <dgm:prSet presAssocID="{A5096266-BC37-482E-9581-E75FE2F39D0F}" presName="composite" presStyleCnt="0"/>
      <dgm:spPr/>
    </dgm:pt>
    <dgm:pt modelId="{0840674A-2E3F-4CF2-B824-43C18AB1AB48}" type="pres">
      <dgm:prSet presAssocID="{A5096266-BC37-482E-9581-E75FE2F39D0F}" presName="parTx" presStyleLbl="alignNode1" presStyleIdx="0" presStyleCnt="2" custScaleX="100061" custScaleY="53795" custLinFactNeighborY="-16696">
        <dgm:presLayoutVars>
          <dgm:chMax val="0"/>
          <dgm:chPref val="0"/>
          <dgm:bulletEnabled val="1"/>
        </dgm:presLayoutVars>
      </dgm:prSet>
      <dgm:spPr/>
      <dgm:t>
        <a:bodyPr/>
        <a:lstStyle/>
        <a:p>
          <a:endParaRPr lang="zh-CN" altLang="en-US"/>
        </a:p>
      </dgm:t>
    </dgm:pt>
    <dgm:pt modelId="{45C2E427-0B06-4867-9CAC-D309AA76EFA1}" type="pres">
      <dgm:prSet presAssocID="{A5096266-BC37-482E-9581-E75FE2F39D0F}" presName="desTx" presStyleLbl="alignAccFollowNode1" presStyleIdx="0" presStyleCnt="2" custScaleX="100456" custScaleY="93775" custLinFactNeighborY="2662">
        <dgm:presLayoutVars>
          <dgm:bulletEnabled val="1"/>
        </dgm:presLayoutVars>
      </dgm:prSet>
      <dgm:spPr/>
      <dgm:t>
        <a:bodyPr/>
        <a:lstStyle/>
        <a:p>
          <a:endParaRPr lang="zh-CN" altLang="en-US"/>
        </a:p>
      </dgm:t>
    </dgm:pt>
    <dgm:pt modelId="{EF6A68EB-0BBF-4FD1-93B4-07604C01DDF9}" type="pres">
      <dgm:prSet presAssocID="{07C671DA-6227-40C4-AC1C-18D994226809}" presName="space" presStyleCnt="0"/>
      <dgm:spPr/>
    </dgm:pt>
    <dgm:pt modelId="{6BD0C860-8783-41A5-A2EB-90F179ED475C}" type="pres">
      <dgm:prSet presAssocID="{6AB662EA-9673-4121-AC59-4DF79ECAF96F}" presName="composite" presStyleCnt="0"/>
      <dgm:spPr/>
    </dgm:pt>
    <dgm:pt modelId="{14863AB4-43A3-4B33-B3CE-1CB8F80B5EE6}" type="pres">
      <dgm:prSet presAssocID="{6AB662EA-9673-4121-AC59-4DF79ECAF96F}" presName="parTx" presStyleLbl="alignNode1" presStyleIdx="1" presStyleCnt="2" custScaleY="60189" custLinFactNeighborY="-13739">
        <dgm:presLayoutVars>
          <dgm:chMax val="0"/>
          <dgm:chPref val="0"/>
          <dgm:bulletEnabled val="1"/>
        </dgm:presLayoutVars>
      </dgm:prSet>
      <dgm:spPr/>
      <dgm:t>
        <a:bodyPr/>
        <a:lstStyle/>
        <a:p>
          <a:endParaRPr lang="zh-CN" altLang="en-US"/>
        </a:p>
      </dgm:t>
    </dgm:pt>
    <dgm:pt modelId="{1860637D-9736-4929-8658-35C91779FBB0}" type="pres">
      <dgm:prSet presAssocID="{6AB662EA-9673-4121-AC59-4DF79ECAF96F}" presName="desTx" presStyleLbl="alignAccFollowNode1" presStyleIdx="1" presStyleCnt="2" custScaleY="93776" custLinFactNeighborY="137">
        <dgm:presLayoutVars>
          <dgm:bulletEnabled val="1"/>
        </dgm:presLayoutVars>
      </dgm:prSet>
      <dgm:spPr/>
      <dgm:t>
        <a:bodyPr/>
        <a:lstStyle/>
        <a:p>
          <a:endParaRPr lang="zh-CN" altLang="en-US"/>
        </a:p>
      </dgm:t>
    </dgm:pt>
  </dgm:ptLst>
  <dgm:cxnLst>
    <dgm:cxn modelId="{32D154C6-EA45-4D42-8857-031B8E278E6A}" type="presOf" srcId="{6AB662EA-9673-4121-AC59-4DF79ECAF96F}" destId="{14863AB4-43A3-4B33-B3CE-1CB8F80B5EE6}" srcOrd="0" destOrd="0" presId="urn:microsoft.com/office/officeart/2005/8/layout/hList1"/>
    <dgm:cxn modelId="{27D0309F-1EB3-4925-82F5-CEDC2AD6086D}" srcId="{0A6A7E33-DC70-4084-9BA8-3084934FF5B2}" destId="{6AB662EA-9673-4121-AC59-4DF79ECAF96F}" srcOrd="1" destOrd="0" parTransId="{308A08BC-6FEA-4CE8-93DA-3E4A76B8BF3D}" sibTransId="{E0412163-B776-4E52-BDC6-1BC61FCB72A6}"/>
    <dgm:cxn modelId="{E164DF17-1F3E-4E99-A1DA-4C9EA982F9EE}" type="presOf" srcId="{A5096266-BC37-482E-9581-E75FE2F39D0F}" destId="{0840674A-2E3F-4CF2-B824-43C18AB1AB48}" srcOrd="0" destOrd="0" presId="urn:microsoft.com/office/officeart/2005/8/layout/hList1"/>
    <dgm:cxn modelId="{B26D5FAA-AC98-4E92-B778-4BE8E6D21B64}" srcId="{A5096266-BC37-482E-9581-E75FE2F39D0F}" destId="{30203988-3944-4F65-8B0B-3DF822DE3932}" srcOrd="0" destOrd="0" parTransId="{D111CD81-CAA6-480F-B215-5EE3D986BFE5}" sibTransId="{645F8D6A-4BCE-4B38-9D33-0BB064194969}"/>
    <dgm:cxn modelId="{7EB13C66-75CB-4695-9A72-D3A1E307D6B4}" type="presOf" srcId="{30203988-3944-4F65-8B0B-3DF822DE3932}" destId="{45C2E427-0B06-4867-9CAC-D309AA76EFA1}" srcOrd="0" destOrd="0" presId="urn:microsoft.com/office/officeart/2005/8/layout/hList1"/>
    <dgm:cxn modelId="{11A63850-045A-493A-835C-5A10529CEC4E}" srcId="{6AB662EA-9673-4121-AC59-4DF79ECAF96F}" destId="{F44E95A4-E26E-408F-AF73-28F6A12A4CE8}" srcOrd="0" destOrd="0" parTransId="{0569CEDC-E824-4B71-9945-6F30A5E05595}" sibTransId="{5ABBD1D3-4819-40F5-9848-44903790A798}"/>
    <dgm:cxn modelId="{5648602F-E756-432D-B5C1-D3AF9F6922FE}" srcId="{0A6A7E33-DC70-4084-9BA8-3084934FF5B2}" destId="{A5096266-BC37-482E-9581-E75FE2F39D0F}" srcOrd="0" destOrd="0" parTransId="{5C087A82-85D2-43F0-BF65-17BE4145977C}" sibTransId="{07C671DA-6227-40C4-AC1C-18D994226809}"/>
    <dgm:cxn modelId="{B0A02C72-7337-4271-8593-42C39FDA8D95}" type="presOf" srcId="{F44E95A4-E26E-408F-AF73-28F6A12A4CE8}" destId="{1860637D-9736-4929-8658-35C91779FBB0}" srcOrd="0" destOrd="0" presId="urn:microsoft.com/office/officeart/2005/8/layout/hList1"/>
    <dgm:cxn modelId="{8B661222-8E00-4D1E-A221-996D504CA820}" type="presOf" srcId="{0A6A7E33-DC70-4084-9BA8-3084934FF5B2}" destId="{72ED9FE1-5B3E-45D6-B136-888DA0D42CF3}" srcOrd="0" destOrd="0" presId="urn:microsoft.com/office/officeart/2005/8/layout/hList1"/>
    <dgm:cxn modelId="{B355FAAC-541B-4BA2-9E6D-2B06C349478C}" type="presParOf" srcId="{72ED9FE1-5B3E-45D6-B136-888DA0D42CF3}" destId="{3DA9B90F-AC6C-4612-A12E-77B323E39077}" srcOrd="0" destOrd="0" presId="urn:microsoft.com/office/officeart/2005/8/layout/hList1"/>
    <dgm:cxn modelId="{92ACB677-B3B0-4B3A-B23F-6564C6D88DB0}" type="presParOf" srcId="{3DA9B90F-AC6C-4612-A12E-77B323E39077}" destId="{0840674A-2E3F-4CF2-B824-43C18AB1AB48}" srcOrd="0" destOrd="0" presId="urn:microsoft.com/office/officeart/2005/8/layout/hList1"/>
    <dgm:cxn modelId="{27C68D84-E366-4E8B-A9F8-015A210BF7CE}" type="presParOf" srcId="{3DA9B90F-AC6C-4612-A12E-77B323E39077}" destId="{45C2E427-0B06-4867-9CAC-D309AA76EFA1}" srcOrd="1" destOrd="0" presId="urn:microsoft.com/office/officeart/2005/8/layout/hList1"/>
    <dgm:cxn modelId="{27316A93-15CB-46AD-8D4C-21A12B826C49}" type="presParOf" srcId="{72ED9FE1-5B3E-45D6-B136-888DA0D42CF3}" destId="{EF6A68EB-0BBF-4FD1-93B4-07604C01DDF9}" srcOrd="1" destOrd="0" presId="urn:microsoft.com/office/officeart/2005/8/layout/hList1"/>
    <dgm:cxn modelId="{7CE81C9C-949F-4107-AD79-33C2BB76F2E1}" type="presParOf" srcId="{72ED9FE1-5B3E-45D6-B136-888DA0D42CF3}" destId="{6BD0C860-8783-41A5-A2EB-90F179ED475C}" srcOrd="2" destOrd="0" presId="urn:microsoft.com/office/officeart/2005/8/layout/hList1"/>
    <dgm:cxn modelId="{0F8694C8-4611-4918-A17F-1AE02FF2C234}" type="presParOf" srcId="{6BD0C860-8783-41A5-A2EB-90F179ED475C}" destId="{14863AB4-43A3-4B33-B3CE-1CB8F80B5EE6}" srcOrd="0" destOrd="0" presId="urn:microsoft.com/office/officeart/2005/8/layout/hList1"/>
    <dgm:cxn modelId="{E681D7B4-E1E9-44E3-89F0-6649400CC726}" type="presParOf" srcId="{6BD0C860-8783-41A5-A2EB-90F179ED475C}" destId="{1860637D-9736-4929-8658-35C91779FBB0}" srcOrd="1" destOrd="0" presId="urn:microsoft.com/office/officeart/2005/8/layout/hList1"/>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45F9EC-0284-4A50-BE5B-CE980186C0D1}" type="doc">
      <dgm:prSet loTypeId="urn:microsoft.com/office/officeart/2005/8/layout/chevron2" loCatId="process" qsTypeId="urn:microsoft.com/office/officeart/2005/8/quickstyle/simple1#3" qsCatId="simple" csTypeId="urn:microsoft.com/office/officeart/2005/8/colors/accent1_2#3" csCatId="accent1" phldr="1"/>
      <dgm:spPr/>
      <dgm:t>
        <a:bodyPr/>
        <a:lstStyle/>
        <a:p>
          <a:endParaRPr lang="zh-CN" altLang="en-US"/>
        </a:p>
      </dgm:t>
    </dgm:pt>
    <dgm:pt modelId="{D1F61274-FB32-4DA4-8102-1F30FA34697F}">
      <dgm:prSet phldrT="[文本]" custT="1"/>
      <dgm:spPr/>
      <dgm:t>
        <a:bodyPr/>
        <a:lstStyle/>
        <a:p>
          <a:r>
            <a:rPr lang="en-US" sz="2800" b="1" dirty="0" smtClean="0">
              <a:solidFill>
                <a:schemeClr val="accent6">
                  <a:lumMod val="50000"/>
                </a:schemeClr>
              </a:solidFill>
              <a:latin typeface="黑体" panose="02010609060101010101" pitchFamily="49" charset="-122"/>
              <a:ea typeface="黑体" panose="02010609060101010101" pitchFamily="49" charset="-122"/>
            </a:rPr>
            <a:t>1</a:t>
          </a:r>
          <a:r>
            <a:rPr lang="zh-CN" sz="2800" b="1" dirty="0" smtClean="0">
              <a:solidFill>
                <a:schemeClr val="accent6">
                  <a:lumMod val="50000"/>
                </a:schemeClr>
              </a:solidFill>
              <a:latin typeface="黑体" panose="02010609060101010101" pitchFamily="49" charset="-122"/>
              <a:ea typeface="黑体" panose="02010609060101010101" pitchFamily="49" charset="-122"/>
            </a:rPr>
            <a:t>、</a:t>
          </a:r>
          <a:r>
            <a:rPr lang="x-none" sz="2800" b="1" dirty="0" smtClean="0">
              <a:solidFill>
                <a:schemeClr val="accent6">
                  <a:lumMod val="50000"/>
                </a:schemeClr>
              </a:solidFill>
              <a:latin typeface="黑体" panose="02010609060101010101" pitchFamily="49" charset="-122"/>
              <a:ea typeface="黑体" panose="02010609060101010101" pitchFamily="49" charset="-122"/>
            </a:rPr>
            <a:t>准备阶段</a:t>
          </a:r>
          <a:endParaRPr lang="zh-CN" altLang="en-US" sz="2800" b="1" dirty="0">
            <a:solidFill>
              <a:schemeClr val="accent6">
                <a:lumMod val="50000"/>
              </a:schemeClr>
            </a:solidFill>
            <a:latin typeface="黑体" panose="02010609060101010101" pitchFamily="49" charset="-122"/>
            <a:ea typeface="黑体" panose="02010609060101010101" pitchFamily="49" charset="-122"/>
          </a:endParaRPr>
        </a:p>
      </dgm:t>
    </dgm:pt>
    <dgm:pt modelId="{78432A10-B421-4BED-9632-123CBD1D351D}" type="parTrans" cxnId="{CF0DDC8B-152D-4A41-9EB4-F60649082DC4}">
      <dgm:prSet/>
      <dgm:spPr/>
      <dgm:t>
        <a:bodyPr/>
        <a:lstStyle/>
        <a:p>
          <a:endParaRPr lang="zh-CN" altLang="en-US">
            <a:solidFill>
              <a:schemeClr val="tx1"/>
            </a:solidFill>
          </a:endParaRPr>
        </a:p>
      </dgm:t>
    </dgm:pt>
    <dgm:pt modelId="{9D42BF7B-E1DC-4159-87C2-736B55FBC3D5}" type="sibTrans" cxnId="{CF0DDC8B-152D-4A41-9EB4-F60649082DC4}">
      <dgm:prSet/>
      <dgm:spPr/>
      <dgm:t>
        <a:bodyPr/>
        <a:lstStyle/>
        <a:p>
          <a:endParaRPr lang="zh-CN" altLang="en-US">
            <a:solidFill>
              <a:schemeClr val="tx1"/>
            </a:solidFill>
          </a:endParaRPr>
        </a:p>
      </dgm:t>
    </dgm:pt>
    <dgm:pt modelId="{4900E1E0-1832-4983-B394-F1B0A11FFFED}">
      <dgm:prSet phldrT="[文本]" custT="1"/>
      <dgm:spPr/>
      <dgm:t>
        <a:bodyPr/>
        <a:lstStyle/>
        <a:p>
          <a:r>
            <a:rPr lang="en-US" sz="2800" b="1" dirty="0" smtClean="0">
              <a:solidFill>
                <a:schemeClr val="accent6">
                  <a:lumMod val="50000"/>
                </a:schemeClr>
              </a:solidFill>
            </a:rPr>
            <a:t>2</a:t>
          </a:r>
          <a:r>
            <a:rPr lang="zh-CN" sz="2800" b="1" dirty="0" smtClean="0">
              <a:solidFill>
                <a:schemeClr val="accent6">
                  <a:lumMod val="50000"/>
                </a:schemeClr>
              </a:solidFill>
            </a:rPr>
            <a:t>、</a:t>
          </a:r>
          <a:r>
            <a:rPr lang="x-none" sz="2800" b="1" dirty="0" smtClean="0">
              <a:solidFill>
                <a:schemeClr val="accent6">
                  <a:lumMod val="50000"/>
                </a:schemeClr>
              </a:solidFill>
            </a:rPr>
            <a:t>危险识别</a:t>
          </a:r>
          <a:endParaRPr lang="zh-CN" altLang="en-US" sz="2800" b="1" dirty="0">
            <a:solidFill>
              <a:schemeClr val="accent6">
                <a:lumMod val="50000"/>
              </a:schemeClr>
            </a:solidFill>
          </a:endParaRPr>
        </a:p>
      </dgm:t>
    </dgm:pt>
    <dgm:pt modelId="{B099222F-A35A-4C02-81B9-F7ED61339670}" type="parTrans" cxnId="{92A97A93-895D-43FD-908F-56E779E6FC16}">
      <dgm:prSet/>
      <dgm:spPr/>
      <dgm:t>
        <a:bodyPr/>
        <a:lstStyle/>
        <a:p>
          <a:endParaRPr lang="zh-CN" altLang="en-US">
            <a:solidFill>
              <a:schemeClr val="tx1"/>
            </a:solidFill>
          </a:endParaRPr>
        </a:p>
      </dgm:t>
    </dgm:pt>
    <dgm:pt modelId="{8D3CC0B2-15CA-439D-8254-D123DD6A6769}" type="sibTrans" cxnId="{92A97A93-895D-43FD-908F-56E779E6FC16}">
      <dgm:prSet/>
      <dgm:spPr/>
      <dgm:t>
        <a:bodyPr/>
        <a:lstStyle/>
        <a:p>
          <a:endParaRPr lang="zh-CN" altLang="en-US">
            <a:solidFill>
              <a:schemeClr val="tx1"/>
            </a:solidFill>
          </a:endParaRPr>
        </a:p>
      </dgm:t>
    </dgm:pt>
    <dgm:pt modelId="{471518A4-239E-42E6-863C-D7400F948FEE}">
      <dgm:prSet custT="1"/>
      <dgm:spPr>
        <a:solidFill>
          <a:schemeClr val="accent6">
            <a:lumMod val="20000"/>
            <a:lumOff val="80000"/>
            <a:alpha val="90000"/>
          </a:schemeClr>
        </a:solidFill>
      </dgm:spPr>
      <dgm:t>
        <a:bodyPr/>
        <a:lstStyle/>
        <a:p>
          <a:r>
            <a:rPr lang="x-none" sz="2400" dirty="0" smtClean="0">
              <a:solidFill>
                <a:schemeClr val="tx1"/>
              </a:solidFill>
            </a:rPr>
            <a:t>明确被评价对象和范围，收集国内外相关法律法规、技术标准及工程、系统的技术资料。</a:t>
          </a:r>
          <a:endParaRPr lang="zh-CN" sz="2400" dirty="0">
            <a:solidFill>
              <a:schemeClr val="tx1"/>
            </a:solidFill>
          </a:endParaRPr>
        </a:p>
      </dgm:t>
    </dgm:pt>
    <dgm:pt modelId="{A23C984B-2E01-4B3D-92DC-A69D5DA87F85}" type="parTrans" cxnId="{3451AF95-5E10-4502-A32B-00C6B70EFFB6}">
      <dgm:prSet/>
      <dgm:spPr/>
      <dgm:t>
        <a:bodyPr/>
        <a:lstStyle/>
        <a:p>
          <a:endParaRPr lang="zh-CN" altLang="en-US">
            <a:solidFill>
              <a:schemeClr val="tx1"/>
            </a:solidFill>
          </a:endParaRPr>
        </a:p>
      </dgm:t>
    </dgm:pt>
    <dgm:pt modelId="{26EE2062-CF2F-43D0-BCA3-325E916F56A5}" type="sibTrans" cxnId="{3451AF95-5E10-4502-A32B-00C6B70EFFB6}">
      <dgm:prSet/>
      <dgm:spPr/>
      <dgm:t>
        <a:bodyPr/>
        <a:lstStyle/>
        <a:p>
          <a:endParaRPr lang="zh-CN" altLang="en-US">
            <a:solidFill>
              <a:schemeClr val="tx1"/>
            </a:solidFill>
          </a:endParaRPr>
        </a:p>
      </dgm:t>
    </dgm:pt>
    <dgm:pt modelId="{E8180B5A-F5F5-4B15-8A32-16358520B240}">
      <dgm:prSet custT="1"/>
      <dgm:spPr>
        <a:solidFill>
          <a:schemeClr val="accent6">
            <a:lumMod val="20000"/>
            <a:lumOff val="80000"/>
            <a:alpha val="90000"/>
          </a:schemeClr>
        </a:solidFill>
      </dgm:spPr>
      <dgm:t>
        <a:bodyPr/>
        <a:lstStyle/>
        <a:p>
          <a:r>
            <a:rPr lang="x-none" sz="2400" dirty="0" smtClean="0">
              <a:solidFill>
                <a:schemeClr val="tx1"/>
              </a:solidFill>
            </a:rPr>
            <a:t>根据被评价的工程、系统的情况，识别和分析危险、有害因素，确定危险、有害因素存在的部位、存在的方式、事故发生的途径及其变化的规律。</a:t>
          </a:r>
          <a:endParaRPr lang="zh-CN" sz="2400" dirty="0">
            <a:solidFill>
              <a:schemeClr val="tx1"/>
            </a:solidFill>
          </a:endParaRPr>
        </a:p>
      </dgm:t>
    </dgm:pt>
    <dgm:pt modelId="{2CB066F0-6CB5-4BF3-9A68-A35366FB9421}" type="parTrans" cxnId="{8CB4EE9A-4415-4900-B92C-1667A3AD3E91}">
      <dgm:prSet/>
      <dgm:spPr/>
      <dgm:t>
        <a:bodyPr/>
        <a:lstStyle/>
        <a:p>
          <a:endParaRPr lang="zh-CN" altLang="en-US">
            <a:solidFill>
              <a:schemeClr val="tx1"/>
            </a:solidFill>
          </a:endParaRPr>
        </a:p>
      </dgm:t>
    </dgm:pt>
    <dgm:pt modelId="{F7044E45-D1DC-4F4F-8C48-FD170D290734}" type="sibTrans" cxnId="{8CB4EE9A-4415-4900-B92C-1667A3AD3E91}">
      <dgm:prSet/>
      <dgm:spPr/>
      <dgm:t>
        <a:bodyPr/>
        <a:lstStyle/>
        <a:p>
          <a:endParaRPr lang="zh-CN" altLang="en-US">
            <a:solidFill>
              <a:schemeClr val="tx1"/>
            </a:solidFill>
          </a:endParaRPr>
        </a:p>
      </dgm:t>
    </dgm:pt>
    <dgm:pt modelId="{89B0AF2E-E43B-4D72-AF9B-A78999387EAA}" type="pres">
      <dgm:prSet presAssocID="{2645F9EC-0284-4A50-BE5B-CE980186C0D1}" presName="linearFlow" presStyleCnt="0">
        <dgm:presLayoutVars>
          <dgm:dir/>
          <dgm:animLvl val="lvl"/>
          <dgm:resizeHandles val="exact"/>
        </dgm:presLayoutVars>
      </dgm:prSet>
      <dgm:spPr/>
      <dgm:t>
        <a:bodyPr/>
        <a:lstStyle/>
        <a:p>
          <a:endParaRPr lang="zh-CN" altLang="en-US"/>
        </a:p>
      </dgm:t>
    </dgm:pt>
    <dgm:pt modelId="{16A8DFAA-A06B-408A-86D7-0E3834269525}" type="pres">
      <dgm:prSet presAssocID="{D1F61274-FB32-4DA4-8102-1F30FA34697F}" presName="composite" presStyleCnt="0"/>
      <dgm:spPr/>
    </dgm:pt>
    <dgm:pt modelId="{5AA98B52-7C00-4AFA-8C11-3B1B0DD98F43}" type="pres">
      <dgm:prSet presAssocID="{D1F61274-FB32-4DA4-8102-1F30FA34697F}" presName="parentText" presStyleLbl="alignNode1" presStyleIdx="0" presStyleCnt="2" custScaleX="134645" custLinFactNeighborX="-2039" custLinFactNeighborY="-169">
        <dgm:presLayoutVars>
          <dgm:chMax val="1"/>
          <dgm:bulletEnabled val="1"/>
        </dgm:presLayoutVars>
      </dgm:prSet>
      <dgm:spPr/>
      <dgm:t>
        <a:bodyPr/>
        <a:lstStyle/>
        <a:p>
          <a:endParaRPr lang="zh-CN" altLang="en-US"/>
        </a:p>
      </dgm:t>
    </dgm:pt>
    <dgm:pt modelId="{0D3B4E30-891D-40C9-A0EF-79630FD078FA}" type="pres">
      <dgm:prSet presAssocID="{D1F61274-FB32-4DA4-8102-1F30FA34697F}" presName="descendantText" presStyleLbl="alignAcc1" presStyleIdx="0" presStyleCnt="2" custScaleX="94529" custScaleY="100000" custLinFactNeighborX="-49" custLinFactNeighborY="4923">
        <dgm:presLayoutVars>
          <dgm:bulletEnabled val="1"/>
        </dgm:presLayoutVars>
      </dgm:prSet>
      <dgm:spPr/>
      <dgm:t>
        <a:bodyPr/>
        <a:lstStyle/>
        <a:p>
          <a:endParaRPr lang="zh-CN" altLang="en-US"/>
        </a:p>
      </dgm:t>
    </dgm:pt>
    <dgm:pt modelId="{E0483B62-BA4E-4959-BB95-72924B095B9D}" type="pres">
      <dgm:prSet presAssocID="{9D42BF7B-E1DC-4159-87C2-736B55FBC3D5}" presName="sp" presStyleCnt="0"/>
      <dgm:spPr/>
    </dgm:pt>
    <dgm:pt modelId="{D5DA8868-9E54-4B00-AFE7-FE798343C2A8}" type="pres">
      <dgm:prSet presAssocID="{4900E1E0-1832-4983-B394-F1B0A11FFFED}" presName="composite" presStyleCnt="0"/>
      <dgm:spPr/>
    </dgm:pt>
    <dgm:pt modelId="{6F866494-604C-4583-B854-ACF48471484E}" type="pres">
      <dgm:prSet presAssocID="{4900E1E0-1832-4983-B394-F1B0A11FFFED}" presName="parentText" presStyleLbl="alignNode1" presStyleIdx="1" presStyleCnt="2" custScaleX="139955" custLinFactNeighborX="-1615">
        <dgm:presLayoutVars>
          <dgm:chMax val="1"/>
          <dgm:bulletEnabled val="1"/>
        </dgm:presLayoutVars>
      </dgm:prSet>
      <dgm:spPr/>
      <dgm:t>
        <a:bodyPr/>
        <a:lstStyle/>
        <a:p>
          <a:endParaRPr lang="zh-CN" altLang="en-US"/>
        </a:p>
      </dgm:t>
    </dgm:pt>
    <dgm:pt modelId="{31A0DBBA-F1D5-4862-BE61-16FB095D5608}" type="pres">
      <dgm:prSet presAssocID="{4900E1E0-1832-4983-B394-F1B0A11FFFED}" presName="descendantText" presStyleLbl="alignAcc1" presStyleIdx="1" presStyleCnt="2" custScaleX="90561" custLinFactNeighborX="-592" custLinFactNeighborY="14121">
        <dgm:presLayoutVars>
          <dgm:bulletEnabled val="1"/>
        </dgm:presLayoutVars>
      </dgm:prSet>
      <dgm:spPr/>
      <dgm:t>
        <a:bodyPr/>
        <a:lstStyle/>
        <a:p>
          <a:endParaRPr lang="zh-CN" altLang="en-US"/>
        </a:p>
      </dgm:t>
    </dgm:pt>
  </dgm:ptLst>
  <dgm:cxnLst>
    <dgm:cxn modelId="{3451AF95-5E10-4502-A32B-00C6B70EFFB6}" srcId="{D1F61274-FB32-4DA4-8102-1F30FA34697F}" destId="{471518A4-239E-42E6-863C-D7400F948FEE}" srcOrd="0" destOrd="0" parTransId="{A23C984B-2E01-4B3D-92DC-A69D5DA87F85}" sibTransId="{26EE2062-CF2F-43D0-BCA3-325E916F56A5}"/>
    <dgm:cxn modelId="{61424914-E0BB-4150-ADBF-A3B18F5C8C2B}" type="presOf" srcId="{D1F61274-FB32-4DA4-8102-1F30FA34697F}" destId="{5AA98B52-7C00-4AFA-8C11-3B1B0DD98F43}" srcOrd="0" destOrd="0" presId="urn:microsoft.com/office/officeart/2005/8/layout/chevron2"/>
    <dgm:cxn modelId="{E83E0937-424E-4A8B-B8D9-5F05138252FB}" type="presOf" srcId="{E8180B5A-F5F5-4B15-8A32-16358520B240}" destId="{31A0DBBA-F1D5-4862-BE61-16FB095D5608}" srcOrd="0" destOrd="0" presId="urn:microsoft.com/office/officeart/2005/8/layout/chevron2"/>
    <dgm:cxn modelId="{8CB4EE9A-4415-4900-B92C-1667A3AD3E91}" srcId="{4900E1E0-1832-4983-B394-F1B0A11FFFED}" destId="{E8180B5A-F5F5-4B15-8A32-16358520B240}" srcOrd="0" destOrd="0" parTransId="{2CB066F0-6CB5-4BF3-9A68-A35366FB9421}" sibTransId="{F7044E45-D1DC-4F4F-8C48-FD170D290734}"/>
    <dgm:cxn modelId="{475229CB-568D-4669-97D7-8271B066C554}" type="presOf" srcId="{2645F9EC-0284-4A50-BE5B-CE980186C0D1}" destId="{89B0AF2E-E43B-4D72-AF9B-A78999387EAA}" srcOrd="0" destOrd="0" presId="urn:microsoft.com/office/officeart/2005/8/layout/chevron2"/>
    <dgm:cxn modelId="{E8E74BBA-E363-44F7-BABD-C422F9BCC2EF}" type="presOf" srcId="{471518A4-239E-42E6-863C-D7400F948FEE}" destId="{0D3B4E30-891D-40C9-A0EF-79630FD078FA}" srcOrd="0" destOrd="0" presId="urn:microsoft.com/office/officeart/2005/8/layout/chevron2"/>
    <dgm:cxn modelId="{A3DF825E-FB50-4BF6-92FC-25FAABE57594}" type="presOf" srcId="{4900E1E0-1832-4983-B394-F1B0A11FFFED}" destId="{6F866494-604C-4583-B854-ACF48471484E}" srcOrd="0" destOrd="0" presId="urn:microsoft.com/office/officeart/2005/8/layout/chevron2"/>
    <dgm:cxn modelId="{92A97A93-895D-43FD-908F-56E779E6FC16}" srcId="{2645F9EC-0284-4A50-BE5B-CE980186C0D1}" destId="{4900E1E0-1832-4983-B394-F1B0A11FFFED}" srcOrd="1" destOrd="0" parTransId="{B099222F-A35A-4C02-81B9-F7ED61339670}" sibTransId="{8D3CC0B2-15CA-439D-8254-D123DD6A6769}"/>
    <dgm:cxn modelId="{CF0DDC8B-152D-4A41-9EB4-F60649082DC4}" srcId="{2645F9EC-0284-4A50-BE5B-CE980186C0D1}" destId="{D1F61274-FB32-4DA4-8102-1F30FA34697F}" srcOrd="0" destOrd="0" parTransId="{78432A10-B421-4BED-9632-123CBD1D351D}" sibTransId="{9D42BF7B-E1DC-4159-87C2-736B55FBC3D5}"/>
    <dgm:cxn modelId="{E0138EB9-E89F-4081-88F0-D9D5E48E8292}" type="presParOf" srcId="{89B0AF2E-E43B-4D72-AF9B-A78999387EAA}" destId="{16A8DFAA-A06B-408A-86D7-0E3834269525}" srcOrd="0" destOrd="0" presId="urn:microsoft.com/office/officeart/2005/8/layout/chevron2"/>
    <dgm:cxn modelId="{830E9B7E-2FE4-4849-8011-ADFD53956175}" type="presParOf" srcId="{16A8DFAA-A06B-408A-86D7-0E3834269525}" destId="{5AA98B52-7C00-4AFA-8C11-3B1B0DD98F43}" srcOrd="0" destOrd="0" presId="urn:microsoft.com/office/officeart/2005/8/layout/chevron2"/>
    <dgm:cxn modelId="{75E2BCC2-15F3-4F31-9EC2-B84247CAB6E0}" type="presParOf" srcId="{16A8DFAA-A06B-408A-86D7-0E3834269525}" destId="{0D3B4E30-891D-40C9-A0EF-79630FD078FA}" srcOrd="1" destOrd="0" presId="urn:microsoft.com/office/officeart/2005/8/layout/chevron2"/>
    <dgm:cxn modelId="{A7D3BFE4-4B2A-494C-B865-4A2C20AC5BB0}" type="presParOf" srcId="{89B0AF2E-E43B-4D72-AF9B-A78999387EAA}" destId="{E0483B62-BA4E-4959-BB95-72924B095B9D}" srcOrd="1" destOrd="0" presId="urn:microsoft.com/office/officeart/2005/8/layout/chevron2"/>
    <dgm:cxn modelId="{05A9CFB0-9083-4CA6-97DF-B3F50E2F2962}" type="presParOf" srcId="{89B0AF2E-E43B-4D72-AF9B-A78999387EAA}" destId="{D5DA8868-9E54-4B00-AFE7-FE798343C2A8}" srcOrd="2" destOrd="0" presId="urn:microsoft.com/office/officeart/2005/8/layout/chevron2"/>
    <dgm:cxn modelId="{4E92EA5E-C6F7-4F39-95A5-46F56E20AF82}" type="presParOf" srcId="{D5DA8868-9E54-4B00-AFE7-FE798343C2A8}" destId="{6F866494-604C-4583-B854-ACF48471484E}" srcOrd="0" destOrd="0" presId="urn:microsoft.com/office/officeart/2005/8/layout/chevron2"/>
    <dgm:cxn modelId="{D83A040B-0E51-44CD-BCD3-BD4E00744870}" type="presParOf" srcId="{D5DA8868-9E54-4B00-AFE7-FE798343C2A8}" destId="{31A0DBBA-F1D5-4862-BE61-16FB095D5608}" srcOrd="1" destOrd="0" presId="urn:microsoft.com/office/officeart/2005/8/layout/chevron2"/>
  </dgm:cxnLst>
  <dgm:bg>
    <a:solidFill>
      <a:srgbClr val="E8E7CF"/>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45F9EC-0284-4A50-BE5B-CE980186C0D1}" type="doc">
      <dgm:prSet loTypeId="urn:microsoft.com/office/officeart/2005/8/layout/chevron2" loCatId="process" qsTypeId="urn:microsoft.com/office/officeart/2005/8/quickstyle/simple1#4" qsCatId="simple" csTypeId="urn:microsoft.com/office/officeart/2005/8/colors/accent1_2#4" csCatId="accent1" phldr="1"/>
      <dgm:spPr/>
      <dgm:t>
        <a:bodyPr/>
        <a:lstStyle/>
        <a:p>
          <a:endParaRPr lang="zh-CN" altLang="en-US"/>
        </a:p>
      </dgm:t>
    </dgm:pt>
    <dgm:pt modelId="{D1F61274-FB32-4DA4-8102-1F30FA34697F}">
      <dgm:prSet phldrT="[文本]" custT="1"/>
      <dgm:spPr/>
      <dgm:t>
        <a:bodyPr/>
        <a:lstStyle/>
        <a:p>
          <a:r>
            <a:rPr lang="en-US" sz="2800" b="1" dirty="0" smtClean="0">
              <a:solidFill>
                <a:schemeClr val="accent6">
                  <a:lumMod val="50000"/>
                </a:schemeClr>
              </a:solidFill>
              <a:latin typeface="黑体" panose="02010609060101010101" pitchFamily="49" charset="-122"/>
              <a:ea typeface="黑体" panose="02010609060101010101" pitchFamily="49" charset="-122"/>
            </a:rPr>
            <a:t>3</a:t>
          </a:r>
          <a:r>
            <a:rPr lang="zh-CN" sz="2800" b="1" dirty="0" smtClean="0">
              <a:solidFill>
                <a:schemeClr val="accent6">
                  <a:lumMod val="50000"/>
                </a:schemeClr>
              </a:solidFill>
              <a:latin typeface="黑体" panose="02010609060101010101" pitchFamily="49" charset="-122"/>
              <a:ea typeface="黑体" panose="02010609060101010101" pitchFamily="49" charset="-122"/>
            </a:rPr>
            <a:t>、定性、定量评价</a:t>
          </a:r>
          <a:endParaRPr lang="zh-CN" altLang="en-US" sz="2800" b="1" dirty="0">
            <a:solidFill>
              <a:schemeClr val="accent6">
                <a:lumMod val="50000"/>
              </a:schemeClr>
            </a:solidFill>
            <a:latin typeface="黑体" panose="02010609060101010101" pitchFamily="49" charset="-122"/>
            <a:ea typeface="黑体" panose="02010609060101010101" pitchFamily="49" charset="-122"/>
          </a:endParaRPr>
        </a:p>
      </dgm:t>
    </dgm:pt>
    <dgm:pt modelId="{78432A10-B421-4BED-9632-123CBD1D351D}" type="parTrans" cxnId="{CF0DDC8B-152D-4A41-9EB4-F60649082DC4}">
      <dgm:prSet/>
      <dgm:spPr/>
      <dgm:t>
        <a:bodyPr/>
        <a:lstStyle/>
        <a:p>
          <a:endParaRPr lang="zh-CN" altLang="en-US">
            <a:solidFill>
              <a:schemeClr val="tx1"/>
            </a:solidFill>
          </a:endParaRPr>
        </a:p>
      </dgm:t>
    </dgm:pt>
    <dgm:pt modelId="{9D42BF7B-E1DC-4159-87C2-736B55FBC3D5}" type="sibTrans" cxnId="{CF0DDC8B-152D-4A41-9EB4-F60649082DC4}">
      <dgm:prSet/>
      <dgm:spPr/>
      <dgm:t>
        <a:bodyPr/>
        <a:lstStyle/>
        <a:p>
          <a:endParaRPr lang="zh-CN" altLang="en-US">
            <a:solidFill>
              <a:schemeClr val="tx1"/>
            </a:solidFill>
          </a:endParaRPr>
        </a:p>
      </dgm:t>
    </dgm:pt>
    <dgm:pt modelId="{4900E1E0-1832-4983-B394-F1B0A11FFFED}">
      <dgm:prSet phldrT="[文本]" custT="1"/>
      <dgm:spPr/>
      <dgm:t>
        <a:bodyPr/>
        <a:lstStyle/>
        <a:p>
          <a:r>
            <a:rPr lang="en-US" altLang="zh-CN" sz="2800" b="1" dirty="0" smtClean="0">
              <a:solidFill>
                <a:schemeClr val="accent6">
                  <a:lumMod val="50000"/>
                </a:schemeClr>
              </a:solidFill>
              <a:latin typeface="黑体" panose="02010609060101010101" pitchFamily="49" charset="-122"/>
              <a:ea typeface="黑体" panose="02010609060101010101" pitchFamily="49" charset="-122"/>
            </a:rPr>
            <a:t>4</a:t>
          </a:r>
          <a:r>
            <a:rPr lang="zh-CN" altLang="en-US" sz="2800" b="1" dirty="0" smtClean="0">
              <a:solidFill>
                <a:schemeClr val="accent6">
                  <a:lumMod val="50000"/>
                </a:schemeClr>
              </a:solidFill>
              <a:latin typeface="黑体" panose="02010609060101010101" pitchFamily="49" charset="-122"/>
              <a:ea typeface="黑体" panose="02010609060101010101" pitchFamily="49" charset="-122"/>
            </a:rPr>
            <a:t>、</a:t>
          </a:r>
          <a:r>
            <a:rPr lang="zh-CN" sz="2800" b="1" dirty="0" smtClean="0">
              <a:solidFill>
                <a:schemeClr val="accent6">
                  <a:lumMod val="50000"/>
                </a:schemeClr>
              </a:solidFill>
              <a:latin typeface="黑体" panose="02010609060101010101" pitchFamily="49" charset="-122"/>
              <a:ea typeface="黑体" panose="02010609060101010101" pitchFamily="49" charset="-122"/>
            </a:rPr>
            <a:t>安全对策</a:t>
          </a:r>
          <a:endParaRPr lang="en-US" altLang="zh-CN" sz="2800" b="1" dirty="0" smtClean="0">
            <a:solidFill>
              <a:schemeClr val="accent6">
                <a:lumMod val="50000"/>
              </a:schemeClr>
            </a:solidFill>
            <a:latin typeface="黑体" panose="02010609060101010101" pitchFamily="49" charset="-122"/>
            <a:ea typeface="黑体" panose="02010609060101010101" pitchFamily="49" charset="-122"/>
          </a:endParaRPr>
        </a:p>
        <a:p>
          <a:r>
            <a:rPr lang="zh-CN" sz="2800" b="1" dirty="0" smtClean="0">
              <a:solidFill>
                <a:schemeClr val="accent6">
                  <a:lumMod val="50000"/>
                </a:schemeClr>
              </a:solidFill>
              <a:latin typeface="黑体" panose="02010609060101010101" pitchFamily="49" charset="-122"/>
              <a:ea typeface="黑体" panose="02010609060101010101" pitchFamily="49" charset="-122"/>
            </a:rPr>
            <a:t>措施</a:t>
          </a:r>
          <a:r>
            <a:rPr lang="x-none" altLang="zh-CN" sz="2800" b="1" dirty="0" smtClean="0">
              <a:solidFill>
                <a:schemeClr val="accent6">
                  <a:lumMod val="50000"/>
                </a:schemeClr>
              </a:solidFill>
              <a:latin typeface="黑体" panose="02010609060101010101" pitchFamily="49" charset="-122"/>
              <a:ea typeface="黑体" panose="02010609060101010101" pitchFamily="49" charset="-122"/>
            </a:rPr>
            <a:t>及建议</a:t>
          </a:r>
          <a:endParaRPr lang="zh-CN" altLang="en-US" sz="2800" b="1" dirty="0">
            <a:solidFill>
              <a:schemeClr val="accent6">
                <a:lumMod val="50000"/>
              </a:schemeClr>
            </a:solidFill>
            <a:latin typeface="黑体" panose="02010609060101010101" pitchFamily="49" charset="-122"/>
            <a:ea typeface="黑体" panose="02010609060101010101" pitchFamily="49" charset="-122"/>
          </a:endParaRPr>
        </a:p>
      </dgm:t>
    </dgm:pt>
    <dgm:pt modelId="{B099222F-A35A-4C02-81B9-F7ED61339670}" type="parTrans" cxnId="{92A97A93-895D-43FD-908F-56E779E6FC16}">
      <dgm:prSet/>
      <dgm:spPr/>
      <dgm:t>
        <a:bodyPr/>
        <a:lstStyle/>
        <a:p>
          <a:endParaRPr lang="zh-CN" altLang="en-US">
            <a:solidFill>
              <a:schemeClr val="tx1"/>
            </a:solidFill>
          </a:endParaRPr>
        </a:p>
      </dgm:t>
    </dgm:pt>
    <dgm:pt modelId="{8D3CC0B2-15CA-439D-8254-D123DD6A6769}" type="sibTrans" cxnId="{92A97A93-895D-43FD-908F-56E779E6FC16}">
      <dgm:prSet/>
      <dgm:spPr/>
      <dgm:t>
        <a:bodyPr/>
        <a:lstStyle/>
        <a:p>
          <a:endParaRPr lang="zh-CN" altLang="en-US">
            <a:solidFill>
              <a:schemeClr val="tx1"/>
            </a:solidFill>
          </a:endParaRPr>
        </a:p>
      </dgm:t>
    </dgm:pt>
    <dgm:pt modelId="{471518A4-239E-42E6-863C-D7400F948FEE}">
      <dgm:prSet custT="1"/>
      <dgm:spPr>
        <a:solidFill>
          <a:schemeClr val="accent6">
            <a:lumMod val="20000"/>
            <a:lumOff val="80000"/>
            <a:alpha val="90000"/>
          </a:schemeClr>
        </a:solidFill>
      </dgm:spPr>
      <dgm:t>
        <a:bodyPr/>
        <a:lstStyle/>
        <a:p>
          <a:r>
            <a:rPr lang="x-none" sz="2400" dirty="0" smtClean="0"/>
            <a:t>在危险、有害因素识别和分析的基础上，划分评价单元，选择合理的评价方法，对工程、系统发生事故的可能性和严重程度进行定性、定量评价。</a:t>
          </a:r>
          <a:endParaRPr lang="zh-CN" sz="2400" dirty="0">
            <a:solidFill>
              <a:schemeClr val="tx1"/>
            </a:solidFill>
          </a:endParaRPr>
        </a:p>
      </dgm:t>
    </dgm:pt>
    <dgm:pt modelId="{A23C984B-2E01-4B3D-92DC-A69D5DA87F85}" type="parTrans" cxnId="{3451AF95-5E10-4502-A32B-00C6B70EFFB6}">
      <dgm:prSet/>
      <dgm:spPr/>
      <dgm:t>
        <a:bodyPr/>
        <a:lstStyle/>
        <a:p>
          <a:endParaRPr lang="zh-CN" altLang="en-US">
            <a:solidFill>
              <a:schemeClr val="tx1"/>
            </a:solidFill>
          </a:endParaRPr>
        </a:p>
      </dgm:t>
    </dgm:pt>
    <dgm:pt modelId="{26EE2062-CF2F-43D0-BCA3-325E916F56A5}" type="sibTrans" cxnId="{3451AF95-5E10-4502-A32B-00C6B70EFFB6}">
      <dgm:prSet/>
      <dgm:spPr/>
      <dgm:t>
        <a:bodyPr/>
        <a:lstStyle/>
        <a:p>
          <a:endParaRPr lang="zh-CN" altLang="en-US">
            <a:solidFill>
              <a:schemeClr val="tx1"/>
            </a:solidFill>
          </a:endParaRPr>
        </a:p>
      </dgm:t>
    </dgm:pt>
    <dgm:pt modelId="{E8180B5A-F5F5-4B15-8A32-16358520B240}">
      <dgm:prSet custT="1"/>
      <dgm:spPr>
        <a:solidFill>
          <a:schemeClr val="accent6">
            <a:lumMod val="20000"/>
            <a:lumOff val="80000"/>
            <a:alpha val="90000"/>
          </a:schemeClr>
        </a:solidFill>
      </dgm:spPr>
      <dgm:t>
        <a:bodyPr/>
        <a:lstStyle/>
        <a:p>
          <a:r>
            <a:rPr lang="x-none" sz="2400" dirty="0" smtClean="0"/>
            <a:t>根据定性、定量评价结果，提出消除或减弱危险、有害因素的技术和管理措施及建议。</a:t>
          </a:r>
          <a:endParaRPr lang="zh-CN" sz="2400" dirty="0">
            <a:solidFill>
              <a:schemeClr val="tx1"/>
            </a:solidFill>
          </a:endParaRPr>
        </a:p>
      </dgm:t>
    </dgm:pt>
    <dgm:pt modelId="{2CB066F0-6CB5-4BF3-9A68-A35366FB9421}" type="parTrans" cxnId="{8CB4EE9A-4415-4900-B92C-1667A3AD3E91}">
      <dgm:prSet/>
      <dgm:spPr/>
      <dgm:t>
        <a:bodyPr/>
        <a:lstStyle/>
        <a:p>
          <a:endParaRPr lang="zh-CN" altLang="en-US">
            <a:solidFill>
              <a:schemeClr val="tx1"/>
            </a:solidFill>
          </a:endParaRPr>
        </a:p>
      </dgm:t>
    </dgm:pt>
    <dgm:pt modelId="{F7044E45-D1DC-4F4F-8C48-FD170D290734}" type="sibTrans" cxnId="{8CB4EE9A-4415-4900-B92C-1667A3AD3E91}">
      <dgm:prSet/>
      <dgm:spPr/>
      <dgm:t>
        <a:bodyPr/>
        <a:lstStyle/>
        <a:p>
          <a:endParaRPr lang="zh-CN" altLang="en-US">
            <a:solidFill>
              <a:schemeClr val="tx1"/>
            </a:solidFill>
          </a:endParaRPr>
        </a:p>
      </dgm:t>
    </dgm:pt>
    <dgm:pt modelId="{89B0AF2E-E43B-4D72-AF9B-A78999387EAA}" type="pres">
      <dgm:prSet presAssocID="{2645F9EC-0284-4A50-BE5B-CE980186C0D1}" presName="linearFlow" presStyleCnt="0">
        <dgm:presLayoutVars>
          <dgm:dir/>
          <dgm:animLvl val="lvl"/>
          <dgm:resizeHandles val="exact"/>
        </dgm:presLayoutVars>
      </dgm:prSet>
      <dgm:spPr/>
      <dgm:t>
        <a:bodyPr/>
        <a:lstStyle/>
        <a:p>
          <a:endParaRPr lang="zh-CN" altLang="en-US"/>
        </a:p>
      </dgm:t>
    </dgm:pt>
    <dgm:pt modelId="{16A8DFAA-A06B-408A-86D7-0E3834269525}" type="pres">
      <dgm:prSet presAssocID="{D1F61274-FB32-4DA4-8102-1F30FA34697F}" presName="composite" presStyleCnt="0"/>
      <dgm:spPr/>
    </dgm:pt>
    <dgm:pt modelId="{5AA98B52-7C00-4AFA-8C11-3B1B0DD98F43}" type="pres">
      <dgm:prSet presAssocID="{D1F61274-FB32-4DA4-8102-1F30FA34697F}" presName="parentText" presStyleLbl="alignNode1" presStyleIdx="0" presStyleCnt="2" custScaleX="134645">
        <dgm:presLayoutVars>
          <dgm:chMax val="1"/>
          <dgm:bulletEnabled val="1"/>
        </dgm:presLayoutVars>
      </dgm:prSet>
      <dgm:spPr/>
      <dgm:t>
        <a:bodyPr/>
        <a:lstStyle/>
        <a:p>
          <a:endParaRPr lang="zh-CN" altLang="en-US"/>
        </a:p>
      </dgm:t>
    </dgm:pt>
    <dgm:pt modelId="{0D3B4E30-891D-40C9-A0EF-79630FD078FA}" type="pres">
      <dgm:prSet presAssocID="{D1F61274-FB32-4DA4-8102-1F30FA34697F}" presName="descendantText" presStyleLbl="alignAcc1" presStyleIdx="0" presStyleCnt="2" custScaleX="94529" custScaleY="100000" custLinFactNeighborX="-49" custLinFactNeighborY="4923">
        <dgm:presLayoutVars>
          <dgm:bulletEnabled val="1"/>
        </dgm:presLayoutVars>
      </dgm:prSet>
      <dgm:spPr/>
      <dgm:t>
        <a:bodyPr/>
        <a:lstStyle/>
        <a:p>
          <a:endParaRPr lang="zh-CN" altLang="en-US"/>
        </a:p>
      </dgm:t>
    </dgm:pt>
    <dgm:pt modelId="{E0483B62-BA4E-4959-BB95-72924B095B9D}" type="pres">
      <dgm:prSet presAssocID="{9D42BF7B-E1DC-4159-87C2-736B55FBC3D5}" presName="sp" presStyleCnt="0"/>
      <dgm:spPr/>
    </dgm:pt>
    <dgm:pt modelId="{D5DA8868-9E54-4B00-AFE7-FE798343C2A8}" type="pres">
      <dgm:prSet presAssocID="{4900E1E0-1832-4983-B394-F1B0A11FFFED}" presName="composite" presStyleCnt="0"/>
      <dgm:spPr/>
    </dgm:pt>
    <dgm:pt modelId="{6F866494-604C-4583-B854-ACF48471484E}" type="pres">
      <dgm:prSet presAssocID="{4900E1E0-1832-4983-B394-F1B0A11FFFED}" presName="parentText" presStyleLbl="alignNode1" presStyleIdx="1" presStyleCnt="2" custScaleX="139955" custLinFactNeighborX="-1615">
        <dgm:presLayoutVars>
          <dgm:chMax val="1"/>
          <dgm:bulletEnabled val="1"/>
        </dgm:presLayoutVars>
      </dgm:prSet>
      <dgm:spPr/>
      <dgm:t>
        <a:bodyPr/>
        <a:lstStyle/>
        <a:p>
          <a:endParaRPr lang="zh-CN" altLang="en-US"/>
        </a:p>
      </dgm:t>
    </dgm:pt>
    <dgm:pt modelId="{31A0DBBA-F1D5-4862-BE61-16FB095D5608}" type="pres">
      <dgm:prSet presAssocID="{4900E1E0-1832-4983-B394-F1B0A11FFFED}" presName="descendantText" presStyleLbl="alignAcc1" presStyleIdx="1" presStyleCnt="2" custScaleX="90561" custLinFactNeighborX="-592" custLinFactNeighborY="14121">
        <dgm:presLayoutVars>
          <dgm:bulletEnabled val="1"/>
        </dgm:presLayoutVars>
      </dgm:prSet>
      <dgm:spPr/>
      <dgm:t>
        <a:bodyPr/>
        <a:lstStyle/>
        <a:p>
          <a:endParaRPr lang="zh-CN" altLang="en-US"/>
        </a:p>
      </dgm:t>
    </dgm:pt>
  </dgm:ptLst>
  <dgm:cxnLst>
    <dgm:cxn modelId="{3451AF95-5E10-4502-A32B-00C6B70EFFB6}" srcId="{D1F61274-FB32-4DA4-8102-1F30FA34697F}" destId="{471518A4-239E-42E6-863C-D7400F948FEE}" srcOrd="0" destOrd="0" parTransId="{A23C984B-2E01-4B3D-92DC-A69D5DA87F85}" sibTransId="{26EE2062-CF2F-43D0-BCA3-325E916F56A5}"/>
    <dgm:cxn modelId="{6FEBE869-D36F-4420-9DE4-026F8B6A909B}" type="presOf" srcId="{D1F61274-FB32-4DA4-8102-1F30FA34697F}" destId="{5AA98B52-7C00-4AFA-8C11-3B1B0DD98F43}" srcOrd="0" destOrd="0" presId="urn:microsoft.com/office/officeart/2005/8/layout/chevron2"/>
    <dgm:cxn modelId="{73328AF7-66B3-4CD8-B6BB-391FEB8B1261}" type="presOf" srcId="{2645F9EC-0284-4A50-BE5B-CE980186C0D1}" destId="{89B0AF2E-E43B-4D72-AF9B-A78999387EAA}" srcOrd="0" destOrd="0" presId="urn:microsoft.com/office/officeart/2005/8/layout/chevron2"/>
    <dgm:cxn modelId="{F61727DB-3F5D-42D8-91CA-246497576432}" type="presOf" srcId="{471518A4-239E-42E6-863C-D7400F948FEE}" destId="{0D3B4E30-891D-40C9-A0EF-79630FD078FA}" srcOrd="0" destOrd="0" presId="urn:microsoft.com/office/officeart/2005/8/layout/chevron2"/>
    <dgm:cxn modelId="{F8CC25B0-15F8-4360-A712-72FA04FC990D}" type="presOf" srcId="{4900E1E0-1832-4983-B394-F1B0A11FFFED}" destId="{6F866494-604C-4583-B854-ACF48471484E}" srcOrd="0" destOrd="0" presId="urn:microsoft.com/office/officeart/2005/8/layout/chevron2"/>
    <dgm:cxn modelId="{8CB4EE9A-4415-4900-B92C-1667A3AD3E91}" srcId="{4900E1E0-1832-4983-B394-F1B0A11FFFED}" destId="{E8180B5A-F5F5-4B15-8A32-16358520B240}" srcOrd="0" destOrd="0" parTransId="{2CB066F0-6CB5-4BF3-9A68-A35366FB9421}" sibTransId="{F7044E45-D1DC-4F4F-8C48-FD170D290734}"/>
    <dgm:cxn modelId="{4F25969C-9680-4B20-9748-155F484F3A94}" type="presOf" srcId="{E8180B5A-F5F5-4B15-8A32-16358520B240}" destId="{31A0DBBA-F1D5-4862-BE61-16FB095D5608}" srcOrd="0" destOrd="0" presId="urn:microsoft.com/office/officeart/2005/8/layout/chevron2"/>
    <dgm:cxn modelId="{CF0DDC8B-152D-4A41-9EB4-F60649082DC4}" srcId="{2645F9EC-0284-4A50-BE5B-CE980186C0D1}" destId="{D1F61274-FB32-4DA4-8102-1F30FA34697F}" srcOrd="0" destOrd="0" parTransId="{78432A10-B421-4BED-9632-123CBD1D351D}" sibTransId="{9D42BF7B-E1DC-4159-87C2-736B55FBC3D5}"/>
    <dgm:cxn modelId="{92A97A93-895D-43FD-908F-56E779E6FC16}" srcId="{2645F9EC-0284-4A50-BE5B-CE980186C0D1}" destId="{4900E1E0-1832-4983-B394-F1B0A11FFFED}" srcOrd="1" destOrd="0" parTransId="{B099222F-A35A-4C02-81B9-F7ED61339670}" sibTransId="{8D3CC0B2-15CA-439D-8254-D123DD6A6769}"/>
    <dgm:cxn modelId="{173441EA-BDF1-4B22-BDB7-04032114C109}" type="presParOf" srcId="{89B0AF2E-E43B-4D72-AF9B-A78999387EAA}" destId="{16A8DFAA-A06B-408A-86D7-0E3834269525}" srcOrd="0" destOrd="0" presId="urn:microsoft.com/office/officeart/2005/8/layout/chevron2"/>
    <dgm:cxn modelId="{5718AB03-B050-4327-B1D1-CB8C8EACEDFE}" type="presParOf" srcId="{16A8DFAA-A06B-408A-86D7-0E3834269525}" destId="{5AA98B52-7C00-4AFA-8C11-3B1B0DD98F43}" srcOrd="0" destOrd="0" presId="urn:microsoft.com/office/officeart/2005/8/layout/chevron2"/>
    <dgm:cxn modelId="{88849539-F950-486B-80D7-B9BB5CCEADD4}" type="presParOf" srcId="{16A8DFAA-A06B-408A-86D7-0E3834269525}" destId="{0D3B4E30-891D-40C9-A0EF-79630FD078FA}" srcOrd="1" destOrd="0" presId="urn:microsoft.com/office/officeart/2005/8/layout/chevron2"/>
    <dgm:cxn modelId="{998AEBCF-45B5-4261-B7B8-FAD336646B94}" type="presParOf" srcId="{89B0AF2E-E43B-4D72-AF9B-A78999387EAA}" destId="{E0483B62-BA4E-4959-BB95-72924B095B9D}" srcOrd="1" destOrd="0" presId="urn:microsoft.com/office/officeart/2005/8/layout/chevron2"/>
    <dgm:cxn modelId="{BADAA76F-9CEB-4742-AE6F-743D33833DEA}" type="presParOf" srcId="{89B0AF2E-E43B-4D72-AF9B-A78999387EAA}" destId="{D5DA8868-9E54-4B00-AFE7-FE798343C2A8}" srcOrd="2" destOrd="0" presId="urn:microsoft.com/office/officeart/2005/8/layout/chevron2"/>
    <dgm:cxn modelId="{585AE840-2FD0-4FC6-891C-A3E1139AEBB0}" type="presParOf" srcId="{D5DA8868-9E54-4B00-AFE7-FE798343C2A8}" destId="{6F866494-604C-4583-B854-ACF48471484E}" srcOrd="0" destOrd="0" presId="urn:microsoft.com/office/officeart/2005/8/layout/chevron2"/>
    <dgm:cxn modelId="{E7D4A18F-6572-4B00-9B1B-6861D4A048B6}" type="presParOf" srcId="{D5DA8868-9E54-4B00-AFE7-FE798343C2A8}" destId="{31A0DBBA-F1D5-4862-BE61-16FB095D5608}" srcOrd="1" destOrd="0" presId="urn:microsoft.com/office/officeart/2005/8/layout/chevron2"/>
  </dgm:cxnLst>
  <dgm:bg>
    <a:solidFill>
      <a:srgbClr val="E8E7CF"/>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45F9EC-0284-4A50-BE5B-CE980186C0D1}" type="doc">
      <dgm:prSet loTypeId="urn:microsoft.com/office/officeart/2005/8/layout/chevron2" loCatId="process" qsTypeId="urn:microsoft.com/office/officeart/2005/8/quickstyle/simple1#5" qsCatId="simple" csTypeId="urn:microsoft.com/office/officeart/2005/8/colors/accent1_2#5" csCatId="accent1" phldr="1"/>
      <dgm:spPr/>
      <dgm:t>
        <a:bodyPr/>
        <a:lstStyle/>
        <a:p>
          <a:endParaRPr lang="zh-CN" altLang="en-US"/>
        </a:p>
      </dgm:t>
    </dgm:pt>
    <dgm:pt modelId="{D1F61274-FB32-4DA4-8102-1F30FA34697F}">
      <dgm:prSet phldrT="[文本]" custT="1"/>
      <dgm:spPr/>
      <dgm:t>
        <a:bodyPr/>
        <a:lstStyle/>
        <a:p>
          <a:r>
            <a:rPr lang="en-US" sz="2800" b="1" dirty="0" smtClean="0">
              <a:solidFill>
                <a:schemeClr val="accent6">
                  <a:lumMod val="50000"/>
                </a:schemeClr>
              </a:solidFill>
              <a:latin typeface="黑体" panose="02010609060101010101" pitchFamily="49" charset="-122"/>
              <a:ea typeface="黑体" panose="02010609060101010101" pitchFamily="49" charset="-122"/>
            </a:rPr>
            <a:t>5</a:t>
          </a:r>
          <a:r>
            <a:rPr lang="zh-CN" sz="2800" b="1" dirty="0" smtClean="0">
              <a:solidFill>
                <a:schemeClr val="accent6">
                  <a:lumMod val="50000"/>
                </a:schemeClr>
              </a:solidFill>
              <a:latin typeface="黑体" panose="02010609060101010101" pitchFamily="49" charset="-122"/>
              <a:ea typeface="黑体" panose="02010609060101010101" pitchFamily="49" charset="-122"/>
            </a:rPr>
            <a:t>、</a:t>
          </a:r>
          <a:r>
            <a:rPr lang="x-none" sz="2800" b="1" dirty="0" smtClean="0">
              <a:solidFill>
                <a:schemeClr val="accent6">
                  <a:lumMod val="50000"/>
                </a:schemeClr>
              </a:solidFill>
              <a:latin typeface="黑体" panose="02010609060101010101" pitchFamily="49" charset="-122"/>
              <a:ea typeface="黑体" panose="02010609060101010101" pitchFamily="49" charset="-122"/>
            </a:rPr>
            <a:t>评价结论</a:t>
          </a:r>
          <a:endParaRPr lang="zh-CN" altLang="en-US" sz="2800" b="1" dirty="0">
            <a:solidFill>
              <a:schemeClr val="accent6">
                <a:lumMod val="50000"/>
              </a:schemeClr>
            </a:solidFill>
            <a:latin typeface="黑体" panose="02010609060101010101" pitchFamily="49" charset="-122"/>
            <a:ea typeface="黑体" panose="02010609060101010101" pitchFamily="49" charset="-122"/>
          </a:endParaRPr>
        </a:p>
      </dgm:t>
    </dgm:pt>
    <dgm:pt modelId="{78432A10-B421-4BED-9632-123CBD1D351D}" type="parTrans" cxnId="{CF0DDC8B-152D-4A41-9EB4-F60649082DC4}">
      <dgm:prSet/>
      <dgm:spPr/>
      <dgm:t>
        <a:bodyPr/>
        <a:lstStyle/>
        <a:p>
          <a:endParaRPr lang="zh-CN" altLang="en-US">
            <a:solidFill>
              <a:schemeClr val="tx1"/>
            </a:solidFill>
          </a:endParaRPr>
        </a:p>
      </dgm:t>
    </dgm:pt>
    <dgm:pt modelId="{9D42BF7B-E1DC-4159-87C2-736B55FBC3D5}" type="sibTrans" cxnId="{CF0DDC8B-152D-4A41-9EB4-F60649082DC4}">
      <dgm:prSet/>
      <dgm:spPr/>
      <dgm:t>
        <a:bodyPr/>
        <a:lstStyle/>
        <a:p>
          <a:endParaRPr lang="zh-CN" altLang="en-US">
            <a:solidFill>
              <a:schemeClr val="tx1"/>
            </a:solidFill>
          </a:endParaRPr>
        </a:p>
      </dgm:t>
    </dgm:pt>
    <dgm:pt modelId="{4900E1E0-1832-4983-B394-F1B0A11FFFED}">
      <dgm:prSet phldrT="[文本]" custT="1"/>
      <dgm:spPr/>
      <dgm:t>
        <a:bodyPr/>
        <a:lstStyle/>
        <a:p>
          <a:r>
            <a:rPr lang="en-US" sz="2800" b="1" dirty="0" smtClean="0">
              <a:solidFill>
                <a:schemeClr val="accent6">
                  <a:lumMod val="50000"/>
                </a:schemeClr>
              </a:solidFill>
              <a:latin typeface="黑体" panose="02010609060101010101" pitchFamily="49" charset="-122"/>
              <a:ea typeface="黑体" panose="02010609060101010101" pitchFamily="49" charset="-122"/>
            </a:rPr>
            <a:t>6</a:t>
          </a:r>
          <a:r>
            <a:rPr lang="zh-CN" sz="2800" b="1" dirty="0" smtClean="0">
              <a:solidFill>
                <a:schemeClr val="accent6">
                  <a:lumMod val="50000"/>
                </a:schemeClr>
              </a:solidFill>
              <a:latin typeface="黑体" panose="02010609060101010101" pitchFamily="49" charset="-122"/>
              <a:ea typeface="黑体" panose="02010609060101010101" pitchFamily="49" charset="-122"/>
            </a:rPr>
            <a:t>、</a:t>
          </a:r>
          <a:r>
            <a:rPr lang="x-none" sz="2800" b="1" dirty="0" smtClean="0">
              <a:solidFill>
                <a:schemeClr val="accent6">
                  <a:lumMod val="50000"/>
                </a:schemeClr>
              </a:solidFill>
              <a:latin typeface="黑体" panose="02010609060101010101" pitchFamily="49" charset="-122"/>
              <a:ea typeface="黑体" panose="02010609060101010101" pitchFamily="49" charset="-122"/>
            </a:rPr>
            <a:t>安全评价报告编制</a:t>
          </a:r>
          <a:endParaRPr lang="zh-CN" altLang="en-US" sz="2800" b="1" dirty="0">
            <a:solidFill>
              <a:schemeClr val="accent6">
                <a:lumMod val="50000"/>
              </a:schemeClr>
            </a:solidFill>
            <a:latin typeface="黑体" panose="02010609060101010101" pitchFamily="49" charset="-122"/>
            <a:ea typeface="黑体" panose="02010609060101010101" pitchFamily="49" charset="-122"/>
          </a:endParaRPr>
        </a:p>
      </dgm:t>
    </dgm:pt>
    <dgm:pt modelId="{B099222F-A35A-4C02-81B9-F7ED61339670}" type="parTrans" cxnId="{92A97A93-895D-43FD-908F-56E779E6FC16}">
      <dgm:prSet/>
      <dgm:spPr/>
      <dgm:t>
        <a:bodyPr/>
        <a:lstStyle/>
        <a:p>
          <a:endParaRPr lang="zh-CN" altLang="en-US">
            <a:solidFill>
              <a:schemeClr val="tx1"/>
            </a:solidFill>
          </a:endParaRPr>
        </a:p>
      </dgm:t>
    </dgm:pt>
    <dgm:pt modelId="{8D3CC0B2-15CA-439D-8254-D123DD6A6769}" type="sibTrans" cxnId="{92A97A93-895D-43FD-908F-56E779E6FC16}">
      <dgm:prSet/>
      <dgm:spPr/>
      <dgm:t>
        <a:bodyPr/>
        <a:lstStyle/>
        <a:p>
          <a:endParaRPr lang="zh-CN" altLang="en-US">
            <a:solidFill>
              <a:schemeClr val="tx1"/>
            </a:solidFill>
          </a:endParaRPr>
        </a:p>
      </dgm:t>
    </dgm:pt>
    <dgm:pt modelId="{471518A4-239E-42E6-863C-D7400F948FEE}">
      <dgm:prSet custT="1"/>
      <dgm:spPr>
        <a:solidFill>
          <a:schemeClr val="accent6">
            <a:lumMod val="20000"/>
            <a:lumOff val="80000"/>
            <a:alpha val="90000"/>
          </a:schemeClr>
        </a:solidFill>
      </dgm:spPr>
      <dgm:t>
        <a:bodyPr/>
        <a:lstStyle/>
        <a:p>
          <a:r>
            <a:rPr lang="zh-CN" sz="2400" dirty="0" smtClean="0"/>
            <a:t>简要明确地列出主要危险、有害因素的评价结果以及工艺、材料、设备、操作、生产环境、安全设施、安全管理、工艺技术文件等方面对安全生产经营的适应与满足情况。指出工程、系统应重点防范的重大危险因素，明确生产经营者应重视的重要安全措施。最后给出评价的</a:t>
          </a:r>
          <a:r>
            <a:rPr lang="zh-CN" sz="2400" b="1" dirty="0" smtClean="0"/>
            <a:t>结论性意见。</a:t>
          </a:r>
          <a:endParaRPr lang="zh-CN" sz="2400" dirty="0">
            <a:solidFill>
              <a:schemeClr val="tx1"/>
            </a:solidFill>
          </a:endParaRPr>
        </a:p>
      </dgm:t>
    </dgm:pt>
    <dgm:pt modelId="{A23C984B-2E01-4B3D-92DC-A69D5DA87F85}" type="parTrans" cxnId="{3451AF95-5E10-4502-A32B-00C6B70EFFB6}">
      <dgm:prSet/>
      <dgm:spPr/>
      <dgm:t>
        <a:bodyPr/>
        <a:lstStyle/>
        <a:p>
          <a:endParaRPr lang="zh-CN" altLang="en-US">
            <a:solidFill>
              <a:schemeClr val="tx1"/>
            </a:solidFill>
          </a:endParaRPr>
        </a:p>
      </dgm:t>
    </dgm:pt>
    <dgm:pt modelId="{26EE2062-CF2F-43D0-BCA3-325E916F56A5}" type="sibTrans" cxnId="{3451AF95-5E10-4502-A32B-00C6B70EFFB6}">
      <dgm:prSet/>
      <dgm:spPr/>
      <dgm:t>
        <a:bodyPr/>
        <a:lstStyle/>
        <a:p>
          <a:endParaRPr lang="zh-CN" altLang="en-US">
            <a:solidFill>
              <a:schemeClr val="tx1"/>
            </a:solidFill>
          </a:endParaRPr>
        </a:p>
      </dgm:t>
    </dgm:pt>
    <dgm:pt modelId="{E8180B5A-F5F5-4B15-8A32-16358520B240}">
      <dgm:prSet custT="1"/>
      <dgm:spPr>
        <a:solidFill>
          <a:schemeClr val="accent6">
            <a:lumMod val="20000"/>
            <a:lumOff val="80000"/>
            <a:alpha val="90000"/>
          </a:schemeClr>
        </a:solidFill>
      </dgm:spPr>
      <dgm:t>
        <a:bodyPr/>
        <a:lstStyle/>
        <a:p>
          <a:r>
            <a:rPr lang="x-none" sz="2400" dirty="0" smtClean="0"/>
            <a:t>依据安全评价的结果编制相应的安全评价报告。</a:t>
          </a:r>
          <a:endParaRPr lang="zh-CN" sz="2400" dirty="0">
            <a:solidFill>
              <a:schemeClr val="tx1"/>
            </a:solidFill>
          </a:endParaRPr>
        </a:p>
      </dgm:t>
    </dgm:pt>
    <dgm:pt modelId="{2CB066F0-6CB5-4BF3-9A68-A35366FB9421}" type="parTrans" cxnId="{8CB4EE9A-4415-4900-B92C-1667A3AD3E91}">
      <dgm:prSet/>
      <dgm:spPr/>
      <dgm:t>
        <a:bodyPr/>
        <a:lstStyle/>
        <a:p>
          <a:endParaRPr lang="zh-CN" altLang="en-US">
            <a:solidFill>
              <a:schemeClr val="tx1"/>
            </a:solidFill>
          </a:endParaRPr>
        </a:p>
      </dgm:t>
    </dgm:pt>
    <dgm:pt modelId="{F7044E45-D1DC-4F4F-8C48-FD170D290734}" type="sibTrans" cxnId="{8CB4EE9A-4415-4900-B92C-1667A3AD3E91}">
      <dgm:prSet/>
      <dgm:spPr/>
      <dgm:t>
        <a:bodyPr/>
        <a:lstStyle/>
        <a:p>
          <a:endParaRPr lang="zh-CN" altLang="en-US">
            <a:solidFill>
              <a:schemeClr val="tx1"/>
            </a:solidFill>
          </a:endParaRPr>
        </a:p>
      </dgm:t>
    </dgm:pt>
    <dgm:pt modelId="{89B0AF2E-E43B-4D72-AF9B-A78999387EAA}" type="pres">
      <dgm:prSet presAssocID="{2645F9EC-0284-4A50-BE5B-CE980186C0D1}" presName="linearFlow" presStyleCnt="0">
        <dgm:presLayoutVars>
          <dgm:dir/>
          <dgm:animLvl val="lvl"/>
          <dgm:resizeHandles val="exact"/>
        </dgm:presLayoutVars>
      </dgm:prSet>
      <dgm:spPr/>
      <dgm:t>
        <a:bodyPr/>
        <a:lstStyle/>
        <a:p>
          <a:endParaRPr lang="zh-CN" altLang="en-US"/>
        </a:p>
      </dgm:t>
    </dgm:pt>
    <dgm:pt modelId="{16A8DFAA-A06B-408A-86D7-0E3834269525}" type="pres">
      <dgm:prSet presAssocID="{D1F61274-FB32-4DA4-8102-1F30FA34697F}" presName="composite" presStyleCnt="0"/>
      <dgm:spPr/>
    </dgm:pt>
    <dgm:pt modelId="{5AA98B52-7C00-4AFA-8C11-3B1B0DD98F43}" type="pres">
      <dgm:prSet presAssocID="{D1F61274-FB32-4DA4-8102-1F30FA34697F}" presName="parentText" presStyleLbl="alignNode1" presStyleIdx="0" presStyleCnt="2" custScaleX="134645" custLinFactNeighborY="-2233">
        <dgm:presLayoutVars>
          <dgm:chMax val="1"/>
          <dgm:bulletEnabled val="1"/>
        </dgm:presLayoutVars>
      </dgm:prSet>
      <dgm:spPr/>
      <dgm:t>
        <a:bodyPr/>
        <a:lstStyle/>
        <a:p>
          <a:endParaRPr lang="zh-CN" altLang="en-US"/>
        </a:p>
      </dgm:t>
    </dgm:pt>
    <dgm:pt modelId="{0D3B4E30-891D-40C9-A0EF-79630FD078FA}" type="pres">
      <dgm:prSet presAssocID="{D1F61274-FB32-4DA4-8102-1F30FA34697F}" presName="descendantText" presStyleLbl="alignAcc1" presStyleIdx="0" presStyleCnt="2" custScaleX="94529" custScaleY="208085" custLinFactNeighborX="-49" custLinFactNeighborY="4923">
        <dgm:presLayoutVars>
          <dgm:bulletEnabled val="1"/>
        </dgm:presLayoutVars>
      </dgm:prSet>
      <dgm:spPr/>
      <dgm:t>
        <a:bodyPr/>
        <a:lstStyle/>
        <a:p>
          <a:endParaRPr lang="zh-CN" altLang="en-US"/>
        </a:p>
      </dgm:t>
    </dgm:pt>
    <dgm:pt modelId="{E0483B62-BA4E-4959-BB95-72924B095B9D}" type="pres">
      <dgm:prSet presAssocID="{9D42BF7B-E1DC-4159-87C2-736B55FBC3D5}" presName="sp" presStyleCnt="0"/>
      <dgm:spPr/>
    </dgm:pt>
    <dgm:pt modelId="{D5DA8868-9E54-4B00-AFE7-FE798343C2A8}" type="pres">
      <dgm:prSet presAssocID="{4900E1E0-1832-4983-B394-F1B0A11FFFED}" presName="composite" presStyleCnt="0"/>
      <dgm:spPr/>
    </dgm:pt>
    <dgm:pt modelId="{6F866494-604C-4583-B854-ACF48471484E}" type="pres">
      <dgm:prSet presAssocID="{4900E1E0-1832-4983-B394-F1B0A11FFFED}" presName="parentText" presStyleLbl="alignNode1" presStyleIdx="1" presStyleCnt="2" custScaleX="139955" custLinFactNeighborY="5353">
        <dgm:presLayoutVars>
          <dgm:chMax val="1"/>
          <dgm:bulletEnabled val="1"/>
        </dgm:presLayoutVars>
      </dgm:prSet>
      <dgm:spPr/>
      <dgm:t>
        <a:bodyPr/>
        <a:lstStyle/>
        <a:p>
          <a:endParaRPr lang="zh-CN" altLang="en-US"/>
        </a:p>
      </dgm:t>
    </dgm:pt>
    <dgm:pt modelId="{31A0DBBA-F1D5-4862-BE61-16FB095D5608}" type="pres">
      <dgm:prSet presAssocID="{4900E1E0-1832-4983-B394-F1B0A11FFFED}" presName="descendantText" presStyleLbl="alignAcc1" presStyleIdx="1" presStyleCnt="2" custScaleX="93288" custLinFactNeighborX="590" custLinFactNeighborY="39421">
        <dgm:presLayoutVars>
          <dgm:bulletEnabled val="1"/>
        </dgm:presLayoutVars>
      </dgm:prSet>
      <dgm:spPr/>
      <dgm:t>
        <a:bodyPr/>
        <a:lstStyle/>
        <a:p>
          <a:endParaRPr lang="zh-CN" altLang="en-US"/>
        </a:p>
      </dgm:t>
    </dgm:pt>
  </dgm:ptLst>
  <dgm:cxnLst>
    <dgm:cxn modelId="{3451AF95-5E10-4502-A32B-00C6B70EFFB6}" srcId="{D1F61274-FB32-4DA4-8102-1F30FA34697F}" destId="{471518A4-239E-42E6-863C-D7400F948FEE}" srcOrd="0" destOrd="0" parTransId="{A23C984B-2E01-4B3D-92DC-A69D5DA87F85}" sibTransId="{26EE2062-CF2F-43D0-BCA3-325E916F56A5}"/>
    <dgm:cxn modelId="{F338FA92-2ED4-47AE-8E62-5AF699902FAE}" type="presOf" srcId="{E8180B5A-F5F5-4B15-8A32-16358520B240}" destId="{31A0DBBA-F1D5-4862-BE61-16FB095D5608}" srcOrd="0" destOrd="0" presId="urn:microsoft.com/office/officeart/2005/8/layout/chevron2"/>
    <dgm:cxn modelId="{CF2882B0-7726-4AE9-A7DC-BBADBAD20788}" type="presOf" srcId="{D1F61274-FB32-4DA4-8102-1F30FA34697F}" destId="{5AA98B52-7C00-4AFA-8C11-3B1B0DD98F43}" srcOrd="0" destOrd="0" presId="urn:microsoft.com/office/officeart/2005/8/layout/chevron2"/>
    <dgm:cxn modelId="{5091AF01-F1EC-4350-8713-E586C0DD797D}" type="presOf" srcId="{471518A4-239E-42E6-863C-D7400F948FEE}" destId="{0D3B4E30-891D-40C9-A0EF-79630FD078FA}" srcOrd="0" destOrd="0" presId="urn:microsoft.com/office/officeart/2005/8/layout/chevron2"/>
    <dgm:cxn modelId="{8CB4EE9A-4415-4900-B92C-1667A3AD3E91}" srcId="{4900E1E0-1832-4983-B394-F1B0A11FFFED}" destId="{E8180B5A-F5F5-4B15-8A32-16358520B240}" srcOrd="0" destOrd="0" parTransId="{2CB066F0-6CB5-4BF3-9A68-A35366FB9421}" sibTransId="{F7044E45-D1DC-4F4F-8C48-FD170D290734}"/>
    <dgm:cxn modelId="{79BA3C03-B782-4DF8-B602-CC5A7D83CED3}" type="presOf" srcId="{2645F9EC-0284-4A50-BE5B-CE980186C0D1}" destId="{89B0AF2E-E43B-4D72-AF9B-A78999387EAA}" srcOrd="0" destOrd="0" presId="urn:microsoft.com/office/officeart/2005/8/layout/chevron2"/>
    <dgm:cxn modelId="{92A97A93-895D-43FD-908F-56E779E6FC16}" srcId="{2645F9EC-0284-4A50-BE5B-CE980186C0D1}" destId="{4900E1E0-1832-4983-B394-F1B0A11FFFED}" srcOrd="1" destOrd="0" parTransId="{B099222F-A35A-4C02-81B9-F7ED61339670}" sibTransId="{8D3CC0B2-15CA-439D-8254-D123DD6A6769}"/>
    <dgm:cxn modelId="{CF0DDC8B-152D-4A41-9EB4-F60649082DC4}" srcId="{2645F9EC-0284-4A50-BE5B-CE980186C0D1}" destId="{D1F61274-FB32-4DA4-8102-1F30FA34697F}" srcOrd="0" destOrd="0" parTransId="{78432A10-B421-4BED-9632-123CBD1D351D}" sibTransId="{9D42BF7B-E1DC-4159-87C2-736B55FBC3D5}"/>
    <dgm:cxn modelId="{FE8B0680-A354-4346-831F-22C19C4B8DC3}" type="presOf" srcId="{4900E1E0-1832-4983-B394-F1B0A11FFFED}" destId="{6F866494-604C-4583-B854-ACF48471484E}" srcOrd="0" destOrd="0" presId="urn:microsoft.com/office/officeart/2005/8/layout/chevron2"/>
    <dgm:cxn modelId="{077FB865-73A2-4690-A4A9-9B803CB6E4B5}" type="presParOf" srcId="{89B0AF2E-E43B-4D72-AF9B-A78999387EAA}" destId="{16A8DFAA-A06B-408A-86D7-0E3834269525}" srcOrd="0" destOrd="0" presId="urn:microsoft.com/office/officeart/2005/8/layout/chevron2"/>
    <dgm:cxn modelId="{2103FE1D-5007-4360-BDB6-69F490A5EC87}" type="presParOf" srcId="{16A8DFAA-A06B-408A-86D7-0E3834269525}" destId="{5AA98B52-7C00-4AFA-8C11-3B1B0DD98F43}" srcOrd="0" destOrd="0" presId="urn:microsoft.com/office/officeart/2005/8/layout/chevron2"/>
    <dgm:cxn modelId="{1F76C75C-7833-46DA-B22E-E4F0DFA0632A}" type="presParOf" srcId="{16A8DFAA-A06B-408A-86D7-0E3834269525}" destId="{0D3B4E30-891D-40C9-A0EF-79630FD078FA}" srcOrd="1" destOrd="0" presId="urn:microsoft.com/office/officeart/2005/8/layout/chevron2"/>
    <dgm:cxn modelId="{8A34D0D7-6522-4D35-B2D1-AD4F1572F6E2}" type="presParOf" srcId="{89B0AF2E-E43B-4D72-AF9B-A78999387EAA}" destId="{E0483B62-BA4E-4959-BB95-72924B095B9D}" srcOrd="1" destOrd="0" presId="urn:microsoft.com/office/officeart/2005/8/layout/chevron2"/>
    <dgm:cxn modelId="{0262A182-2918-4B12-B218-11E00F85DE02}" type="presParOf" srcId="{89B0AF2E-E43B-4D72-AF9B-A78999387EAA}" destId="{D5DA8868-9E54-4B00-AFE7-FE798343C2A8}" srcOrd="2" destOrd="0" presId="urn:microsoft.com/office/officeart/2005/8/layout/chevron2"/>
    <dgm:cxn modelId="{2762A68B-DCF2-4C82-A67D-F28EBE9BA6BD}" type="presParOf" srcId="{D5DA8868-9E54-4B00-AFE7-FE798343C2A8}" destId="{6F866494-604C-4583-B854-ACF48471484E}" srcOrd="0" destOrd="0" presId="urn:microsoft.com/office/officeart/2005/8/layout/chevron2"/>
    <dgm:cxn modelId="{3C7EB18C-2780-47E0-9D27-BD6583036146}" type="presParOf" srcId="{D5DA8868-9E54-4B00-AFE7-FE798343C2A8}" destId="{31A0DBBA-F1D5-4862-BE61-16FB095D5608}" srcOrd="1" destOrd="0" presId="urn:microsoft.com/office/officeart/2005/8/layout/chevron2"/>
  </dgm:cxnLst>
  <dgm:bg>
    <a:solidFill>
      <a:srgbClr val="E8E7CF"/>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B93F4A-BF45-4506-96F9-EDA30FC053DB}" type="doc">
      <dgm:prSet loTypeId="urn:microsoft.com/office/officeart/2005/8/layout/hProcess9#1" loCatId="process" qsTypeId="urn:microsoft.com/office/officeart/2005/8/quickstyle/simple1#6" qsCatId="simple" csTypeId="urn:microsoft.com/office/officeart/2005/8/colors/accent1_2#6" csCatId="accent1" phldr="1"/>
      <dgm:spPr/>
    </dgm:pt>
    <dgm:pt modelId="{281A5F69-6FE2-4924-A399-C2C34D982A22}">
      <dgm:prSet phldrT="[文本]" custT="1"/>
      <dgm:spPr/>
      <dgm:t>
        <a:bodyPr/>
        <a:lstStyle/>
        <a:p>
          <a:r>
            <a:rPr lang="zh-CN" altLang="en-US" sz="2400" b="1" dirty="0" smtClean="0">
              <a:solidFill>
                <a:srgbClr val="006600"/>
              </a:solidFill>
              <a:latin typeface="黑体" panose="02010609060101010101" pitchFamily="49" charset="-122"/>
              <a:ea typeface="黑体" panose="02010609060101010101" pitchFamily="49" charset="-122"/>
            </a:rPr>
            <a:t>安全预评价</a:t>
          </a:r>
          <a:endParaRPr lang="zh-CN" altLang="en-US" sz="2400" b="1" dirty="0">
            <a:solidFill>
              <a:srgbClr val="006600"/>
            </a:solidFill>
            <a:latin typeface="黑体" panose="02010609060101010101" pitchFamily="49" charset="-122"/>
            <a:ea typeface="黑体" panose="02010609060101010101" pitchFamily="49" charset="-122"/>
          </a:endParaRPr>
        </a:p>
      </dgm:t>
    </dgm:pt>
    <dgm:pt modelId="{42C47DB4-9056-4B7D-A16A-4863B492D5CA}" type="parTrans" cxnId="{11951951-2590-494F-A9C3-87DCC4929409}">
      <dgm:prSet/>
      <dgm:spPr/>
      <dgm:t>
        <a:bodyPr/>
        <a:lstStyle/>
        <a:p>
          <a:endParaRPr lang="zh-CN" altLang="en-US">
            <a:solidFill>
              <a:srgbClr val="006600"/>
            </a:solidFill>
          </a:endParaRPr>
        </a:p>
      </dgm:t>
    </dgm:pt>
    <dgm:pt modelId="{5F8D50CF-6DC4-4C74-9AB1-52CA3C3056D1}" type="sibTrans" cxnId="{11951951-2590-494F-A9C3-87DCC4929409}">
      <dgm:prSet/>
      <dgm:spPr/>
      <dgm:t>
        <a:bodyPr/>
        <a:lstStyle/>
        <a:p>
          <a:endParaRPr lang="zh-CN" altLang="en-US">
            <a:solidFill>
              <a:srgbClr val="006600"/>
            </a:solidFill>
          </a:endParaRPr>
        </a:p>
      </dgm:t>
    </dgm:pt>
    <dgm:pt modelId="{26B15D68-0585-431C-9602-564DAA41B149}">
      <dgm:prSet phldrT="[文本]" custT="1"/>
      <dgm:spPr/>
      <dgm:t>
        <a:bodyPr/>
        <a:lstStyle/>
        <a:p>
          <a:r>
            <a:rPr lang="x-none" sz="2400" b="1" dirty="0" smtClean="0">
              <a:solidFill>
                <a:srgbClr val="660066"/>
              </a:solidFill>
              <a:latin typeface="黑体" panose="02010609060101010101" pitchFamily="49" charset="-122"/>
              <a:ea typeface="黑体" panose="02010609060101010101" pitchFamily="49" charset="-122"/>
            </a:rPr>
            <a:t>安全验收评价</a:t>
          </a:r>
          <a:endParaRPr lang="zh-CN" altLang="en-US" sz="2400" b="1" dirty="0">
            <a:solidFill>
              <a:srgbClr val="660066"/>
            </a:solidFill>
            <a:latin typeface="黑体" panose="02010609060101010101" pitchFamily="49" charset="-122"/>
            <a:ea typeface="黑体" panose="02010609060101010101" pitchFamily="49" charset="-122"/>
          </a:endParaRPr>
        </a:p>
      </dgm:t>
    </dgm:pt>
    <dgm:pt modelId="{1F474AD0-A657-40F0-991E-B674069B7C2D}" type="parTrans" cxnId="{FE6EAC3B-19D3-4C6A-B6BD-FBD226B58159}">
      <dgm:prSet/>
      <dgm:spPr/>
      <dgm:t>
        <a:bodyPr/>
        <a:lstStyle/>
        <a:p>
          <a:endParaRPr lang="zh-CN" altLang="en-US">
            <a:solidFill>
              <a:srgbClr val="006600"/>
            </a:solidFill>
          </a:endParaRPr>
        </a:p>
      </dgm:t>
    </dgm:pt>
    <dgm:pt modelId="{991CBF5C-9710-427E-8B74-0C771A2F43F0}" type="sibTrans" cxnId="{FE6EAC3B-19D3-4C6A-B6BD-FBD226B58159}">
      <dgm:prSet/>
      <dgm:spPr/>
      <dgm:t>
        <a:bodyPr/>
        <a:lstStyle/>
        <a:p>
          <a:endParaRPr lang="zh-CN" altLang="en-US">
            <a:solidFill>
              <a:srgbClr val="006600"/>
            </a:solidFill>
          </a:endParaRPr>
        </a:p>
      </dgm:t>
    </dgm:pt>
    <dgm:pt modelId="{A7F0102B-EB79-40F9-A4D0-9D81872DAA65}">
      <dgm:prSet phldrT="[文本]" custT="1"/>
      <dgm:spPr/>
      <dgm:t>
        <a:bodyPr/>
        <a:lstStyle/>
        <a:p>
          <a:r>
            <a:rPr lang="x-none" sz="2400" b="1" dirty="0" smtClean="0">
              <a:solidFill>
                <a:srgbClr val="000099"/>
              </a:solidFill>
              <a:latin typeface="黑体" panose="02010609060101010101" pitchFamily="49" charset="-122"/>
              <a:ea typeface="黑体" panose="02010609060101010101" pitchFamily="49" charset="-122"/>
            </a:rPr>
            <a:t>安全现状评价</a:t>
          </a:r>
          <a:endParaRPr lang="zh-CN" altLang="en-US" sz="2400" b="1" dirty="0">
            <a:solidFill>
              <a:srgbClr val="000099"/>
            </a:solidFill>
            <a:latin typeface="黑体" panose="02010609060101010101" pitchFamily="49" charset="-122"/>
            <a:ea typeface="黑体" panose="02010609060101010101" pitchFamily="49" charset="-122"/>
          </a:endParaRPr>
        </a:p>
      </dgm:t>
    </dgm:pt>
    <dgm:pt modelId="{7C857ECB-7473-41EE-84DB-6C1F9E568C2A}" type="parTrans" cxnId="{D4250AD5-827E-4ABB-AD97-C409E4861C26}">
      <dgm:prSet/>
      <dgm:spPr/>
      <dgm:t>
        <a:bodyPr/>
        <a:lstStyle/>
        <a:p>
          <a:endParaRPr lang="zh-CN" altLang="en-US">
            <a:solidFill>
              <a:srgbClr val="006600"/>
            </a:solidFill>
          </a:endParaRPr>
        </a:p>
      </dgm:t>
    </dgm:pt>
    <dgm:pt modelId="{11693F55-E182-4E2C-8C5D-399C970A4ADB}" type="sibTrans" cxnId="{D4250AD5-827E-4ABB-AD97-C409E4861C26}">
      <dgm:prSet/>
      <dgm:spPr/>
      <dgm:t>
        <a:bodyPr/>
        <a:lstStyle/>
        <a:p>
          <a:endParaRPr lang="zh-CN" altLang="en-US">
            <a:solidFill>
              <a:srgbClr val="006600"/>
            </a:solidFill>
          </a:endParaRPr>
        </a:p>
      </dgm:t>
    </dgm:pt>
    <dgm:pt modelId="{7A4772B6-C2CA-4896-AF0D-8C20C936477C}">
      <dgm:prSet phldrT="[文本]" custT="1"/>
      <dgm:spPr/>
      <dgm:t>
        <a:bodyPr/>
        <a:lstStyle/>
        <a:p>
          <a:r>
            <a:rPr lang="zh-CN" altLang="en-US" sz="1400" b="1" dirty="0" smtClean="0">
              <a:solidFill>
                <a:srgbClr val="006600"/>
              </a:solidFill>
              <a:latin typeface="黑体" panose="02010609060101010101" pitchFamily="49" charset="-122"/>
              <a:ea typeface="黑体" panose="02010609060101010101" pitchFamily="49" charset="-122"/>
            </a:rPr>
            <a:t>提高工程设计质量和系统安全可靠度。</a:t>
          </a:r>
          <a:endParaRPr lang="zh-CN" altLang="en-US" sz="1400" b="1" dirty="0">
            <a:solidFill>
              <a:srgbClr val="006600"/>
            </a:solidFill>
            <a:latin typeface="黑体" panose="02010609060101010101" pitchFamily="49" charset="-122"/>
            <a:ea typeface="黑体" panose="02010609060101010101" pitchFamily="49" charset="-122"/>
          </a:endParaRPr>
        </a:p>
      </dgm:t>
    </dgm:pt>
    <dgm:pt modelId="{6975FCC3-E90E-4EFE-9654-91974B638D41}" type="parTrans" cxnId="{90B71325-D9A3-405F-B8E1-F6F117A72B11}">
      <dgm:prSet/>
      <dgm:spPr/>
      <dgm:t>
        <a:bodyPr/>
        <a:lstStyle/>
        <a:p>
          <a:endParaRPr lang="zh-CN" altLang="en-US">
            <a:solidFill>
              <a:srgbClr val="006600"/>
            </a:solidFill>
          </a:endParaRPr>
        </a:p>
      </dgm:t>
    </dgm:pt>
    <dgm:pt modelId="{586B5A02-CEC0-4CE5-B7E0-8B3CDB6D5DE0}" type="sibTrans" cxnId="{90B71325-D9A3-405F-B8E1-F6F117A72B11}">
      <dgm:prSet/>
      <dgm:spPr/>
      <dgm:t>
        <a:bodyPr/>
        <a:lstStyle/>
        <a:p>
          <a:endParaRPr lang="zh-CN" altLang="en-US">
            <a:solidFill>
              <a:srgbClr val="006600"/>
            </a:solidFill>
          </a:endParaRPr>
        </a:p>
      </dgm:t>
    </dgm:pt>
    <dgm:pt modelId="{4A8507D2-7252-4567-B9E5-8B413B476EA4}">
      <dgm:prSet phldrT="[文本]" custT="1"/>
      <dgm:spPr/>
      <dgm:t>
        <a:bodyPr/>
        <a:lstStyle/>
        <a:p>
          <a:r>
            <a:rPr lang="x-none" sz="1400" b="1" dirty="0" smtClean="0">
              <a:solidFill>
                <a:srgbClr val="660066"/>
              </a:solidFill>
              <a:latin typeface="黑体" panose="02010609060101010101" pitchFamily="49" charset="-122"/>
              <a:ea typeface="黑体" panose="02010609060101010101" pitchFamily="49" charset="-122"/>
            </a:rPr>
            <a:t>根据安全生产法律法规和安全标准等规定，对设备设施和系统进行符合性评价，提高安全达标水平。</a:t>
          </a:r>
          <a:endParaRPr lang="zh-CN" altLang="en-US" sz="1400" b="1" dirty="0">
            <a:solidFill>
              <a:srgbClr val="660066"/>
            </a:solidFill>
            <a:latin typeface="黑体" panose="02010609060101010101" pitchFamily="49" charset="-122"/>
            <a:ea typeface="黑体" panose="02010609060101010101" pitchFamily="49" charset="-122"/>
          </a:endParaRPr>
        </a:p>
      </dgm:t>
    </dgm:pt>
    <dgm:pt modelId="{BAE33C85-46A3-4A7E-91B0-47545B08163A}" type="parTrans" cxnId="{04EC38E9-C5D6-4969-A5FB-C90F4274A37E}">
      <dgm:prSet/>
      <dgm:spPr/>
      <dgm:t>
        <a:bodyPr/>
        <a:lstStyle/>
        <a:p>
          <a:endParaRPr lang="zh-CN" altLang="en-US">
            <a:solidFill>
              <a:srgbClr val="006600"/>
            </a:solidFill>
          </a:endParaRPr>
        </a:p>
      </dgm:t>
    </dgm:pt>
    <dgm:pt modelId="{BF63802C-03A1-4475-BD4C-C4E4389BC9A9}" type="sibTrans" cxnId="{04EC38E9-C5D6-4969-A5FB-C90F4274A37E}">
      <dgm:prSet/>
      <dgm:spPr/>
      <dgm:t>
        <a:bodyPr/>
        <a:lstStyle/>
        <a:p>
          <a:endParaRPr lang="zh-CN" altLang="en-US">
            <a:solidFill>
              <a:srgbClr val="006600"/>
            </a:solidFill>
          </a:endParaRPr>
        </a:p>
      </dgm:t>
    </dgm:pt>
    <dgm:pt modelId="{39198CA0-DDDC-4CA6-A5F7-B3211A770E7F}">
      <dgm:prSet phldrT="[文本]" custT="1"/>
      <dgm:spPr/>
      <dgm:t>
        <a:bodyPr/>
        <a:lstStyle/>
        <a:p>
          <a:r>
            <a:rPr lang="x-none" sz="1200" b="1" dirty="0" smtClean="0">
              <a:solidFill>
                <a:srgbClr val="000099"/>
              </a:solidFill>
              <a:latin typeface="黑体" panose="02010609060101010101" pitchFamily="49" charset="-122"/>
              <a:ea typeface="黑体" panose="02010609060101010101" pitchFamily="49" charset="-122"/>
            </a:rPr>
            <a:t>客观评价企业安全生产水平，帮助企业掌握可能存在的危险、有害因素及其严重程度，明确持续改进的方向。同时，为安全监管部门掌握企业安全生产现状，实施宏观调控奠定基础，为企业和安全监管部门的管理决策提供科学依据。</a:t>
          </a:r>
          <a:endParaRPr lang="zh-CN" altLang="en-US" sz="1200" b="1" dirty="0">
            <a:solidFill>
              <a:srgbClr val="000099"/>
            </a:solidFill>
            <a:latin typeface="黑体" panose="02010609060101010101" pitchFamily="49" charset="-122"/>
            <a:ea typeface="黑体" panose="02010609060101010101" pitchFamily="49" charset="-122"/>
          </a:endParaRPr>
        </a:p>
      </dgm:t>
    </dgm:pt>
    <dgm:pt modelId="{958FC92D-B238-4A97-80FC-51232BBDB75F}" type="parTrans" cxnId="{3574A588-B2B1-4144-91EA-F110AE614A5A}">
      <dgm:prSet/>
      <dgm:spPr/>
      <dgm:t>
        <a:bodyPr/>
        <a:lstStyle/>
        <a:p>
          <a:endParaRPr lang="zh-CN" altLang="en-US">
            <a:solidFill>
              <a:srgbClr val="006600"/>
            </a:solidFill>
          </a:endParaRPr>
        </a:p>
      </dgm:t>
    </dgm:pt>
    <dgm:pt modelId="{9316DEC7-C1B1-4542-B60F-3289DADDBDC3}" type="sibTrans" cxnId="{3574A588-B2B1-4144-91EA-F110AE614A5A}">
      <dgm:prSet/>
      <dgm:spPr/>
      <dgm:t>
        <a:bodyPr/>
        <a:lstStyle/>
        <a:p>
          <a:endParaRPr lang="zh-CN" altLang="en-US">
            <a:solidFill>
              <a:srgbClr val="006600"/>
            </a:solidFill>
          </a:endParaRPr>
        </a:p>
      </dgm:t>
    </dgm:pt>
    <dgm:pt modelId="{F87CB304-25B5-47D0-84C2-9568F8196E67}" type="pres">
      <dgm:prSet presAssocID="{D8B93F4A-BF45-4506-96F9-EDA30FC053DB}" presName="CompostProcess" presStyleCnt="0">
        <dgm:presLayoutVars>
          <dgm:dir/>
          <dgm:resizeHandles val="exact"/>
        </dgm:presLayoutVars>
      </dgm:prSet>
      <dgm:spPr/>
    </dgm:pt>
    <dgm:pt modelId="{5C46C71F-EFB6-444B-BD18-CBE8CBD442D2}" type="pres">
      <dgm:prSet presAssocID="{D8B93F4A-BF45-4506-96F9-EDA30FC053DB}" presName="arrow" presStyleLbl="bgShp" presStyleIdx="0" presStyleCnt="1" custScaleX="117647" custLinFactNeighborX="9865"/>
      <dgm:spPr/>
    </dgm:pt>
    <dgm:pt modelId="{6D07E163-B646-44E3-902C-8D759292A08E}" type="pres">
      <dgm:prSet presAssocID="{D8B93F4A-BF45-4506-96F9-EDA30FC053DB}" presName="linearProcess" presStyleCnt="0"/>
      <dgm:spPr/>
    </dgm:pt>
    <dgm:pt modelId="{866B99E9-9539-4F50-A2AB-88563BB6CC70}" type="pres">
      <dgm:prSet presAssocID="{281A5F69-6FE2-4924-A399-C2C34D982A22}" presName="textNode" presStyleLbl="node1" presStyleIdx="0" presStyleCnt="3" custScaleX="76465" custLinFactNeighborX="-40084" custLinFactNeighborY="-2743">
        <dgm:presLayoutVars>
          <dgm:bulletEnabled val="1"/>
        </dgm:presLayoutVars>
      </dgm:prSet>
      <dgm:spPr/>
      <dgm:t>
        <a:bodyPr/>
        <a:lstStyle/>
        <a:p>
          <a:endParaRPr lang="zh-CN" altLang="en-US"/>
        </a:p>
      </dgm:t>
    </dgm:pt>
    <dgm:pt modelId="{86EBDBA8-F767-4D70-BB7B-A74A0669AD4D}" type="pres">
      <dgm:prSet presAssocID="{5F8D50CF-6DC4-4C74-9AB1-52CA3C3056D1}" presName="sibTrans" presStyleCnt="0"/>
      <dgm:spPr/>
    </dgm:pt>
    <dgm:pt modelId="{C7D15A62-96C2-4C18-8C3C-6CAEDC84A149}" type="pres">
      <dgm:prSet presAssocID="{26B15D68-0585-431C-9602-564DAA41B149}" presName="textNode" presStyleLbl="node1" presStyleIdx="1" presStyleCnt="3" custScaleX="87333" custLinFactX="-4680" custLinFactNeighborX="-100000" custLinFactNeighborY="-7904">
        <dgm:presLayoutVars>
          <dgm:bulletEnabled val="1"/>
        </dgm:presLayoutVars>
      </dgm:prSet>
      <dgm:spPr/>
      <dgm:t>
        <a:bodyPr/>
        <a:lstStyle/>
        <a:p>
          <a:endParaRPr lang="zh-CN" altLang="en-US"/>
        </a:p>
      </dgm:t>
    </dgm:pt>
    <dgm:pt modelId="{CDE1E404-62C2-4A78-ADAF-A0A9739354B8}" type="pres">
      <dgm:prSet presAssocID="{991CBF5C-9710-427E-8B74-0C771A2F43F0}" presName="sibTrans" presStyleCnt="0"/>
      <dgm:spPr/>
    </dgm:pt>
    <dgm:pt modelId="{AB3F4CC0-9F6D-44E5-A996-1133948A21A9}" type="pres">
      <dgm:prSet presAssocID="{A7F0102B-EB79-40F9-A4D0-9D81872DAA65}" presName="textNode" presStyleLbl="node1" presStyleIdx="2" presStyleCnt="3" custScaleX="126326" custLinFactX="-17387" custLinFactNeighborX="-100000" custLinFactNeighborY="-9841">
        <dgm:presLayoutVars>
          <dgm:bulletEnabled val="1"/>
        </dgm:presLayoutVars>
      </dgm:prSet>
      <dgm:spPr/>
      <dgm:t>
        <a:bodyPr/>
        <a:lstStyle/>
        <a:p>
          <a:endParaRPr lang="zh-CN" altLang="en-US"/>
        </a:p>
      </dgm:t>
    </dgm:pt>
  </dgm:ptLst>
  <dgm:cxnLst>
    <dgm:cxn modelId="{C7FECA99-580F-497E-B48A-8A44EDA048F6}" type="presOf" srcId="{A7F0102B-EB79-40F9-A4D0-9D81872DAA65}" destId="{AB3F4CC0-9F6D-44E5-A996-1133948A21A9}" srcOrd="0" destOrd="0" presId="urn:microsoft.com/office/officeart/2005/8/layout/hProcess9#1"/>
    <dgm:cxn modelId="{3574A588-B2B1-4144-91EA-F110AE614A5A}" srcId="{A7F0102B-EB79-40F9-A4D0-9D81872DAA65}" destId="{39198CA0-DDDC-4CA6-A5F7-B3211A770E7F}" srcOrd="0" destOrd="0" parTransId="{958FC92D-B238-4A97-80FC-51232BBDB75F}" sibTransId="{9316DEC7-C1B1-4542-B60F-3289DADDBDC3}"/>
    <dgm:cxn modelId="{11951951-2590-494F-A9C3-87DCC4929409}" srcId="{D8B93F4A-BF45-4506-96F9-EDA30FC053DB}" destId="{281A5F69-6FE2-4924-A399-C2C34D982A22}" srcOrd="0" destOrd="0" parTransId="{42C47DB4-9056-4B7D-A16A-4863B492D5CA}" sibTransId="{5F8D50CF-6DC4-4C74-9AB1-52CA3C3056D1}"/>
    <dgm:cxn modelId="{2688AD41-AF6B-401F-B5E0-C16580906A9F}" type="presOf" srcId="{281A5F69-6FE2-4924-A399-C2C34D982A22}" destId="{866B99E9-9539-4F50-A2AB-88563BB6CC70}" srcOrd="0" destOrd="0" presId="urn:microsoft.com/office/officeart/2005/8/layout/hProcess9#1"/>
    <dgm:cxn modelId="{FE6EAC3B-19D3-4C6A-B6BD-FBD226B58159}" srcId="{D8B93F4A-BF45-4506-96F9-EDA30FC053DB}" destId="{26B15D68-0585-431C-9602-564DAA41B149}" srcOrd="1" destOrd="0" parTransId="{1F474AD0-A657-40F0-991E-B674069B7C2D}" sibTransId="{991CBF5C-9710-427E-8B74-0C771A2F43F0}"/>
    <dgm:cxn modelId="{04EC38E9-C5D6-4969-A5FB-C90F4274A37E}" srcId="{26B15D68-0585-431C-9602-564DAA41B149}" destId="{4A8507D2-7252-4567-B9E5-8B413B476EA4}" srcOrd="0" destOrd="0" parTransId="{BAE33C85-46A3-4A7E-91B0-47545B08163A}" sibTransId="{BF63802C-03A1-4475-BD4C-C4E4389BC9A9}"/>
    <dgm:cxn modelId="{5359CA9E-B9B9-4CE1-AEC4-115752E3EB0E}" type="presOf" srcId="{4A8507D2-7252-4567-B9E5-8B413B476EA4}" destId="{C7D15A62-96C2-4C18-8C3C-6CAEDC84A149}" srcOrd="0" destOrd="1" presId="urn:microsoft.com/office/officeart/2005/8/layout/hProcess9#1"/>
    <dgm:cxn modelId="{10BBFD0E-872C-4954-964B-72088B584768}" type="presOf" srcId="{D8B93F4A-BF45-4506-96F9-EDA30FC053DB}" destId="{F87CB304-25B5-47D0-84C2-9568F8196E67}" srcOrd="0" destOrd="0" presId="urn:microsoft.com/office/officeart/2005/8/layout/hProcess9#1"/>
    <dgm:cxn modelId="{602064EF-ED13-4EA9-AF91-2BC7E2BAF00F}" type="presOf" srcId="{39198CA0-DDDC-4CA6-A5F7-B3211A770E7F}" destId="{AB3F4CC0-9F6D-44E5-A996-1133948A21A9}" srcOrd="0" destOrd="1" presId="urn:microsoft.com/office/officeart/2005/8/layout/hProcess9#1"/>
    <dgm:cxn modelId="{3945D237-39CB-4914-9FCF-C6EE4879AF2E}" type="presOf" srcId="{26B15D68-0585-431C-9602-564DAA41B149}" destId="{C7D15A62-96C2-4C18-8C3C-6CAEDC84A149}" srcOrd="0" destOrd="0" presId="urn:microsoft.com/office/officeart/2005/8/layout/hProcess9#1"/>
    <dgm:cxn modelId="{90B71325-D9A3-405F-B8E1-F6F117A72B11}" srcId="{281A5F69-6FE2-4924-A399-C2C34D982A22}" destId="{7A4772B6-C2CA-4896-AF0D-8C20C936477C}" srcOrd="0" destOrd="0" parTransId="{6975FCC3-E90E-4EFE-9654-91974B638D41}" sibTransId="{586B5A02-CEC0-4CE5-B7E0-8B3CDB6D5DE0}"/>
    <dgm:cxn modelId="{D4250AD5-827E-4ABB-AD97-C409E4861C26}" srcId="{D8B93F4A-BF45-4506-96F9-EDA30FC053DB}" destId="{A7F0102B-EB79-40F9-A4D0-9D81872DAA65}" srcOrd="2" destOrd="0" parTransId="{7C857ECB-7473-41EE-84DB-6C1F9E568C2A}" sibTransId="{11693F55-E182-4E2C-8C5D-399C970A4ADB}"/>
    <dgm:cxn modelId="{4C7203B1-7BD2-4302-BC32-6F97E9165ABC}" type="presOf" srcId="{7A4772B6-C2CA-4896-AF0D-8C20C936477C}" destId="{866B99E9-9539-4F50-A2AB-88563BB6CC70}" srcOrd="0" destOrd="1" presId="urn:microsoft.com/office/officeart/2005/8/layout/hProcess9#1"/>
    <dgm:cxn modelId="{9F147365-19BE-4BB3-BB68-9919B608B1FE}" type="presParOf" srcId="{F87CB304-25B5-47D0-84C2-9568F8196E67}" destId="{5C46C71F-EFB6-444B-BD18-CBE8CBD442D2}" srcOrd="0" destOrd="0" presId="urn:microsoft.com/office/officeart/2005/8/layout/hProcess9#1"/>
    <dgm:cxn modelId="{B97D3F43-0056-4A1A-9392-E6B47B7D401C}" type="presParOf" srcId="{F87CB304-25B5-47D0-84C2-9568F8196E67}" destId="{6D07E163-B646-44E3-902C-8D759292A08E}" srcOrd="1" destOrd="0" presId="urn:microsoft.com/office/officeart/2005/8/layout/hProcess9#1"/>
    <dgm:cxn modelId="{EB1F5D9A-A913-4231-B478-090F97E5B54C}" type="presParOf" srcId="{6D07E163-B646-44E3-902C-8D759292A08E}" destId="{866B99E9-9539-4F50-A2AB-88563BB6CC70}" srcOrd="0" destOrd="0" presId="urn:microsoft.com/office/officeart/2005/8/layout/hProcess9#1"/>
    <dgm:cxn modelId="{49B7AD8B-39E4-4EC8-8421-641C146C816B}" type="presParOf" srcId="{6D07E163-B646-44E3-902C-8D759292A08E}" destId="{86EBDBA8-F767-4D70-BB7B-A74A0669AD4D}" srcOrd="1" destOrd="0" presId="urn:microsoft.com/office/officeart/2005/8/layout/hProcess9#1"/>
    <dgm:cxn modelId="{7B6B45B1-C39C-45F6-885A-7B4C14528026}" type="presParOf" srcId="{6D07E163-B646-44E3-902C-8D759292A08E}" destId="{C7D15A62-96C2-4C18-8C3C-6CAEDC84A149}" srcOrd="2" destOrd="0" presId="urn:microsoft.com/office/officeart/2005/8/layout/hProcess9#1"/>
    <dgm:cxn modelId="{798EAEDA-E228-48DA-AC3B-A2060D870E19}" type="presParOf" srcId="{6D07E163-B646-44E3-902C-8D759292A08E}" destId="{CDE1E404-62C2-4A78-ADAF-A0A9739354B8}" srcOrd="3" destOrd="0" presId="urn:microsoft.com/office/officeart/2005/8/layout/hProcess9#1"/>
    <dgm:cxn modelId="{0CC3E5B9-9053-4A69-9147-89093FC94BC2}" type="presParOf" srcId="{6D07E163-B646-44E3-902C-8D759292A08E}" destId="{AB3F4CC0-9F6D-44E5-A996-1133948A21A9}" srcOrd="4" destOrd="0" presId="urn:microsoft.com/office/officeart/2005/8/layout/hProcess9#1"/>
  </dgm:cxnLst>
  <dgm:bg>
    <a:solidFill>
      <a:srgbClr val="DCDED0"/>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AA8D95-5A86-41B2-B10C-FD846088698D}">
      <dsp:nvSpPr>
        <dsp:cNvPr id="0" name=""/>
        <dsp:cNvSpPr/>
      </dsp:nvSpPr>
      <dsp:spPr>
        <a:xfrm>
          <a:off x="56945" y="458015"/>
          <a:ext cx="3903510" cy="242164"/>
        </a:xfrm>
        <a:prstGeom prst="rect">
          <a:avLst/>
        </a:prstGeom>
        <a:solidFill>
          <a:schemeClr val="accent6">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just" defTabSz="889000">
            <a:lnSpc>
              <a:spcPct val="90000"/>
            </a:lnSpc>
            <a:spcBef>
              <a:spcPct val="0"/>
            </a:spcBef>
            <a:spcAft>
              <a:spcPct val="35000"/>
            </a:spcAft>
          </a:pPr>
          <a:r>
            <a:rPr lang="x-none" sz="2000" b="1" kern="1200" dirty="0" smtClean="0">
              <a:solidFill>
                <a:schemeClr val="tx1"/>
              </a:solidFill>
            </a:rPr>
            <a:t>(1)促进实现本质安全化生产</a:t>
          </a:r>
          <a:endParaRPr lang="zh-CN" altLang="en-US" sz="2000" kern="1200" dirty="0">
            <a:solidFill>
              <a:schemeClr val="tx1"/>
            </a:solidFill>
          </a:endParaRPr>
        </a:p>
      </dsp:txBody>
      <dsp:txXfrm>
        <a:off x="56945" y="458015"/>
        <a:ext cx="3903510" cy="242164"/>
      </dsp:txXfrm>
    </dsp:sp>
    <dsp:sp modelId="{C024C587-0939-4E2E-8D4B-C43911D1E9DF}">
      <dsp:nvSpPr>
        <dsp:cNvPr id="0" name=""/>
        <dsp:cNvSpPr/>
      </dsp:nvSpPr>
      <dsp:spPr>
        <a:xfrm>
          <a:off x="56945" y="755558"/>
          <a:ext cx="3903510" cy="28679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x-none" sz="1600" kern="1200" dirty="0" smtClean="0">
              <a:solidFill>
                <a:schemeClr val="tx1"/>
              </a:solidFill>
            </a:rPr>
            <a:t>系统地从工程、系统设计、建设、运行等过程对事故和事故隐患进行科学分析，针对事故和事故隐患发生的各种可能原因事件和条件，提出消除危险的最佳技术措施方案。</a:t>
          </a:r>
          <a:endParaRPr lang="zh-CN" altLang="en-US" sz="1600" kern="1200" dirty="0">
            <a:solidFill>
              <a:schemeClr val="tx1"/>
            </a:solidFill>
          </a:endParaRPr>
        </a:p>
        <a:p>
          <a:pPr marL="171450" lvl="1" indent="-171450" algn="l" defTabSz="711200">
            <a:lnSpc>
              <a:spcPct val="90000"/>
            </a:lnSpc>
            <a:spcBef>
              <a:spcPct val="0"/>
            </a:spcBef>
            <a:spcAft>
              <a:spcPct val="15000"/>
            </a:spcAft>
            <a:buChar char="••"/>
          </a:pPr>
          <a:r>
            <a:rPr lang="x-none" sz="1600" kern="1200" dirty="0" smtClean="0">
              <a:solidFill>
                <a:schemeClr val="tx1"/>
              </a:solidFill>
            </a:rPr>
            <a:t>特别是从设计上采取相应措施，实现生产过程的</a:t>
          </a:r>
          <a:r>
            <a:rPr lang="x-none" sz="1600" b="1" kern="1200" dirty="0" smtClean="0">
              <a:solidFill>
                <a:schemeClr val="tx1"/>
              </a:solidFill>
            </a:rPr>
            <a:t>本质安全化</a:t>
          </a:r>
          <a:r>
            <a:rPr lang="x-none" sz="1600" kern="1200" dirty="0" smtClean="0">
              <a:solidFill>
                <a:schemeClr val="tx1"/>
              </a:solidFill>
            </a:rPr>
            <a:t>，做到即使发生误操作或设备故障时，系统存在的危险因素也不会因此导致重大事故发生。</a:t>
          </a:r>
          <a:endParaRPr lang="zh-CN" altLang="en-US" sz="1600" kern="1200" dirty="0">
            <a:solidFill>
              <a:schemeClr val="tx1"/>
            </a:solidFill>
          </a:endParaRPr>
        </a:p>
      </dsp:txBody>
      <dsp:txXfrm>
        <a:off x="56945" y="755558"/>
        <a:ext cx="3903510" cy="2867949"/>
      </dsp:txXfrm>
    </dsp:sp>
    <dsp:sp modelId="{6E345C94-F8EB-4875-8598-37E26B349721}">
      <dsp:nvSpPr>
        <dsp:cNvPr id="0" name=""/>
        <dsp:cNvSpPr/>
      </dsp:nvSpPr>
      <dsp:spPr>
        <a:xfrm>
          <a:off x="4392497" y="304092"/>
          <a:ext cx="4440906" cy="480610"/>
        </a:xfrm>
        <a:prstGeom prst="rect">
          <a:avLst/>
        </a:prstGeom>
        <a:solidFill>
          <a:schemeClr val="accent6">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x-none" sz="2000" b="1" kern="1200" dirty="0" smtClean="0">
              <a:solidFill>
                <a:srgbClr val="FF0000"/>
              </a:solidFill>
            </a:rPr>
            <a:t>(2)</a:t>
          </a:r>
          <a:r>
            <a:rPr lang="x-none" sz="2000" b="1" kern="1200" dirty="0" smtClean="0">
              <a:solidFill>
                <a:schemeClr val="tx1"/>
              </a:solidFill>
            </a:rPr>
            <a:t>实现全过程安全控制</a:t>
          </a:r>
          <a:endParaRPr lang="zh-CN" altLang="en-US" sz="2000" kern="1200" dirty="0">
            <a:solidFill>
              <a:schemeClr val="tx1"/>
            </a:solidFill>
          </a:endParaRPr>
        </a:p>
      </dsp:txBody>
      <dsp:txXfrm>
        <a:off x="4392497" y="304092"/>
        <a:ext cx="4440906" cy="480610"/>
      </dsp:txXfrm>
    </dsp:sp>
    <dsp:sp modelId="{E634D0A6-644E-4586-8EBA-BE7EDD8EFDBD}">
      <dsp:nvSpPr>
        <dsp:cNvPr id="0" name=""/>
        <dsp:cNvSpPr/>
      </dsp:nvSpPr>
      <dsp:spPr>
        <a:xfrm>
          <a:off x="4392516" y="770644"/>
          <a:ext cx="4434544" cy="30625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x-none" sz="1600" kern="1200" dirty="0" smtClean="0">
              <a:solidFill>
                <a:schemeClr val="tx1"/>
              </a:solidFill>
            </a:rPr>
            <a:t>在设计之前</a:t>
          </a:r>
          <a:r>
            <a:rPr lang="zh-CN" altLang="en-US" sz="1600" kern="1200" dirty="0" smtClean="0">
              <a:solidFill>
                <a:schemeClr val="tx1"/>
              </a:solidFill>
            </a:rPr>
            <a:t>（方案有了之后）</a:t>
          </a:r>
          <a:r>
            <a:rPr lang="x-none" sz="1600" kern="1200" dirty="0" smtClean="0">
              <a:solidFill>
                <a:schemeClr val="tx1"/>
              </a:solidFill>
            </a:rPr>
            <a:t>进行安全评价</a:t>
          </a:r>
          <a:r>
            <a:rPr lang="zh-CN" sz="1600" kern="1200" dirty="0" smtClean="0">
              <a:solidFill>
                <a:schemeClr val="tx1"/>
              </a:solidFill>
            </a:rPr>
            <a:t>（</a:t>
          </a:r>
          <a:r>
            <a:rPr lang="zh-CN" sz="1600" b="1" kern="1200" dirty="0" smtClean="0">
              <a:solidFill>
                <a:schemeClr val="tx1"/>
              </a:solidFill>
            </a:rPr>
            <a:t>预评价</a:t>
          </a:r>
          <a:r>
            <a:rPr lang="zh-CN" sz="1600" kern="1200" dirty="0" smtClean="0">
              <a:solidFill>
                <a:schemeClr val="tx1"/>
              </a:solidFill>
            </a:rPr>
            <a:t>）</a:t>
          </a:r>
          <a:r>
            <a:rPr lang="x-none" sz="1600" kern="1200" dirty="0" smtClean="0">
              <a:solidFill>
                <a:schemeClr val="tx1"/>
              </a:solidFill>
            </a:rPr>
            <a:t>，可避免选用不安全的工艺流程和危险的原材料以及不合适的设备、设施，或当必须采用时，提出降低或消除危险的有效方法。</a:t>
          </a:r>
          <a:endParaRPr lang="zh-CN" sz="1600" kern="1200" dirty="0">
            <a:solidFill>
              <a:schemeClr val="tx1"/>
            </a:solidFill>
          </a:endParaRPr>
        </a:p>
        <a:p>
          <a:pPr marL="171450" lvl="1" indent="-171450" algn="l" defTabSz="711200">
            <a:lnSpc>
              <a:spcPct val="90000"/>
            </a:lnSpc>
            <a:spcBef>
              <a:spcPct val="0"/>
            </a:spcBef>
            <a:spcAft>
              <a:spcPct val="15000"/>
            </a:spcAft>
            <a:buChar char="••"/>
          </a:pPr>
          <a:r>
            <a:rPr lang="x-none" sz="1600" kern="1200" dirty="0" smtClean="0">
              <a:solidFill>
                <a:schemeClr val="tx1"/>
              </a:solidFill>
            </a:rPr>
            <a:t>设计</a:t>
          </a:r>
          <a:r>
            <a:rPr lang="x-none" altLang="zh-CN" sz="1600" kern="1200" dirty="0" smtClean="0">
              <a:solidFill>
                <a:schemeClr val="tx1"/>
              </a:solidFill>
            </a:rPr>
            <a:t>之后</a:t>
          </a:r>
          <a:r>
            <a:rPr lang="zh-CN" altLang="en-US" sz="1600" kern="1200" dirty="0" smtClean="0">
              <a:solidFill>
                <a:schemeClr val="tx1"/>
              </a:solidFill>
            </a:rPr>
            <a:t>（验收之前）</a:t>
          </a:r>
          <a:r>
            <a:rPr lang="x-none" sz="1600" kern="1200" dirty="0" smtClean="0">
              <a:solidFill>
                <a:schemeClr val="tx1"/>
              </a:solidFill>
            </a:rPr>
            <a:t>进行的评价</a:t>
          </a:r>
          <a:r>
            <a:rPr lang="zh-CN" altLang="en-US" sz="1600" kern="1200" dirty="0" smtClean="0">
              <a:solidFill>
                <a:schemeClr val="tx1"/>
              </a:solidFill>
            </a:rPr>
            <a:t>（</a:t>
          </a:r>
          <a:r>
            <a:rPr lang="zh-CN" altLang="en-US" sz="1600" b="1" kern="1200" dirty="0" smtClean="0">
              <a:solidFill>
                <a:schemeClr val="tx1"/>
              </a:solidFill>
            </a:rPr>
            <a:t>验收评价</a:t>
          </a:r>
          <a:r>
            <a:rPr lang="zh-CN" altLang="en-US" sz="1600" kern="1200" dirty="0" smtClean="0">
              <a:solidFill>
                <a:schemeClr val="tx1"/>
              </a:solidFill>
            </a:rPr>
            <a:t>）</a:t>
          </a:r>
          <a:r>
            <a:rPr lang="x-none" sz="1600" kern="1200" dirty="0" smtClean="0">
              <a:solidFill>
                <a:schemeClr val="tx1"/>
              </a:solidFill>
            </a:rPr>
            <a:t>，可查出设计中的缺陷和不足，及早采取改进和预防措施。</a:t>
          </a:r>
          <a:endParaRPr lang="zh-CN" sz="1600" kern="1200" dirty="0">
            <a:solidFill>
              <a:schemeClr val="tx1"/>
            </a:solidFill>
          </a:endParaRPr>
        </a:p>
        <a:p>
          <a:pPr marL="171450" lvl="1" indent="-171450" algn="l" defTabSz="711200">
            <a:lnSpc>
              <a:spcPct val="90000"/>
            </a:lnSpc>
            <a:spcBef>
              <a:spcPct val="0"/>
            </a:spcBef>
            <a:spcAft>
              <a:spcPct val="15000"/>
            </a:spcAft>
            <a:buChar char="••"/>
          </a:pPr>
          <a:r>
            <a:rPr lang="x-none" sz="1600" kern="1200" dirty="0" smtClean="0">
              <a:solidFill>
                <a:schemeClr val="tx1"/>
              </a:solidFill>
            </a:rPr>
            <a:t>系统建成以后</a:t>
          </a:r>
          <a:r>
            <a:rPr lang="x-none" sz="1600" b="0" kern="1200" dirty="0" smtClean="0">
              <a:solidFill>
                <a:srgbClr val="FF0000"/>
              </a:solidFill>
            </a:rPr>
            <a:t>运行阶段</a:t>
          </a:r>
          <a:r>
            <a:rPr lang="x-none" sz="1600" kern="1200" dirty="0" smtClean="0">
              <a:solidFill>
                <a:schemeClr val="tx1"/>
              </a:solidFill>
            </a:rPr>
            <a:t>进行的系统安全评价</a:t>
          </a:r>
          <a:r>
            <a:rPr lang="zh-CN" sz="1600" kern="1200" dirty="0" smtClean="0">
              <a:solidFill>
                <a:schemeClr val="tx1"/>
              </a:solidFill>
            </a:rPr>
            <a:t>（</a:t>
          </a:r>
          <a:r>
            <a:rPr lang="zh-CN" sz="1600" b="1" kern="1200" dirty="0" smtClean="0">
              <a:solidFill>
                <a:schemeClr val="tx1"/>
              </a:solidFill>
            </a:rPr>
            <a:t>现状评价）</a:t>
          </a:r>
          <a:r>
            <a:rPr lang="x-none" sz="1600" kern="1200" dirty="0" smtClean="0">
              <a:solidFill>
                <a:schemeClr val="tx1"/>
              </a:solidFill>
            </a:rPr>
            <a:t>，可了解系统的现实危险性，为进一步采取降低危险性的措施提供依据。</a:t>
          </a:r>
          <a:endParaRPr lang="zh-CN" sz="1600" kern="1200" dirty="0">
            <a:solidFill>
              <a:schemeClr val="tx1"/>
            </a:solidFill>
          </a:endParaRPr>
        </a:p>
      </dsp:txBody>
      <dsp:txXfrm>
        <a:off x="4392516" y="770644"/>
        <a:ext cx="4434544" cy="306250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40674A-2E3F-4CF2-B824-43C18AB1AB48}">
      <dsp:nvSpPr>
        <dsp:cNvPr id="0" name=""/>
        <dsp:cNvSpPr/>
      </dsp:nvSpPr>
      <dsp:spPr>
        <a:xfrm>
          <a:off x="12718" y="420037"/>
          <a:ext cx="4144852" cy="796656"/>
        </a:xfrm>
        <a:prstGeom prst="rect">
          <a:avLst/>
        </a:prstGeom>
        <a:solidFill>
          <a:schemeClr val="accent6">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x-none" sz="2000" b="1" kern="1200" dirty="0" smtClean="0">
              <a:solidFill>
                <a:schemeClr val="tx1"/>
              </a:solidFill>
            </a:rPr>
            <a:t>(3)建立系统安全的最优方案，</a:t>
          </a:r>
          <a:endParaRPr lang="en-US" sz="2000" b="1" kern="1200" dirty="0" smtClean="0">
            <a:solidFill>
              <a:schemeClr val="tx1"/>
            </a:solidFill>
          </a:endParaRPr>
        </a:p>
        <a:p>
          <a:pPr lvl="0" algn="ctr" defTabSz="889000">
            <a:lnSpc>
              <a:spcPct val="90000"/>
            </a:lnSpc>
            <a:spcBef>
              <a:spcPct val="0"/>
            </a:spcBef>
            <a:spcAft>
              <a:spcPct val="35000"/>
            </a:spcAft>
          </a:pPr>
          <a:r>
            <a:rPr lang="x-none" sz="2000" b="1" kern="1200" dirty="0" smtClean="0">
              <a:solidFill>
                <a:schemeClr val="tx1"/>
              </a:solidFill>
            </a:rPr>
            <a:t>为决策提供依据</a:t>
          </a:r>
          <a:endParaRPr lang="zh-CN" altLang="en-US" sz="2000" kern="1200" dirty="0">
            <a:solidFill>
              <a:schemeClr val="tx1"/>
            </a:solidFill>
          </a:endParaRPr>
        </a:p>
      </dsp:txBody>
      <dsp:txXfrm>
        <a:off x="12718" y="420037"/>
        <a:ext cx="4144852" cy="796656"/>
      </dsp:txXfrm>
    </dsp:sp>
    <dsp:sp modelId="{45C2E427-0B06-4867-9CAC-D309AA76EFA1}">
      <dsp:nvSpPr>
        <dsp:cNvPr id="0" name=""/>
        <dsp:cNvSpPr/>
      </dsp:nvSpPr>
      <dsp:spPr>
        <a:xfrm>
          <a:off x="4536" y="1230001"/>
          <a:ext cx="4161214" cy="17568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x-none" sz="1800" kern="1200" dirty="0" smtClean="0">
              <a:solidFill>
                <a:schemeClr val="tx1"/>
              </a:solidFill>
            </a:rPr>
            <a:t>通过安全评价分析系统存在的危险源、分布部位、数目、事故的概率、事故严重度，预测和提出应采取的安全对策措施等，决策者可以根据评价结果选择系统安全最优方案和管理决策。</a:t>
          </a:r>
          <a:endParaRPr lang="zh-CN" sz="1800" kern="1200" dirty="0">
            <a:solidFill>
              <a:schemeClr val="tx1"/>
            </a:solidFill>
          </a:endParaRPr>
        </a:p>
      </dsp:txBody>
      <dsp:txXfrm>
        <a:off x="4536" y="1230001"/>
        <a:ext cx="4161214" cy="1756839"/>
      </dsp:txXfrm>
    </dsp:sp>
    <dsp:sp modelId="{14863AB4-43A3-4B33-B3CE-1CB8F80B5EE6}">
      <dsp:nvSpPr>
        <dsp:cNvPr id="0" name=""/>
        <dsp:cNvSpPr/>
      </dsp:nvSpPr>
      <dsp:spPr>
        <a:xfrm>
          <a:off x="4745677" y="392805"/>
          <a:ext cx="4142325" cy="891345"/>
        </a:xfrm>
        <a:prstGeom prst="rect">
          <a:avLst/>
        </a:prstGeom>
        <a:solidFill>
          <a:schemeClr val="accent6">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just" defTabSz="889000">
            <a:lnSpc>
              <a:spcPct val="90000"/>
            </a:lnSpc>
            <a:spcBef>
              <a:spcPct val="0"/>
            </a:spcBef>
            <a:spcAft>
              <a:spcPct val="35000"/>
            </a:spcAft>
          </a:pPr>
          <a:r>
            <a:rPr lang="x-none" sz="2000" b="1" kern="1200" dirty="0" smtClean="0">
              <a:solidFill>
                <a:schemeClr val="tx1"/>
              </a:solidFill>
            </a:rPr>
            <a:t>(4)为实现安全技术、安全管理的标准化和科学化创造条件</a:t>
          </a:r>
          <a:endParaRPr lang="zh-CN" altLang="en-US" sz="2000" kern="1200" dirty="0">
            <a:solidFill>
              <a:schemeClr val="tx1"/>
            </a:solidFill>
          </a:endParaRPr>
        </a:p>
      </dsp:txBody>
      <dsp:txXfrm>
        <a:off x="4745677" y="392805"/>
        <a:ext cx="4142325" cy="891345"/>
      </dsp:txXfrm>
    </dsp:sp>
    <dsp:sp modelId="{1860637D-9736-4929-8658-35C91779FBB0}">
      <dsp:nvSpPr>
        <dsp:cNvPr id="0" name=""/>
        <dsp:cNvSpPr/>
      </dsp:nvSpPr>
      <dsp:spPr>
        <a:xfrm>
          <a:off x="4745677" y="1253700"/>
          <a:ext cx="4142325" cy="17568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x-none" sz="1800" kern="1200" dirty="0" smtClean="0">
              <a:solidFill>
                <a:schemeClr val="tx1"/>
              </a:solidFill>
            </a:rPr>
            <a:t>通过对设备、设施或系统在生产过程中的安全性是否符合有关技术标准、规范</a:t>
          </a:r>
          <a:r>
            <a:rPr lang="zh-CN" altLang="en-US" sz="1800" kern="1200" dirty="0" smtClean="0">
              <a:solidFill>
                <a:schemeClr val="tx1"/>
              </a:solidFill>
            </a:rPr>
            <a:t>的</a:t>
          </a:r>
          <a:r>
            <a:rPr lang="x-none" sz="1800" kern="1200" dirty="0" smtClean="0">
              <a:solidFill>
                <a:schemeClr val="tx1"/>
              </a:solidFill>
            </a:rPr>
            <a:t>相关规定的评价，对照技术标准、规范找出存在问题和不足，以实现安全技术和安全管理的标准化、科学化。</a:t>
          </a:r>
          <a:endParaRPr lang="zh-CN" sz="1800" kern="1200" dirty="0">
            <a:solidFill>
              <a:schemeClr val="tx1"/>
            </a:solidFill>
          </a:endParaRPr>
        </a:p>
      </dsp:txBody>
      <dsp:txXfrm>
        <a:off x="4745677" y="1253700"/>
        <a:ext cx="4142325" cy="175685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A98B52-7C00-4AFA-8C11-3B1B0DD98F43}">
      <dsp:nvSpPr>
        <dsp:cNvPr id="0" name=""/>
        <dsp:cNvSpPr/>
      </dsp:nvSpPr>
      <dsp:spPr>
        <a:xfrm rot="5400000">
          <a:off x="-101310" y="65046"/>
          <a:ext cx="2263086" cy="213299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6">
                  <a:lumMod val="50000"/>
                </a:schemeClr>
              </a:solidFill>
              <a:latin typeface="黑体" panose="02010609060101010101" pitchFamily="49" charset="-122"/>
              <a:ea typeface="黑体" panose="02010609060101010101" pitchFamily="49" charset="-122"/>
            </a:rPr>
            <a:t>1</a:t>
          </a:r>
          <a:r>
            <a:rPr lang="zh-CN" sz="2800" b="1" kern="1200" dirty="0" smtClean="0">
              <a:solidFill>
                <a:schemeClr val="accent6">
                  <a:lumMod val="50000"/>
                </a:schemeClr>
              </a:solidFill>
              <a:latin typeface="黑体" panose="02010609060101010101" pitchFamily="49" charset="-122"/>
              <a:ea typeface="黑体" panose="02010609060101010101" pitchFamily="49" charset="-122"/>
            </a:rPr>
            <a:t>、</a:t>
          </a:r>
          <a:r>
            <a:rPr lang="x-none" sz="2800" b="1" kern="1200" dirty="0" smtClean="0">
              <a:solidFill>
                <a:schemeClr val="accent6">
                  <a:lumMod val="50000"/>
                </a:schemeClr>
              </a:solidFill>
              <a:latin typeface="黑体" panose="02010609060101010101" pitchFamily="49" charset="-122"/>
              <a:ea typeface="黑体" panose="02010609060101010101" pitchFamily="49" charset="-122"/>
            </a:rPr>
            <a:t>准备阶段</a:t>
          </a:r>
          <a:endParaRPr lang="zh-CN" altLang="en-US" sz="2800" b="1" kern="1200" dirty="0">
            <a:solidFill>
              <a:schemeClr val="accent6">
                <a:lumMod val="50000"/>
              </a:schemeClr>
            </a:solidFill>
            <a:latin typeface="黑体" panose="02010609060101010101" pitchFamily="49" charset="-122"/>
            <a:ea typeface="黑体" panose="02010609060101010101" pitchFamily="49" charset="-122"/>
          </a:endParaRPr>
        </a:p>
      </dsp:txBody>
      <dsp:txXfrm rot="5400000">
        <a:off x="-101310" y="65046"/>
        <a:ext cx="2263086" cy="2132992"/>
      </dsp:txXfrm>
    </dsp:sp>
    <dsp:sp modelId="{0D3B4E30-891D-40C9-A0EF-79630FD078FA}">
      <dsp:nvSpPr>
        <dsp:cNvPr id="0" name=""/>
        <dsp:cNvSpPr/>
      </dsp:nvSpPr>
      <dsp:spPr>
        <a:xfrm rot="5400000">
          <a:off x="4772970" y="-2676106"/>
          <a:ext cx="1471779" cy="6976549"/>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x-none" sz="2400" kern="1200" dirty="0" smtClean="0">
              <a:solidFill>
                <a:schemeClr val="tx1"/>
              </a:solidFill>
            </a:rPr>
            <a:t>明确被评价对象和范围，收集国内外相关法律法规、技术标准及工程、系统的技术资料。</a:t>
          </a:r>
          <a:endParaRPr lang="zh-CN" sz="2400" kern="1200" dirty="0">
            <a:solidFill>
              <a:schemeClr val="tx1"/>
            </a:solidFill>
          </a:endParaRPr>
        </a:p>
      </dsp:txBody>
      <dsp:txXfrm rot="5400000">
        <a:off x="4772970" y="-2676106"/>
        <a:ext cx="1471779" cy="6976549"/>
      </dsp:txXfrm>
    </dsp:sp>
    <dsp:sp modelId="{6F866494-604C-4583-B854-ACF48471484E}">
      <dsp:nvSpPr>
        <dsp:cNvPr id="0" name=""/>
        <dsp:cNvSpPr/>
      </dsp:nvSpPr>
      <dsp:spPr>
        <a:xfrm rot="5400000">
          <a:off x="-59250" y="2004549"/>
          <a:ext cx="2263086" cy="221711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6">
                  <a:lumMod val="50000"/>
                </a:schemeClr>
              </a:solidFill>
            </a:rPr>
            <a:t>2</a:t>
          </a:r>
          <a:r>
            <a:rPr lang="zh-CN" sz="2800" b="1" kern="1200" dirty="0" smtClean="0">
              <a:solidFill>
                <a:schemeClr val="accent6">
                  <a:lumMod val="50000"/>
                </a:schemeClr>
              </a:solidFill>
            </a:rPr>
            <a:t>、</a:t>
          </a:r>
          <a:r>
            <a:rPr lang="x-none" sz="2800" b="1" kern="1200" dirty="0" smtClean="0">
              <a:solidFill>
                <a:schemeClr val="accent6">
                  <a:lumMod val="50000"/>
                </a:schemeClr>
              </a:solidFill>
            </a:rPr>
            <a:t>危险识别</a:t>
          </a:r>
          <a:endParaRPr lang="zh-CN" altLang="en-US" sz="2800" b="1" kern="1200" dirty="0">
            <a:solidFill>
              <a:schemeClr val="accent6">
                <a:lumMod val="50000"/>
              </a:schemeClr>
            </a:solidFill>
          </a:endParaRPr>
        </a:p>
      </dsp:txBody>
      <dsp:txXfrm rot="5400000">
        <a:off x="-59250" y="2004549"/>
        <a:ext cx="2263086" cy="2217111"/>
      </dsp:txXfrm>
    </dsp:sp>
    <dsp:sp modelId="{31A0DBBA-F1D5-4862-BE61-16FB095D5608}">
      <dsp:nvSpPr>
        <dsp:cNvPr id="0" name=""/>
        <dsp:cNvSpPr/>
      </dsp:nvSpPr>
      <dsp:spPr>
        <a:xfrm rot="5400000">
          <a:off x="4775341" y="-417063"/>
          <a:ext cx="1471006" cy="6683698"/>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x-none" sz="2400" kern="1200" dirty="0" smtClean="0">
              <a:solidFill>
                <a:schemeClr val="tx1"/>
              </a:solidFill>
            </a:rPr>
            <a:t>根据被评价的工程、系统的情况，识别和分析危险、有害因素，确定危险、有害因素存在的部位、存在的方式、事故发生的途径及其变化的规律。</a:t>
          </a:r>
          <a:endParaRPr lang="zh-CN" sz="2400" kern="1200" dirty="0">
            <a:solidFill>
              <a:schemeClr val="tx1"/>
            </a:solidFill>
          </a:endParaRPr>
        </a:p>
      </dsp:txBody>
      <dsp:txXfrm rot="5400000">
        <a:off x="4775341" y="-417063"/>
        <a:ext cx="1471006" cy="668369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A98B52-7C00-4AFA-8C11-3B1B0DD98F43}">
      <dsp:nvSpPr>
        <dsp:cNvPr id="0" name=""/>
        <dsp:cNvSpPr/>
      </dsp:nvSpPr>
      <dsp:spPr>
        <a:xfrm rot="5400000">
          <a:off x="-101310" y="68870"/>
          <a:ext cx="2263086" cy="213299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6">
                  <a:lumMod val="50000"/>
                </a:schemeClr>
              </a:solidFill>
              <a:latin typeface="黑体" panose="02010609060101010101" pitchFamily="49" charset="-122"/>
              <a:ea typeface="黑体" panose="02010609060101010101" pitchFamily="49" charset="-122"/>
            </a:rPr>
            <a:t>3</a:t>
          </a:r>
          <a:r>
            <a:rPr lang="zh-CN" sz="2800" b="1" kern="1200" dirty="0" smtClean="0">
              <a:solidFill>
                <a:schemeClr val="accent6">
                  <a:lumMod val="50000"/>
                </a:schemeClr>
              </a:solidFill>
              <a:latin typeface="黑体" panose="02010609060101010101" pitchFamily="49" charset="-122"/>
              <a:ea typeface="黑体" panose="02010609060101010101" pitchFamily="49" charset="-122"/>
            </a:rPr>
            <a:t>、定性、定量评价</a:t>
          </a:r>
          <a:endParaRPr lang="zh-CN" altLang="en-US" sz="2800" b="1" kern="1200" dirty="0">
            <a:solidFill>
              <a:schemeClr val="accent6">
                <a:lumMod val="50000"/>
              </a:schemeClr>
            </a:solidFill>
            <a:latin typeface="黑体" panose="02010609060101010101" pitchFamily="49" charset="-122"/>
            <a:ea typeface="黑体" panose="02010609060101010101" pitchFamily="49" charset="-122"/>
          </a:endParaRPr>
        </a:p>
      </dsp:txBody>
      <dsp:txXfrm rot="5400000">
        <a:off x="-101310" y="68870"/>
        <a:ext cx="2263086" cy="2132992"/>
      </dsp:txXfrm>
    </dsp:sp>
    <dsp:sp modelId="{0D3B4E30-891D-40C9-A0EF-79630FD078FA}">
      <dsp:nvSpPr>
        <dsp:cNvPr id="0" name=""/>
        <dsp:cNvSpPr/>
      </dsp:nvSpPr>
      <dsp:spPr>
        <a:xfrm rot="5400000">
          <a:off x="4772970" y="-2676106"/>
          <a:ext cx="1471779" cy="6976549"/>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x-none" sz="2400" kern="1200" dirty="0" smtClean="0"/>
            <a:t>在危险、有害因素识别和分析的基础上，划分评价单元，选择合理的评价方法，对工程、系统发生事故的可能性和严重程度进行定性、定量评价。</a:t>
          </a:r>
          <a:endParaRPr lang="zh-CN" sz="2400" kern="1200" dirty="0">
            <a:solidFill>
              <a:schemeClr val="tx1"/>
            </a:solidFill>
          </a:endParaRPr>
        </a:p>
      </dsp:txBody>
      <dsp:txXfrm rot="5400000">
        <a:off x="4772970" y="-2676106"/>
        <a:ext cx="1471779" cy="6976549"/>
      </dsp:txXfrm>
    </dsp:sp>
    <dsp:sp modelId="{6F866494-604C-4583-B854-ACF48471484E}">
      <dsp:nvSpPr>
        <dsp:cNvPr id="0" name=""/>
        <dsp:cNvSpPr/>
      </dsp:nvSpPr>
      <dsp:spPr>
        <a:xfrm rot="5400000">
          <a:off x="-59250" y="2004549"/>
          <a:ext cx="2263086" cy="221711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altLang="zh-CN" sz="2800" b="1" kern="1200" dirty="0" smtClean="0">
              <a:solidFill>
                <a:schemeClr val="accent6">
                  <a:lumMod val="50000"/>
                </a:schemeClr>
              </a:solidFill>
              <a:latin typeface="黑体" panose="02010609060101010101" pitchFamily="49" charset="-122"/>
              <a:ea typeface="黑体" panose="02010609060101010101" pitchFamily="49" charset="-122"/>
            </a:rPr>
            <a:t>4</a:t>
          </a:r>
          <a:r>
            <a:rPr lang="zh-CN" altLang="en-US" sz="2800" b="1" kern="1200" dirty="0" smtClean="0">
              <a:solidFill>
                <a:schemeClr val="accent6">
                  <a:lumMod val="50000"/>
                </a:schemeClr>
              </a:solidFill>
              <a:latin typeface="黑体" panose="02010609060101010101" pitchFamily="49" charset="-122"/>
              <a:ea typeface="黑体" panose="02010609060101010101" pitchFamily="49" charset="-122"/>
            </a:rPr>
            <a:t>、</a:t>
          </a:r>
          <a:r>
            <a:rPr lang="zh-CN" sz="2800" b="1" kern="1200" dirty="0" smtClean="0">
              <a:solidFill>
                <a:schemeClr val="accent6">
                  <a:lumMod val="50000"/>
                </a:schemeClr>
              </a:solidFill>
              <a:latin typeface="黑体" panose="02010609060101010101" pitchFamily="49" charset="-122"/>
              <a:ea typeface="黑体" panose="02010609060101010101" pitchFamily="49" charset="-122"/>
            </a:rPr>
            <a:t>安全对策</a:t>
          </a:r>
          <a:endParaRPr lang="en-US" altLang="zh-CN" sz="2800" b="1" kern="1200" dirty="0" smtClean="0">
            <a:solidFill>
              <a:schemeClr val="accent6">
                <a:lumMod val="50000"/>
              </a:schemeClr>
            </a:solidFill>
            <a:latin typeface="黑体" panose="02010609060101010101" pitchFamily="49" charset="-122"/>
            <a:ea typeface="黑体" panose="02010609060101010101" pitchFamily="49" charset="-122"/>
          </a:endParaRPr>
        </a:p>
        <a:p>
          <a:pPr lvl="0" algn="ctr" defTabSz="1244600">
            <a:lnSpc>
              <a:spcPct val="90000"/>
            </a:lnSpc>
            <a:spcBef>
              <a:spcPct val="0"/>
            </a:spcBef>
            <a:spcAft>
              <a:spcPct val="35000"/>
            </a:spcAft>
          </a:pPr>
          <a:r>
            <a:rPr lang="zh-CN" sz="2800" b="1" kern="1200" dirty="0" smtClean="0">
              <a:solidFill>
                <a:schemeClr val="accent6">
                  <a:lumMod val="50000"/>
                </a:schemeClr>
              </a:solidFill>
              <a:latin typeface="黑体" panose="02010609060101010101" pitchFamily="49" charset="-122"/>
              <a:ea typeface="黑体" panose="02010609060101010101" pitchFamily="49" charset="-122"/>
            </a:rPr>
            <a:t>措施</a:t>
          </a:r>
          <a:r>
            <a:rPr lang="x-none" altLang="zh-CN" sz="2800" b="1" kern="1200" dirty="0" smtClean="0">
              <a:solidFill>
                <a:schemeClr val="accent6">
                  <a:lumMod val="50000"/>
                </a:schemeClr>
              </a:solidFill>
              <a:latin typeface="黑体" panose="02010609060101010101" pitchFamily="49" charset="-122"/>
              <a:ea typeface="黑体" panose="02010609060101010101" pitchFamily="49" charset="-122"/>
            </a:rPr>
            <a:t>及建议</a:t>
          </a:r>
          <a:endParaRPr lang="zh-CN" altLang="en-US" sz="2800" b="1" kern="1200" dirty="0">
            <a:solidFill>
              <a:schemeClr val="accent6">
                <a:lumMod val="50000"/>
              </a:schemeClr>
            </a:solidFill>
            <a:latin typeface="黑体" panose="02010609060101010101" pitchFamily="49" charset="-122"/>
            <a:ea typeface="黑体" panose="02010609060101010101" pitchFamily="49" charset="-122"/>
          </a:endParaRPr>
        </a:p>
      </dsp:txBody>
      <dsp:txXfrm rot="5400000">
        <a:off x="-59250" y="2004549"/>
        <a:ext cx="2263086" cy="2217111"/>
      </dsp:txXfrm>
    </dsp:sp>
    <dsp:sp modelId="{31A0DBBA-F1D5-4862-BE61-16FB095D5608}">
      <dsp:nvSpPr>
        <dsp:cNvPr id="0" name=""/>
        <dsp:cNvSpPr/>
      </dsp:nvSpPr>
      <dsp:spPr>
        <a:xfrm rot="5400000">
          <a:off x="4775341" y="-417063"/>
          <a:ext cx="1471006" cy="6683698"/>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x-none" sz="2400" kern="1200" dirty="0" smtClean="0"/>
            <a:t>根据定性、定量评价结果，提出消除或减弱危险、有害因素的技术和管理措施及建议。</a:t>
          </a:r>
          <a:endParaRPr lang="zh-CN" sz="2400" kern="1200" dirty="0">
            <a:solidFill>
              <a:schemeClr val="tx1"/>
            </a:solidFill>
          </a:endParaRPr>
        </a:p>
      </dsp:txBody>
      <dsp:txXfrm rot="5400000">
        <a:off x="4775341" y="-417063"/>
        <a:ext cx="1471006" cy="668369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A98B52-7C00-4AFA-8C11-3B1B0DD98F43}">
      <dsp:nvSpPr>
        <dsp:cNvPr id="0" name=""/>
        <dsp:cNvSpPr/>
      </dsp:nvSpPr>
      <dsp:spPr>
        <a:xfrm rot="5400000">
          <a:off x="-64564" y="702162"/>
          <a:ext cx="1881760" cy="177358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6">
                  <a:lumMod val="50000"/>
                </a:schemeClr>
              </a:solidFill>
              <a:latin typeface="黑体" panose="02010609060101010101" pitchFamily="49" charset="-122"/>
              <a:ea typeface="黑体" panose="02010609060101010101" pitchFamily="49" charset="-122"/>
            </a:rPr>
            <a:t>5</a:t>
          </a:r>
          <a:r>
            <a:rPr lang="zh-CN" sz="2800" b="1" kern="1200" dirty="0" smtClean="0">
              <a:solidFill>
                <a:schemeClr val="accent6">
                  <a:lumMod val="50000"/>
                </a:schemeClr>
              </a:solidFill>
              <a:latin typeface="黑体" panose="02010609060101010101" pitchFamily="49" charset="-122"/>
              <a:ea typeface="黑体" panose="02010609060101010101" pitchFamily="49" charset="-122"/>
            </a:rPr>
            <a:t>、</a:t>
          </a:r>
          <a:r>
            <a:rPr lang="x-none" sz="2800" b="1" kern="1200" dirty="0" smtClean="0">
              <a:solidFill>
                <a:schemeClr val="accent6">
                  <a:lumMod val="50000"/>
                </a:schemeClr>
              </a:solidFill>
              <a:latin typeface="黑体" panose="02010609060101010101" pitchFamily="49" charset="-122"/>
              <a:ea typeface="黑体" panose="02010609060101010101" pitchFamily="49" charset="-122"/>
            </a:rPr>
            <a:t>评价结论</a:t>
          </a:r>
          <a:endParaRPr lang="zh-CN" altLang="en-US" sz="2800" b="1" kern="1200" dirty="0">
            <a:solidFill>
              <a:schemeClr val="accent6">
                <a:lumMod val="50000"/>
              </a:schemeClr>
            </a:solidFill>
            <a:latin typeface="黑体" panose="02010609060101010101" pitchFamily="49" charset="-122"/>
            <a:ea typeface="黑体" panose="02010609060101010101" pitchFamily="49" charset="-122"/>
          </a:endParaRPr>
        </a:p>
      </dsp:txBody>
      <dsp:txXfrm rot="5400000">
        <a:off x="-64564" y="702162"/>
        <a:ext cx="1881760" cy="1773587"/>
      </dsp:txXfrm>
    </dsp:sp>
    <dsp:sp modelId="{0D3B4E30-891D-40C9-A0EF-79630FD078FA}">
      <dsp:nvSpPr>
        <dsp:cNvPr id="0" name=""/>
        <dsp:cNvSpPr/>
      </dsp:nvSpPr>
      <dsp:spPr>
        <a:xfrm rot="5400000">
          <a:off x="4045584" y="-2218166"/>
          <a:ext cx="2546518" cy="7160805"/>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zh-CN" sz="2400" kern="1200" dirty="0" smtClean="0"/>
            <a:t>简要明确地列出主要危险、有害因素的评价结果以及工艺、材料、设备、操作、生产环境、安全设施、安全管理、工艺技术文件等方面对安全生产经营的适应与满足情况。指出工程、系统应重点防范的重大危险因素，明确生产经营者应重视的重要安全措施。最后给出评价的</a:t>
          </a:r>
          <a:r>
            <a:rPr lang="zh-CN" sz="2400" b="1" kern="1200" dirty="0" smtClean="0"/>
            <a:t>结论性意见。</a:t>
          </a:r>
          <a:endParaRPr lang="zh-CN" sz="2400" kern="1200" dirty="0">
            <a:solidFill>
              <a:schemeClr val="tx1"/>
            </a:solidFill>
          </a:endParaRPr>
        </a:p>
      </dsp:txBody>
      <dsp:txXfrm rot="5400000">
        <a:off x="4045584" y="-2218166"/>
        <a:ext cx="2546518" cy="7160805"/>
      </dsp:txXfrm>
    </dsp:sp>
    <dsp:sp modelId="{6F866494-604C-4583-B854-ACF48471484E}">
      <dsp:nvSpPr>
        <dsp:cNvPr id="0" name=""/>
        <dsp:cNvSpPr/>
      </dsp:nvSpPr>
      <dsp:spPr>
        <a:xfrm rot="5400000">
          <a:off x="-29592" y="2385825"/>
          <a:ext cx="1881760" cy="18435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accent6">
                  <a:lumMod val="50000"/>
                </a:schemeClr>
              </a:solidFill>
              <a:latin typeface="黑体" panose="02010609060101010101" pitchFamily="49" charset="-122"/>
              <a:ea typeface="黑体" panose="02010609060101010101" pitchFamily="49" charset="-122"/>
            </a:rPr>
            <a:t>6</a:t>
          </a:r>
          <a:r>
            <a:rPr lang="zh-CN" sz="2800" b="1" kern="1200" dirty="0" smtClean="0">
              <a:solidFill>
                <a:schemeClr val="accent6">
                  <a:lumMod val="50000"/>
                </a:schemeClr>
              </a:solidFill>
              <a:latin typeface="黑体" panose="02010609060101010101" pitchFamily="49" charset="-122"/>
              <a:ea typeface="黑体" panose="02010609060101010101" pitchFamily="49" charset="-122"/>
            </a:rPr>
            <a:t>、</a:t>
          </a:r>
          <a:r>
            <a:rPr lang="x-none" sz="2800" b="1" kern="1200" dirty="0" smtClean="0">
              <a:solidFill>
                <a:schemeClr val="accent6">
                  <a:lumMod val="50000"/>
                </a:schemeClr>
              </a:solidFill>
              <a:latin typeface="黑体" panose="02010609060101010101" pitchFamily="49" charset="-122"/>
              <a:ea typeface="黑体" panose="02010609060101010101" pitchFamily="49" charset="-122"/>
            </a:rPr>
            <a:t>安全评价报告编制</a:t>
          </a:r>
          <a:endParaRPr lang="zh-CN" altLang="en-US" sz="2800" b="1" kern="1200" dirty="0">
            <a:solidFill>
              <a:schemeClr val="accent6">
                <a:lumMod val="50000"/>
              </a:schemeClr>
            </a:solidFill>
            <a:latin typeface="黑体" panose="02010609060101010101" pitchFamily="49" charset="-122"/>
            <a:ea typeface="黑体" panose="02010609060101010101" pitchFamily="49" charset="-122"/>
          </a:endParaRPr>
        </a:p>
      </dsp:txBody>
      <dsp:txXfrm rot="5400000">
        <a:off x="-29592" y="2385825"/>
        <a:ext cx="1881760" cy="1843532"/>
      </dsp:txXfrm>
    </dsp:sp>
    <dsp:sp modelId="{31A0DBBA-F1D5-4862-BE61-16FB095D5608}">
      <dsp:nvSpPr>
        <dsp:cNvPr id="0" name=""/>
        <dsp:cNvSpPr/>
      </dsp:nvSpPr>
      <dsp:spPr>
        <a:xfrm rot="5400000">
          <a:off x="4747509" y="-101669"/>
          <a:ext cx="1223144" cy="7066797"/>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x-none" sz="2400" kern="1200" dirty="0" smtClean="0"/>
            <a:t>依据安全评价的结果编制相应的安全评价报告。</a:t>
          </a:r>
          <a:endParaRPr lang="zh-CN" sz="2400" kern="1200" dirty="0">
            <a:solidFill>
              <a:schemeClr val="tx1"/>
            </a:solidFill>
          </a:endParaRPr>
        </a:p>
      </dsp:txBody>
      <dsp:txXfrm rot="5400000">
        <a:off x="4747509" y="-101669"/>
        <a:ext cx="1223144" cy="706679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46C71F-EFB6-444B-BD18-CBE8CBD442D2}">
      <dsp:nvSpPr>
        <dsp:cNvPr id="0" name=""/>
        <dsp:cNvSpPr/>
      </dsp:nvSpPr>
      <dsp:spPr>
        <a:xfrm>
          <a:off x="4" y="0"/>
          <a:ext cx="8784971" cy="34879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B99E9-9539-4F50-A2AB-88563BB6CC70}">
      <dsp:nvSpPr>
        <dsp:cNvPr id="0" name=""/>
        <dsp:cNvSpPr/>
      </dsp:nvSpPr>
      <dsp:spPr>
        <a:xfrm>
          <a:off x="0" y="1008111"/>
          <a:ext cx="2213425" cy="1395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zh-CN" altLang="en-US" sz="2400" b="1" kern="1200" dirty="0" smtClean="0">
              <a:solidFill>
                <a:srgbClr val="006600"/>
              </a:solidFill>
              <a:latin typeface="黑体" panose="02010609060101010101" pitchFamily="49" charset="-122"/>
              <a:ea typeface="黑体" panose="02010609060101010101" pitchFamily="49" charset="-122"/>
            </a:rPr>
            <a:t>安全预评价</a:t>
          </a:r>
          <a:endParaRPr lang="zh-CN" altLang="en-US" sz="2400" b="1" kern="1200" dirty="0">
            <a:solidFill>
              <a:srgbClr val="006600"/>
            </a:solidFill>
            <a:latin typeface="黑体" panose="02010609060101010101" pitchFamily="49" charset="-122"/>
            <a:ea typeface="黑体" panose="02010609060101010101" pitchFamily="49" charset="-122"/>
          </a:endParaRPr>
        </a:p>
        <a:p>
          <a:pPr marL="114300" lvl="1" indent="-114300" algn="l" defTabSz="622300">
            <a:lnSpc>
              <a:spcPct val="90000"/>
            </a:lnSpc>
            <a:spcBef>
              <a:spcPct val="0"/>
            </a:spcBef>
            <a:spcAft>
              <a:spcPct val="15000"/>
            </a:spcAft>
            <a:buChar char="••"/>
          </a:pPr>
          <a:r>
            <a:rPr lang="zh-CN" altLang="en-US" sz="1400" b="1" kern="1200" dirty="0" smtClean="0">
              <a:solidFill>
                <a:srgbClr val="006600"/>
              </a:solidFill>
              <a:latin typeface="黑体" panose="02010609060101010101" pitchFamily="49" charset="-122"/>
              <a:ea typeface="黑体" panose="02010609060101010101" pitchFamily="49" charset="-122"/>
            </a:rPr>
            <a:t>提高工程设计质量和系统安全可靠度。</a:t>
          </a:r>
          <a:endParaRPr lang="zh-CN" altLang="en-US" sz="1400" b="1" kern="1200" dirty="0">
            <a:solidFill>
              <a:srgbClr val="006600"/>
            </a:solidFill>
            <a:latin typeface="黑体" panose="02010609060101010101" pitchFamily="49" charset="-122"/>
            <a:ea typeface="黑体" panose="02010609060101010101" pitchFamily="49" charset="-122"/>
          </a:endParaRPr>
        </a:p>
      </dsp:txBody>
      <dsp:txXfrm>
        <a:off x="0" y="1008111"/>
        <a:ext cx="2213425" cy="1395175"/>
      </dsp:txXfrm>
    </dsp:sp>
    <dsp:sp modelId="{C7D15A62-96C2-4C18-8C3C-6CAEDC84A149}">
      <dsp:nvSpPr>
        <dsp:cNvPr id="0" name=""/>
        <dsp:cNvSpPr/>
      </dsp:nvSpPr>
      <dsp:spPr>
        <a:xfrm>
          <a:off x="2078101" y="936106"/>
          <a:ext cx="2528020" cy="1395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x-none" sz="2400" b="1" kern="1200" dirty="0" smtClean="0">
              <a:solidFill>
                <a:srgbClr val="660066"/>
              </a:solidFill>
              <a:latin typeface="黑体" panose="02010609060101010101" pitchFamily="49" charset="-122"/>
              <a:ea typeface="黑体" panose="02010609060101010101" pitchFamily="49" charset="-122"/>
            </a:rPr>
            <a:t>安全验收评价</a:t>
          </a:r>
          <a:endParaRPr lang="zh-CN" altLang="en-US" sz="2400" b="1" kern="1200" dirty="0">
            <a:solidFill>
              <a:srgbClr val="660066"/>
            </a:solidFill>
            <a:latin typeface="黑体" panose="02010609060101010101" pitchFamily="49" charset="-122"/>
            <a:ea typeface="黑体" panose="02010609060101010101" pitchFamily="49" charset="-122"/>
          </a:endParaRPr>
        </a:p>
        <a:p>
          <a:pPr marL="114300" lvl="1" indent="-114300" algn="l" defTabSz="622300">
            <a:lnSpc>
              <a:spcPct val="90000"/>
            </a:lnSpc>
            <a:spcBef>
              <a:spcPct val="0"/>
            </a:spcBef>
            <a:spcAft>
              <a:spcPct val="15000"/>
            </a:spcAft>
            <a:buChar char="••"/>
          </a:pPr>
          <a:r>
            <a:rPr lang="x-none" sz="1400" b="1" kern="1200" dirty="0" smtClean="0">
              <a:solidFill>
                <a:srgbClr val="660066"/>
              </a:solidFill>
              <a:latin typeface="黑体" panose="02010609060101010101" pitchFamily="49" charset="-122"/>
              <a:ea typeface="黑体" panose="02010609060101010101" pitchFamily="49" charset="-122"/>
            </a:rPr>
            <a:t>根据安全生产法律法规和安全标准等规定，对设备设施和系统进行符合性评价，提高安全达标水平。</a:t>
          </a:r>
          <a:endParaRPr lang="zh-CN" altLang="en-US" sz="1400" b="1" kern="1200" dirty="0">
            <a:solidFill>
              <a:srgbClr val="660066"/>
            </a:solidFill>
            <a:latin typeface="黑体" panose="02010609060101010101" pitchFamily="49" charset="-122"/>
            <a:ea typeface="黑体" panose="02010609060101010101" pitchFamily="49" charset="-122"/>
          </a:endParaRPr>
        </a:p>
      </dsp:txBody>
      <dsp:txXfrm>
        <a:off x="2078101" y="936106"/>
        <a:ext cx="2528020" cy="1395175"/>
      </dsp:txXfrm>
    </dsp:sp>
    <dsp:sp modelId="{AB3F4CC0-9F6D-44E5-A996-1133948A21A9}">
      <dsp:nvSpPr>
        <dsp:cNvPr id="0" name=""/>
        <dsp:cNvSpPr/>
      </dsp:nvSpPr>
      <dsp:spPr>
        <a:xfrm>
          <a:off x="4431537" y="909082"/>
          <a:ext cx="3656747" cy="1395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x-none" sz="2400" b="1" kern="1200" dirty="0" smtClean="0">
              <a:solidFill>
                <a:srgbClr val="000099"/>
              </a:solidFill>
              <a:latin typeface="黑体" panose="02010609060101010101" pitchFamily="49" charset="-122"/>
              <a:ea typeface="黑体" panose="02010609060101010101" pitchFamily="49" charset="-122"/>
            </a:rPr>
            <a:t>安全现状评价</a:t>
          </a:r>
          <a:endParaRPr lang="zh-CN" altLang="en-US" sz="2400" b="1" kern="1200" dirty="0">
            <a:solidFill>
              <a:srgbClr val="000099"/>
            </a:solidFill>
            <a:latin typeface="黑体" panose="02010609060101010101" pitchFamily="49" charset="-122"/>
            <a:ea typeface="黑体" panose="02010609060101010101" pitchFamily="49" charset="-122"/>
          </a:endParaRPr>
        </a:p>
        <a:p>
          <a:pPr marL="114300" lvl="1" indent="-114300" algn="l" defTabSz="533400">
            <a:lnSpc>
              <a:spcPct val="90000"/>
            </a:lnSpc>
            <a:spcBef>
              <a:spcPct val="0"/>
            </a:spcBef>
            <a:spcAft>
              <a:spcPct val="15000"/>
            </a:spcAft>
            <a:buChar char="••"/>
          </a:pPr>
          <a:r>
            <a:rPr lang="x-none" sz="1200" b="1" kern="1200" dirty="0" smtClean="0">
              <a:solidFill>
                <a:srgbClr val="000099"/>
              </a:solidFill>
              <a:latin typeface="黑体" panose="02010609060101010101" pitchFamily="49" charset="-122"/>
              <a:ea typeface="黑体" panose="02010609060101010101" pitchFamily="49" charset="-122"/>
            </a:rPr>
            <a:t>客观评价企业安全生产水平，帮助企业掌握可能存在的危险、有害因素及其严重程度，明确持续改进的方向。同时，为安全监管部门掌握企业安全生产现状，实施宏观调控奠定基础，为企业和安全监管部门的管理决策提供科学依据。</a:t>
          </a:r>
          <a:endParaRPr lang="zh-CN" altLang="en-US" sz="1200" b="1" kern="1200" dirty="0">
            <a:solidFill>
              <a:srgbClr val="000099"/>
            </a:solidFill>
            <a:latin typeface="黑体" panose="02010609060101010101" pitchFamily="49" charset="-122"/>
            <a:ea typeface="黑体" panose="02010609060101010101" pitchFamily="49" charset="-122"/>
          </a:endParaRPr>
        </a:p>
      </dsp:txBody>
      <dsp:txXfrm>
        <a:off x="4431537" y="909082"/>
        <a:ext cx="3656747" cy="139517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页眉占位符 202753"/>
          <p:cNvSpPr>
            <a:spLocks noGrp="1"/>
          </p:cNvSpPr>
          <p:nvPr>
            <p:ph type="hdr" sz="quarter"/>
          </p:nvPr>
        </p:nvSpPr>
        <p:spPr>
          <a:xfrm>
            <a:off x="0" y="0"/>
            <a:ext cx="2946400" cy="496888"/>
          </a:xfrm>
          <a:prstGeom prst="rect">
            <a:avLst/>
          </a:prstGeom>
          <a:noFill/>
          <a:ln w="9525">
            <a:noFill/>
          </a:ln>
        </p:spPr>
        <p:txBody>
          <a:bodyPr/>
          <a:lstStyle>
            <a:lvl1pPr>
              <a:buFont typeface="Arial" panose="020B0604020202020204" pitchFamily="34" charset="0"/>
              <a:buNone/>
              <a:defRPr sz="1200" b="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202755" name="日期占位符 202754"/>
          <p:cNvSpPr>
            <a:spLocks noGrp="1"/>
          </p:cNvSpPr>
          <p:nvPr>
            <p:ph type="dt" sz="quarter" idx="1"/>
          </p:nvPr>
        </p:nvSpPr>
        <p:spPr>
          <a:xfrm>
            <a:off x="3849688" y="0"/>
            <a:ext cx="2946400" cy="496888"/>
          </a:xfrm>
          <a:prstGeom prst="rect">
            <a:avLst/>
          </a:prstGeom>
          <a:noFill/>
          <a:ln w="9525">
            <a:noFill/>
          </a:ln>
        </p:spPr>
        <p:txBody>
          <a:bodyPr/>
          <a:lstStyle>
            <a:lvl1pPr algn="r">
              <a:buFont typeface="Arial" panose="020B0604020202020204" pitchFamily="34" charset="0"/>
              <a:buNone/>
              <a:defRPr sz="1200" b="0" noProof="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202756" name="页脚占位符 202755"/>
          <p:cNvSpPr>
            <a:spLocks noGrp="1"/>
          </p:cNvSpPr>
          <p:nvPr>
            <p:ph type="ftr" sz="quarter" idx="2"/>
          </p:nvPr>
        </p:nvSpPr>
        <p:spPr>
          <a:xfrm>
            <a:off x="0" y="9428163"/>
            <a:ext cx="2946400" cy="496888"/>
          </a:xfrm>
          <a:prstGeom prst="rect">
            <a:avLst/>
          </a:prstGeom>
          <a:noFill/>
          <a:ln w="9525">
            <a:noFill/>
          </a:ln>
        </p:spPr>
        <p:txBody>
          <a:bodyPr anchor="b"/>
          <a:lstStyle>
            <a:lvl1pPr>
              <a:buFont typeface="Arial" panose="020B0604020202020204" pitchFamily="34" charset="0"/>
              <a:buNone/>
              <a:defRPr sz="1200" b="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202757" name="灯片编号占位符 202756"/>
          <p:cNvSpPr>
            <a:spLocks noGrp="1"/>
          </p:cNvSpPr>
          <p:nvPr>
            <p:ph type="sldNum" sz="quarter" idx="3"/>
          </p:nvPr>
        </p:nvSpPr>
        <p:spPr>
          <a:xfrm>
            <a:off x="3849688" y="9428163"/>
            <a:ext cx="2946400" cy="496888"/>
          </a:xfrm>
          <a:prstGeom prst="rect">
            <a:avLst/>
          </a:prstGeom>
          <a:noFill/>
          <a:ln w="9525">
            <a:noFill/>
          </a:ln>
        </p:spPr>
        <p:txBody>
          <a:bodyPr vert="horz" wrap="square" lIns="91440" tIns="45720" rIns="91440" bIns="45720" numCol="1" anchor="b" anchorCtr="0" compatLnSpc="1"/>
          <a:lstStyle/>
          <a:p>
            <a:pPr lvl="0" algn="r" eaLnBrk="1" hangingPunct="1"/>
            <a:fld id="{9A0DB2DC-4C9A-4742-B13C-FB6460FD3503}" type="slidenum">
              <a:rPr lang="zh-CN" altLang="en-US" sz="1200" b="0" dirty="0">
                <a:ea typeface="黑体" panose="02010609060101010101" pitchFamily="49" charset="-122"/>
              </a:rPr>
              <a:pPr lvl="0" algn="r" eaLnBrk="1" hangingPunct="1"/>
              <a:t>‹#›</a:t>
            </a:fld>
            <a:endParaRPr lang="zh-CN" altLang="en-US" sz="1200" b="0" dirty="0">
              <a:ea typeface="黑体" panose="02010609060101010101" pitchFamily="49"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页眉占位符 125953"/>
          <p:cNvSpPr>
            <a:spLocks noGrp="1"/>
          </p:cNvSpPr>
          <p:nvPr>
            <p:ph type="hdr" sz="quarter"/>
          </p:nvPr>
        </p:nvSpPr>
        <p:spPr>
          <a:xfrm>
            <a:off x="0" y="0"/>
            <a:ext cx="2946400" cy="496888"/>
          </a:xfrm>
          <a:prstGeom prst="rect">
            <a:avLst/>
          </a:prstGeom>
          <a:noFill/>
          <a:ln w="9525">
            <a:noFill/>
          </a:ln>
        </p:spPr>
        <p:txBody>
          <a:bodyPr/>
          <a:lstStyle>
            <a:lvl1pPr>
              <a:buFont typeface="Arial" panose="020B0604020202020204" pitchFamily="34" charset="0"/>
              <a:buNone/>
              <a:defRPr sz="1200" b="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125955" name="日期占位符 125954"/>
          <p:cNvSpPr>
            <a:spLocks noGrp="1"/>
          </p:cNvSpPr>
          <p:nvPr>
            <p:ph type="dt" idx="1"/>
          </p:nvPr>
        </p:nvSpPr>
        <p:spPr>
          <a:xfrm>
            <a:off x="3849688" y="0"/>
            <a:ext cx="2946400" cy="496888"/>
          </a:xfrm>
          <a:prstGeom prst="rect">
            <a:avLst/>
          </a:prstGeom>
          <a:noFill/>
          <a:ln w="9525">
            <a:noFill/>
          </a:ln>
        </p:spPr>
        <p:txBody>
          <a:bodyPr/>
          <a:lstStyle>
            <a:lvl1pPr algn="r">
              <a:buFont typeface="Arial" panose="020B0604020202020204" pitchFamily="34" charset="0"/>
              <a:buNone/>
              <a:defRPr sz="1200" b="0" noProof="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128004" name="幻灯片图像占位符 125955"/>
          <p:cNvSpPr>
            <a:spLocks noGrp="1" noRot="1" noChangeAspect="1" noTextEdit="1"/>
          </p:cNvSpPr>
          <p:nvPr>
            <p:ph type="sldImg"/>
          </p:nvPr>
        </p:nvSpPr>
        <p:spPr>
          <a:xfrm>
            <a:off x="917575" y="744538"/>
            <a:ext cx="4962525" cy="3722687"/>
          </a:xfrm>
          <a:prstGeom prst="rect">
            <a:avLst/>
          </a:prstGeom>
          <a:noFill/>
          <a:ln w="9525" cap="flat" cmpd="sng">
            <a:solidFill>
              <a:srgbClr val="000000"/>
            </a:solidFill>
            <a:prstDash val="solid"/>
            <a:miter/>
            <a:headEnd type="none" w="med" len="med"/>
            <a:tailEnd type="none" w="med" len="med"/>
          </a:ln>
        </p:spPr>
      </p:sp>
      <p:sp>
        <p:nvSpPr>
          <p:cNvPr id="5125" name="文本占位符 125956"/>
          <p:cNvSpPr>
            <a:spLocks noGrp="1" noChangeArrowheads="1"/>
          </p:cNvSpPr>
          <p:nvPr>
            <p:ph type="body" sz="quarter" idx="4294967295"/>
          </p:nvPr>
        </p:nvSpPr>
        <p:spPr bwMode="auto">
          <a:xfrm>
            <a:off x="679450" y="4714875"/>
            <a:ext cx="5438775" cy="4467225"/>
          </a:xfrm>
          <a:prstGeom prst="rect">
            <a:avLst/>
          </a:prstGeom>
          <a:noFill/>
          <a:ln w="9525">
            <a:no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rPr>
              <a:t>第五级</a:t>
            </a:r>
          </a:p>
        </p:txBody>
      </p:sp>
      <p:sp>
        <p:nvSpPr>
          <p:cNvPr id="125958" name="页脚占位符 125957"/>
          <p:cNvSpPr>
            <a:spLocks noGrp="1"/>
          </p:cNvSpPr>
          <p:nvPr>
            <p:ph type="ftr" sz="quarter" idx="4"/>
          </p:nvPr>
        </p:nvSpPr>
        <p:spPr>
          <a:xfrm>
            <a:off x="0" y="9428163"/>
            <a:ext cx="2946400" cy="496888"/>
          </a:xfrm>
          <a:prstGeom prst="rect">
            <a:avLst/>
          </a:prstGeom>
          <a:noFill/>
          <a:ln w="9525">
            <a:noFill/>
          </a:ln>
        </p:spPr>
        <p:txBody>
          <a:bodyPr anchor="b"/>
          <a:lstStyle>
            <a:lvl1pPr>
              <a:buFont typeface="Arial" panose="020B0604020202020204" pitchFamily="34" charset="0"/>
              <a:buNone/>
              <a:defRPr sz="1200" b="0" noProof="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125959" name="灯片编号占位符 125958"/>
          <p:cNvSpPr>
            <a:spLocks noGrp="1"/>
          </p:cNvSpPr>
          <p:nvPr>
            <p:ph type="sldNum" sz="quarter" idx="5"/>
          </p:nvPr>
        </p:nvSpPr>
        <p:spPr>
          <a:xfrm>
            <a:off x="3849688" y="9428163"/>
            <a:ext cx="2946400" cy="496888"/>
          </a:xfrm>
          <a:prstGeom prst="rect">
            <a:avLst/>
          </a:prstGeom>
          <a:noFill/>
          <a:ln w="9525">
            <a:noFill/>
          </a:ln>
        </p:spPr>
        <p:txBody>
          <a:bodyPr vert="horz" wrap="square" lIns="91440" tIns="45720" rIns="91440" bIns="45720" numCol="1" anchor="b" anchorCtr="0" compatLnSpc="1"/>
          <a:lstStyle/>
          <a:p>
            <a:pPr lvl="0" algn="r" eaLnBrk="1" hangingPunct="1"/>
            <a:fld id="{9A0DB2DC-4C9A-4742-B13C-FB6460FD3503}" type="slidenum">
              <a:rPr lang="zh-CN" altLang="en-US" sz="1200" b="0" dirty="0">
                <a:ea typeface="黑体" panose="02010609060101010101" pitchFamily="49" charset="-122"/>
              </a:rPr>
              <a:pPr lvl="0" algn="r" eaLnBrk="1" hangingPunct="1"/>
              <a:t>‹#›</a:t>
            </a:fld>
            <a:endParaRPr lang="zh-CN" altLang="en-US" sz="1200" b="0" dirty="0">
              <a:ea typeface="黑体" panose="02010609060101010101" pitchFamily="49"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1pPr>
    <a:lvl2pPr marL="457200" lvl="1"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2pPr>
    <a:lvl3pPr marL="914400" lvl="2"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3pPr>
    <a:lvl4pPr marL="1371600" lvl="3"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4pPr>
    <a:lvl5pPr marL="1828800" lvl="4"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幻灯片图像占位符 1"/>
          <p:cNvSpPr>
            <a:spLocks noGrp="1" noRot="1" noChangeAspect="1" noTextEdit="1"/>
          </p:cNvSpPr>
          <p:nvPr>
            <p:ph type="sldImg"/>
          </p:nvPr>
        </p:nvSpPr>
        <p:spPr/>
      </p:sp>
      <p:sp>
        <p:nvSpPr>
          <p:cNvPr id="129027" name="文本占位符 2"/>
          <p:cNvSpPr>
            <a:spLocks noGrp="1"/>
          </p:cNvSpPr>
          <p:nvPr>
            <p:ph type="body"/>
          </p:nvPr>
        </p:nvSpPr>
        <p:spPr/>
        <p:txBody>
          <a:bodyPr wrap="square" lIns="91440" tIns="45720" rIns="91440" bIns="45720" anchor="t"/>
          <a:lstStyle/>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幻灯片图像占位符 1"/>
          <p:cNvSpPr>
            <a:spLocks noGrp="1" noRot="1" noChangeAspect="1" noTextEdit="1"/>
          </p:cNvSpPr>
          <p:nvPr>
            <p:ph type="sldImg"/>
          </p:nvPr>
        </p:nvSpPr>
        <p:spPr/>
      </p:sp>
      <p:sp>
        <p:nvSpPr>
          <p:cNvPr id="130051" name="文本占位符 2"/>
          <p:cNvSpPr>
            <a:spLocks noGrp="1"/>
          </p:cNvSpPr>
          <p:nvPr>
            <p:ph type="body"/>
          </p:nvPr>
        </p:nvSpPr>
        <p:spPr/>
        <p:txBody>
          <a:bodyPr wrap="square" lIns="91440" tIns="45720" rIns="91440" bIns="45720" anchor="t"/>
          <a:lstStyle/>
          <a:p>
            <a:pPr lvl="0"/>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6" name="矩形 5128"/>
          <p:cNvSpPr>
            <a:spLocks noChangeArrowheads="1"/>
          </p:cNvSpPr>
          <p:nvPr/>
        </p:nvSpPr>
        <p:spPr bwMode="auto">
          <a:xfrm>
            <a:off x="2268538" y="2109788"/>
            <a:ext cx="6721475" cy="69850"/>
          </a:xfrm>
          <a:prstGeom prst="rect">
            <a:avLst/>
          </a:prstGeom>
          <a:gradFill rotWithShape="1">
            <a:gsLst>
              <a:gs pos="0">
                <a:srgbClr val="0000FF"/>
              </a:gs>
              <a:gs pos="100000">
                <a:schemeClr val="accent1"/>
              </a:gs>
            </a:gsLst>
            <a:lin ang="0" scaled="1"/>
          </a:grad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pic>
        <p:nvPicPr>
          <p:cNvPr id="3075" name="图片 5130" descr="商标-矢量1"/>
          <p:cNvPicPr>
            <a:picLocks noChangeAspect="1"/>
          </p:cNvPicPr>
          <p:nvPr/>
        </p:nvPicPr>
        <p:blipFill>
          <a:blip r:embed="rId3" cstate="print">
            <a:clrChange>
              <a:clrFrom>
                <a:srgbClr val="FFFFFF"/>
              </a:clrFrom>
              <a:clrTo>
                <a:srgbClr val="FFFFFF">
                  <a:alpha val="0"/>
                </a:srgbClr>
              </a:clrTo>
            </a:clrChange>
          </a:blip>
          <a:stretch>
            <a:fillRect/>
          </a:stretch>
        </p:blipFill>
        <p:spPr>
          <a:xfrm>
            <a:off x="468313" y="1484313"/>
            <a:ext cx="1871662" cy="785812"/>
          </a:xfrm>
          <a:prstGeom prst="rect">
            <a:avLst/>
          </a:prstGeom>
          <a:noFill/>
          <a:ln w="9525">
            <a:noFill/>
          </a:ln>
        </p:spPr>
      </p:pic>
      <p:sp>
        <p:nvSpPr>
          <p:cNvPr id="5123" name="标题 5122"/>
          <p:cNvSpPr>
            <a:spLocks noGrp="1"/>
          </p:cNvSpPr>
          <p:nvPr>
            <p:ph type="ctrTitle"/>
          </p:nvPr>
        </p:nvSpPr>
        <p:spPr>
          <a:xfrm>
            <a:off x="1042988" y="2492375"/>
            <a:ext cx="7772400" cy="1470025"/>
          </a:xfrm>
          <a:prstGeom prst="rect">
            <a:avLst/>
          </a:prstGeom>
          <a:noFill/>
          <a:ln w="9525">
            <a:noFill/>
          </a:ln>
        </p:spPr>
        <p:txBody>
          <a:bodyPr/>
          <a:lstStyle>
            <a:lvl1pPr lvl="0">
              <a:defRPr>
                <a:solidFill>
                  <a:srgbClr val="00FFFF"/>
                </a:solidFill>
              </a:defRPr>
            </a:lvl1pPr>
          </a:lstStyle>
          <a:p>
            <a:pPr lvl="0"/>
            <a:r>
              <a:rPr lang="zh-CN" altLang="en-US" noProof="1" smtClean="0"/>
              <a:t>单击此处编辑母版标题样式</a:t>
            </a:r>
            <a:endParaRPr lang="zh-CN" altLang="en-US" noProof="1"/>
          </a:p>
        </p:txBody>
      </p:sp>
      <p:sp>
        <p:nvSpPr>
          <p:cNvPr id="5124" name="副标题 5123"/>
          <p:cNvSpPr>
            <a:spLocks noGrp="1"/>
          </p:cNvSpPr>
          <p:nvPr>
            <p:ph type="subTitle" idx="1"/>
          </p:nvPr>
        </p:nvSpPr>
        <p:spPr>
          <a:xfrm>
            <a:off x="2339975" y="1484313"/>
            <a:ext cx="6221413" cy="622300"/>
          </a:xfrm>
          <a:prstGeom prst="rect">
            <a:avLst/>
          </a:prstGeom>
          <a:noFill/>
          <a:ln w="9525">
            <a:noFill/>
          </a:ln>
        </p:spPr>
        <p:txBody>
          <a:bodyPr/>
          <a:lstStyle>
            <a:lvl1pPr marL="0" lvl="0" indent="0">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noProof="1"/>
              <a:t>单击此处编辑母版副标题样式</a:t>
            </a:r>
          </a:p>
        </p:txBody>
      </p:sp>
      <p:sp>
        <p:nvSpPr>
          <p:cNvPr id="8" name="日期占位符 5124"/>
          <p:cNvSpPr>
            <a:spLocks noGrp="1"/>
          </p:cNvSpPr>
          <p:nvPr>
            <p:ph type="dt" sz="half" idx="2"/>
          </p:nvPr>
        </p:nvSpPr>
        <p:spPr>
          <a:xfrm>
            <a:off x="457200" y="6245225"/>
            <a:ext cx="2133600" cy="476250"/>
          </a:xfrm>
          <a:prstGeom prst="rect">
            <a:avLst/>
          </a:prstGeom>
        </p:spPr>
        <p:txBody>
          <a:bodyPr anchor="t"/>
          <a:lstStyle>
            <a:lvl1pPr>
              <a:defRPr sz="1400" b="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5126"/>
          <p:cNvSpPr>
            <a:spLocks noGrp="1"/>
          </p:cNvSpPr>
          <p:nvPr>
            <p:ph type="sldNum" sz="quarter" idx="4"/>
          </p:nvPr>
        </p:nvSpPr>
        <p:spPr>
          <a:xfrm>
            <a:off x="3348038" y="6165850"/>
            <a:ext cx="2386013" cy="476250"/>
          </a:xfrm>
          <a:prstGeom prst="rect">
            <a:avLst/>
          </a:prstGeom>
        </p:spPr>
        <p:txBody>
          <a:bodyPr anchor="t"/>
          <a:lstStyle>
            <a:lvl1pPr algn="r">
              <a:buFont typeface="Arial" panose="020B0604020202020204" pitchFamily="34" charset="0"/>
              <a:buNone/>
              <a:defRPr sz="1400" b="0" noProof="1">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3388" y="188913"/>
            <a:ext cx="2057400" cy="58213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11188" y="188913"/>
            <a:ext cx="6052930" cy="5821362"/>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692275" y="188913"/>
            <a:ext cx="6994525" cy="1143000"/>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611188" y="1484313"/>
            <a:ext cx="4038600" cy="4525962"/>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802188" y="1484313"/>
            <a:ext cx="4038600" cy="4525962"/>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11188" y="1484313"/>
            <a:ext cx="4032504" cy="4525962"/>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808284" y="1484313"/>
            <a:ext cx="4032504" cy="4525962"/>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4" cstate="print"/>
          <a:stretch>
            <a:fillRect/>
          </a:stretch>
        </a:blipFill>
        <a:effectLst/>
      </p:bgPr>
    </p:bg>
    <p:spTree>
      <p:nvGrpSpPr>
        <p:cNvPr id="1" name=""/>
        <p:cNvGrpSpPr/>
        <p:nvPr/>
      </p:nvGrpSpPr>
      <p:grpSpPr>
        <a:xfrm>
          <a:off x="0" y="0"/>
          <a:ext cx="0" cy="0"/>
          <a:chOff x="0" y="0"/>
          <a:chExt cx="0" cy="0"/>
        </a:xfrm>
      </p:grpSpPr>
      <p:sp>
        <p:nvSpPr>
          <p:cNvPr id="1026" name="标题 4098"/>
          <p:cNvSpPr>
            <a:spLocks noGrp="1"/>
          </p:cNvSpPr>
          <p:nvPr>
            <p:ph type="title"/>
          </p:nvPr>
        </p:nvSpPr>
        <p:spPr>
          <a:xfrm>
            <a:off x="1692275" y="188913"/>
            <a:ext cx="6994525" cy="1143000"/>
          </a:xfrm>
          <a:prstGeom prst="rect">
            <a:avLst/>
          </a:prstGeom>
          <a:noFill/>
          <a:ln w="9525">
            <a:noFill/>
          </a:ln>
        </p:spPr>
        <p:txBody>
          <a:bodyPr anchor="ctr"/>
          <a:lstStyle/>
          <a:p>
            <a:pPr lvl="0"/>
            <a:r>
              <a:rPr lang="zh-CN" altLang="en-US" dirty="0"/>
              <a:t>单击此处编辑母版标题样式</a:t>
            </a:r>
          </a:p>
        </p:txBody>
      </p:sp>
      <p:sp>
        <p:nvSpPr>
          <p:cNvPr id="1027" name="文本占位符 4099"/>
          <p:cNvSpPr>
            <a:spLocks noGrp="1"/>
          </p:cNvSpPr>
          <p:nvPr>
            <p:ph type="body"/>
          </p:nvPr>
        </p:nvSpPr>
        <p:spPr>
          <a:xfrm>
            <a:off x="611188" y="1484313"/>
            <a:ext cx="8229600" cy="4525962"/>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101" name="日期占位符 4100"/>
          <p:cNvSpPr>
            <a:spLocks noGrp="1"/>
          </p:cNvSpPr>
          <p:nvPr>
            <p:ph type="dt" sz="half" idx="2"/>
          </p:nvPr>
        </p:nvSpPr>
        <p:spPr>
          <a:xfrm>
            <a:off x="457200" y="6245225"/>
            <a:ext cx="2133600" cy="476250"/>
          </a:xfrm>
          <a:prstGeom prst="rect">
            <a:avLst/>
          </a:prstGeom>
          <a:noFill/>
          <a:ln w="9525">
            <a:noFill/>
          </a:ln>
        </p:spPr>
        <p:txBody>
          <a:bodyPr/>
          <a:lstStyle>
            <a:lvl1pPr>
              <a:buFont typeface="Arial" panose="020B0604020202020204" pitchFamily="34" charset="0"/>
              <a:buNone/>
              <a:defRPr sz="1400" b="0" noProof="1">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矩形 4105"/>
          <p:cNvSpPr>
            <a:spLocks noChangeArrowheads="1"/>
          </p:cNvSpPr>
          <p:nvPr/>
        </p:nvSpPr>
        <p:spPr bwMode="auto">
          <a:xfrm>
            <a:off x="1042988" y="6237288"/>
            <a:ext cx="7632700" cy="71438"/>
          </a:xfrm>
          <a:prstGeom prst="rect">
            <a:avLst/>
          </a:prstGeom>
          <a:gradFill rotWithShape="1">
            <a:gsLst>
              <a:gs pos="0">
                <a:schemeClr val="accent1"/>
              </a:gs>
              <a:gs pos="100000">
                <a:srgbClr val="0000FF"/>
              </a:gs>
            </a:gsLst>
            <a:lin ang="0" scaled="1"/>
          </a:gradFill>
          <a:ln w="9525">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1400" b="1"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1400" b="1"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1400" b="1"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1400" b="1" i="0" u="none" kern="1200" baseline="0">
          <a:solidFill>
            <a:schemeClr val="tx1"/>
          </a:solidFill>
          <a:latin typeface="Arial" panose="020B0604020202020204" pitchFamily="34" charset="0"/>
          <a:ea typeface="黑体" panose="02010609060101010101" pitchFamily="49" charset="-122"/>
          <a:cs typeface="+mn-cs"/>
        </a:defRPr>
      </a:lvl5pPr>
      <a:lvl6pPr marL="2286000" lvl="5" indent="0" algn="ctr" defTabSz="914400" rtl="0" eaLnBrk="1" fontAlgn="base" latinLnBrk="0" hangingPunct="1">
        <a:lnSpc>
          <a:spcPct val="100000"/>
        </a:lnSpc>
        <a:spcBef>
          <a:spcPct val="0"/>
        </a:spcBef>
        <a:spcAft>
          <a:spcPct val="0"/>
        </a:spcAft>
        <a:buNone/>
        <a:defRPr sz="1400" b="1" i="0" u="none" kern="1200" baseline="0">
          <a:solidFill>
            <a:schemeClr val="tx1"/>
          </a:solidFill>
          <a:latin typeface="Arial" panose="020B0604020202020204" pitchFamily="34" charset="0"/>
          <a:ea typeface="黑体" panose="02010609060101010101" pitchFamily="49" charset="-122"/>
          <a:cs typeface="+mn-cs"/>
        </a:defRPr>
      </a:lvl6pPr>
      <a:lvl7pPr marL="2743200" lvl="6" indent="0" algn="ctr" defTabSz="914400" rtl="0" eaLnBrk="1" fontAlgn="base" latinLnBrk="0" hangingPunct="1">
        <a:lnSpc>
          <a:spcPct val="100000"/>
        </a:lnSpc>
        <a:spcBef>
          <a:spcPct val="0"/>
        </a:spcBef>
        <a:spcAft>
          <a:spcPct val="0"/>
        </a:spcAft>
        <a:buNone/>
        <a:defRPr sz="1400" b="1" i="0" u="none" kern="1200" baseline="0">
          <a:solidFill>
            <a:schemeClr val="tx1"/>
          </a:solidFill>
          <a:latin typeface="Arial" panose="020B0604020202020204" pitchFamily="34" charset="0"/>
          <a:ea typeface="黑体" panose="02010609060101010101" pitchFamily="49" charset="-122"/>
          <a:cs typeface="+mn-cs"/>
        </a:defRPr>
      </a:lvl7pPr>
      <a:lvl8pPr marL="3200400" lvl="7" indent="0" algn="ctr" defTabSz="914400" rtl="0" eaLnBrk="1" fontAlgn="base" latinLnBrk="0" hangingPunct="1">
        <a:lnSpc>
          <a:spcPct val="100000"/>
        </a:lnSpc>
        <a:spcBef>
          <a:spcPct val="0"/>
        </a:spcBef>
        <a:spcAft>
          <a:spcPct val="0"/>
        </a:spcAft>
        <a:buNone/>
        <a:defRPr sz="1400" b="1" i="0" u="none" kern="1200" baseline="0">
          <a:solidFill>
            <a:schemeClr val="tx1"/>
          </a:solidFill>
          <a:latin typeface="Arial" panose="020B0604020202020204" pitchFamily="34" charset="0"/>
          <a:ea typeface="黑体" panose="02010609060101010101" pitchFamily="49" charset="-122"/>
          <a:cs typeface="+mn-cs"/>
        </a:defRPr>
      </a:lvl8pPr>
      <a:lvl9pPr marL="3657600" lvl="8" indent="0" algn="ctr" defTabSz="914400" rtl="0" eaLnBrk="1" fontAlgn="base" latinLnBrk="0" hangingPunct="1">
        <a:lnSpc>
          <a:spcPct val="100000"/>
        </a:lnSpc>
        <a:spcBef>
          <a:spcPct val="0"/>
        </a:spcBef>
        <a:spcAft>
          <a:spcPct val="0"/>
        </a:spcAft>
        <a:buNone/>
        <a:defRPr sz="1400" b="1" i="0" u="none" kern="1200" baseline="0">
          <a:solidFill>
            <a:schemeClr val="tx1"/>
          </a:solidFill>
          <a:latin typeface="Arial" panose="020B0604020202020204" pitchFamily="34" charset="0"/>
          <a:ea typeface="黑体" panose="02010609060101010101" pitchFamily="49"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cstate="print"/>
          <a:stretch>
            <a:fillRect/>
          </a:stretch>
        </a:blipFill>
        <a:effectLst/>
      </p:bgPr>
    </p:bg>
    <p:spTree>
      <p:nvGrpSpPr>
        <p:cNvPr id="1" name=""/>
        <p:cNvGrpSpPr/>
        <p:nvPr/>
      </p:nvGrpSpPr>
      <p:grpSpPr>
        <a:xfrm>
          <a:off x="0" y="0"/>
          <a:ext cx="0" cy="0"/>
          <a:chOff x="0" y="0"/>
          <a:chExt cx="0" cy="0"/>
        </a:xfrm>
      </p:grpSpPr>
      <p:sp>
        <p:nvSpPr>
          <p:cNvPr id="2050" name="标题 716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2051" name="文本占位符 7170"/>
          <p:cNvSpPr>
            <a:spLocks noGrp="1"/>
          </p:cNvSpPr>
          <p:nvPr>
            <p:ph type="body"/>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172" name="日期占位符 7171"/>
          <p:cNvSpPr>
            <a:spLocks noGrp="1"/>
          </p:cNvSpPr>
          <p:nvPr>
            <p:ph type="dt" sz="half" idx="2"/>
          </p:nvPr>
        </p:nvSpPr>
        <p:spPr>
          <a:xfrm>
            <a:off x="457200" y="6245225"/>
            <a:ext cx="2133600" cy="476250"/>
          </a:xfrm>
          <a:prstGeom prst="rect">
            <a:avLst/>
          </a:prstGeom>
          <a:noFill/>
          <a:ln w="9525">
            <a:noFill/>
          </a:ln>
        </p:spPr>
        <p:txBody>
          <a:bodyPr/>
          <a:lstStyle>
            <a:lvl1pPr>
              <a:buFont typeface="Arial" panose="020B0604020202020204" pitchFamily="34" charset="0"/>
              <a:buNone/>
              <a:defRPr sz="1400" b="0" noProof="1">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3" name="页脚占位符 7172"/>
          <p:cNvSpPr>
            <a:spLocks noGrp="1"/>
          </p:cNvSpPr>
          <p:nvPr>
            <p:ph type="ftr" sz="quarter" idx="3"/>
          </p:nvPr>
        </p:nvSpPr>
        <p:spPr>
          <a:xfrm>
            <a:off x="3124200" y="6245225"/>
            <a:ext cx="2895600" cy="476250"/>
          </a:xfrm>
          <a:prstGeom prst="rect">
            <a:avLst/>
          </a:prstGeom>
          <a:noFill/>
          <a:ln w="9525">
            <a:noFill/>
          </a:ln>
        </p:spPr>
        <p:txBody>
          <a:bodyPr/>
          <a:lstStyle>
            <a:lvl1pPr algn="ctr">
              <a:buFont typeface="Arial" panose="020B0604020202020204" pitchFamily="34" charset="0"/>
              <a:buNone/>
              <a:defRPr sz="1400" b="0" noProof="1">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4" name="灯片编号占位符 7173"/>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a:defRPr sz="1800" b="0">
                <a:ea typeface="宋体" panose="02010600030101010101" pitchFamily="2" charset="-122"/>
              </a:defRPr>
            </a:lvl1pPr>
          </a:lstStyle>
          <a:p>
            <a:pPr lvl="0" eaLnBrk="1" hangingPunct="1"/>
            <a:fld id="{9A0DB2DC-4C9A-4742-B13C-FB6460FD3503}" type="slidenum">
              <a:rPr lang="zh-CN" altLang="en-US" dirty="0">
                <a:latin typeface="Arial" panose="020B0604020202020204" pitchFamily="34" charset="0"/>
              </a:rPr>
              <a:pPr lvl="0" eaLnBrk="1" hangingPunct="1"/>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1400" b="1"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ctr" defTabSz="914400" rtl="0" eaLnBrk="1" fontAlgn="base" latinLnBrk="0" hangingPunct="1">
        <a:lnSpc>
          <a:spcPct val="100000"/>
        </a:lnSpc>
        <a:spcBef>
          <a:spcPct val="0"/>
        </a:spcBef>
        <a:spcAft>
          <a:spcPct val="0"/>
        </a:spcAft>
        <a:buNone/>
        <a:defRPr sz="1400" b="1"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ctr" defTabSz="914400" rtl="0" eaLnBrk="1" fontAlgn="base" latinLnBrk="0" hangingPunct="1">
        <a:lnSpc>
          <a:spcPct val="100000"/>
        </a:lnSpc>
        <a:spcBef>
          <a:spcPct val="0"/>
        </a:spcBef>
        <a:spcAft>
          <a:spcPct val="0"/>
        </a:spcAft>
        <a:buNone/>
        <a:defRPr sz="1400" b="1"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ctr" defTabSz="914400" rtl="0" eaLnBrk="1" fontAlgn="base" latinLnBrk="0" hangingPunct="1">
        <a:lnSpc>
          <a:spcPct val="100000"/>
        </a:lnSpc>
        <a:spcBef>
          <a:spcPct val="0"/>
        </a:spcBef>
        <a:spcAft>
          <a:spcPct val="0"/>
        </a:spcAft>
        <a:buNone/>
        <a:defRPr sz="1400" b="1" i="0" u="none" kern="1200" baseline="0">
          <a:solidFill>
            <a:schemeClr val="tx1"/>
          </a:solidFill>
          <a:latin typeface="Arial" panose="020B0604020202020204" pitchFamily="34" charset="0"/>
          <a:ea typeface="黑体" panose="02010609060101010101" pitchFamily="49" charset="-122"/>
          <a:cs typeface="+mn-cs"/>
        </a:defRPr>
      </a:lvl5pPr>
      <a:lvl6pPr marL="2286000" lvl="5" indent="0" algn="ctr" defTabSz="914400" rtl="0" eaLnBrk="1" fontAlgn="base" latinLnBrk="0" hangingPunct="1">
        <a:lnSpc>
          <a:spcPct val="100000"/>
        </a:lnSpc>
        <a:spcBef>
          <a:spcPct val="0"/>
        </a:spcBef>
        <a:spcAft>
          <a:spcPct val="0"/>
        </a:spcAft>
        <a:buNone/>
        <a:defRPr sz="1400" b="1" i="0" u="none" kern="1200" baseline="0">
          <a:solidFill>
            <a:schemeClr val="tx1"/>
          </a:solidFill>
          <a:latin typeface="Arial" panose="020B0604020202020204" pitchFamily="34" charset="0"/>
          <a:ea typeface="黑体" panose="02010609060101010101" pitchFamily="49" charset="-122"/>
          <a:cs typeface="+mn-cs"/>
        </a:defRPr>
      </a:lvl6pPr>
      <a:lvl7pPr marL="2743200" lvl="6" indent="0" algn="ctr" defTabSz="914400" rtl="0" eaLnBrk="1" fontAlgn="base" latinLnBrk="0" hangingPunct="1">
        <a:lnSpc>
          <a:spcPct val="100000"/>
        </a:lnSpc>
        <a:spcBef>
          <a:spcPct val="0"/>
        </a:spcBef>
        <a:spcAft>
          <a:spcPct val="0"/>
        </a:spcAft>
        <a:buNone/>
        <a:defRPr sz="1400" b="1" i="0" u="none" kern="1200" baseline="0">
          <a:solidFill>
            <a:schemeClr val="tx1"/>
          </a:solidFill>
          <a:latin typeface="Arial" panose="020B0604020202020204" pitchFamily="34" charset="0"/>
          <a:ea typeface="黑体" panose="02010609060101010101" pitchFamily="49" charset="-122"/>
          <a:cs typeface="+mn-cs"/>
        </a:defRPr>
      </a:lvl7pPr>
      <a:lvl8pPr marL="3200400" lvl="7" indent="0" algn="ctr" defTabSz="914400" rtl="0" eaLnBrk="1" fontAlgn="base" latinLnBrk="0" hangingPunct="1">
        <a:lnSpc>
          <a:spcPct val="100000"/>
        </a:lnSpc>
        <a:spcBef>
          <a:spcPct val="0"/>
        </a:spcBef>
        <a:spcAft>
          <a:spcPct val="0"/>
        </a:spcAft>
        <a:buNone/>
        <a:defRPr sz="1400" b="1" i="0" u="none" kern="1200" baseline="0">
          <a:solidFill>
            <a:schemeClr val="tx1"/>
          </a:solidFill>
          <a:latin typeface="Arial" panose="020B0604020202020204" pitchFamily="34" charset="0"/>
          <a:ea typeface="黑体" panose="02010609060101010101" pitchFamily="49" charset="-122"/>
          <a:cs typeface="+mn-cs"/>
        </a:defRPr>
      </a:lvl8pPr>
      <a:lvl9pPr marL="3657600" lvl="8" indent="0" algn="ctr" defTabSz="914400" rtl="0" eaLnBrk="1" fontAlgn="base" latinLnBrk="0" hangingPunct="1">
        <a:lnSpc>
          <a:spcPct val="100000"/>
        </a:lnSpc>
        <a:spcBef>
          <a:spcPct val="0"/>
        </a:spcBef>
        <a:spcAft>
          <a:spcPct val="0"/>
        </a:spcAft>
        <a:buNone/>
        <a:defRPr sz="1400" b="1" i="0" u="none" kern="1200" baseline="0">
          <a:solidFill>
            <a:schemeClr val="tx1"/>
          </a:solidFill>
          <a:latin typeface="Arial" panose="020B0604020202020204" pitchFamily="34" charset="0"/>
          <a:ea typeface="黑体" panose="02010609060101010101" pitchFamily="49"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4098" name="标题 52227"/>
          <p:cNvSpPr>
            <a:spLocks noGrp="1"/>
          </p:cNvSpPr>
          <p:nvPr>
            <p:ph type="ctrTitle"/>
          </p:nvPr>
        </p:nvSpPr>
        <p:spPr>
          <a:xfrm>
            <a:off x="1327150" y="4221163"/>
            <a:ext cx="7024688" cy="1798637"/>
          </a:xfrm>
        </p:spPr>
        <p:txBody>
          <a:bodyPr vert="horz" wrap="square" lIns="91440" tIns="45720" rIns="91440" bIns="45720" anchor="ctr"/>
          <a:lstStyle/>
          <a:p>
            <a:pPr eaLnBrk="1" hangingPunct="1">
              <a:lnSpc>
                <a:spcPct val="150000"/>
              </a:lnSpc>
            </a:pPr>
            <a:r>
              <a:rPr lang="zh-CN" altLang="en-US" sz="2800" b="1" kern="1200" dirty="0">
                <a:solidFill>
                  <a:srgbClr val="008000"/>
                </a:solidFill>
                <a:latin typeface="黑体" panose="02010609060101010101" pitchFamily="49" charset="-122"/>
                <a:ea typeface="黑体" panose="02010609060101010101" pitchFamily="49" charset="-122"/>
                <a:cs typeface="+mj-cs"/>
              </a:rPr>
              <a:t>杨民刚  </a:t>
            </a:r>
            <a:r>
              <a:rPr lang="zh-CN" altLang="en-US" sz="2800" b="1" kern="1200" dirty="0" smtClean="0">
                <a:solidFill>
                  <a:srgbClr val="008000"/>
                </a:solidFill>
                <a:latin typeface="黑体" panose="02010609060101010101" pitchFamily="49" charset="-122"/>
                <a:ea typeface="黑体" panose="02010609060101010101" pitchFamily="49" charset="-122"/>
                <a:cs typeface="+mj-cs"/>
              </a:rPr>
              <a:t>研</a:t>
            </a:r>
            <a:r>
              <a:rPr lang="zh-CN" altLang="en-US" sz="2800" b="1" kern="1200" dirty="0">
                <a:solidFill>
                  <a:srgbClr val="008000"/>
                </a:solidFill>
                <a:latin typeface="黑体" panose="02010609060101010101" pitchFamily="49" charset="-122"/>
                <a:ea typeface="黑体" panose="02010609060101010101" pitchFamily="49" charset="-122"/>
                <a:cs typeface="+mj-cs"/>
              </a:rPr>
              <a:t>究员  </a:t>
            </a:r>
            <a:br>
              <a:rPr lang="zh-CN" altLang="en-US" sz="2800" b="1" kern="1200" dirty="0">
                <a:solidFill>
                  <a:srgbClr val="008000"/>
                </a:solidFill>
                <a:latin typeface="黑体" panose="02010609060101010101" pitchFamily="49" charset="-122"/>
                <a:ea typeface="黑体" panose="02010609060101010101" pitchFamily="49" charset="-122"/>
                <a:cs typeface="+mj-cs"/>
              </a:rPr>
            </a:br>
            <a:r>
              <a:rPr lang="zh-CN" altLang="en-US" sz="2800" b="1" kern="1200" dirty="0">
                <a:solidFill>
                  <a:srgbClr val="008000"/>
                </a:solidFill>
                <a:latin typeface="黑体" panose="02010609060101010101" pitchFamily="49" charset="-122"/>
                <a:ea typeface="黑体" panose="02010609060101010101" pitchFamily="49" charset="-122"/>
                <a:cs typeface="+mj-cs"/>
              </a:rPr>
              <a:t>中煤科工集团淮北爆破技术研究院有限公司</a:t>
            </a:r>
          </a:p>
        </p:txBody>
      </p:sp>
      <p:sp>
        <p:nvSpPr>
          <p:cNvPr id="4099" name="副标题 52231"/>
          <p:cNvSpPr>
            <a:spLocks noGrp="1"/>
          </p:cNvSpPr>
          <p:nvPr>
            <p:ph type="subTitle" idx="1"/>
          </p:nvPr>
        </p:nvSpPr>
        <p:spPr>
          <a:xfrm>
            <a:off x="1500188" y="1412875"/>
            <a:ext cx="6240462" cy="622300"/>
          </a:xfrm>
        </p:spPr>
        <p:txBody>
          <a:bodyPr vert="horz" wrap="square" lIns="91440" tIns="45720" rIns="91440" bIns="45720" anchor="t"/>
          <a:lstStyle/>
          <a:p>
            <a:pPr algn="ctr" eaLnBrk="1" hangingPunct="1"/>
            <a:r>
              <a:rPr lang="zh-CN" altLang="en-US" sz="3600" b="1" dirty="0" smtClean="0"/>
              <a:t>河北</a:t>
            </a:r>
            <a:r>
              <a:rPr lang="zh-CN" altLang="en-US" sz="3600" b="1" kern="1200" dirty="0" smtClean="0">
                <a:latin typeface="+mn-lt"/>
                <a:ea typeface="+mn-ea"/>
                <a:cs typeface="+mn-cs"/>
              </a:rPr>
              <a:t>省</a:t>
            </a:r>
            <a:r>
              <a:rPr lang="zh-CN" altLang="en-US" sz="3600" b="1" kern="1200" dirty="0">
                <a:latin typeface="+mn-lt"/>
                <a:ea typeface="+mn-ea"/>
                <a:cs typeface="+mn-cs"/>
              </a:rPr>
              <a:t>民爆物品安全监管讲座</a:t>
            </a:r>
          </a:p>
        </p:txBody>
      </p:sp>
      <p:sp>
        <p:nvSpPr>
          <p:cNvPr id="4100" name="矩形 52234"/>
          <p:cNvSpPr/>
          <p:nvPr/>
        </p:nvSpPr>
        <p:spPr>
          <a:xfrm>
            <a:off x="1187450" y="2781300"/>
            <a:ext cx="7056438" cy="935038"/>
          </a:xfrm>
          <a:prstGeom prst="rect">
            <a:avLst/>
          </a:prstGeom>
          <a:noFill/>
          <a:ln w="9525">
            <a:noFill/>
          </a:ln>
        </p:spPr>
        <p:txBody>
          <a:bodyPr anchor="ctr"/>
          <a:lstStyle/>
          <a:p>
            <a:pPr algn="ctr"/>
            <a:r>
              <a:rPr lang="zh-CN" altLang="en-US" sz="4800" dirty="0">
                <a:solidFill>
                  <a:srgbClr val="CC0000"/>
                </a:solidFill>
                <a:latin typeface="黑体" panose="02010609060101010101" pitchFamily="49" charset="-122"/>
                <a:ea typeface="黑体" panose="02010609060101010101" pitchFamily="49" charset="-122"/>
              </a:rPr>
              <a:t>民爆安全评价与安全监管</a:t>
            </a:r>
          </a:p>
        </p:txBody>
      </p:sp>
      <p:pic>
        <p:nvPicPr>
          <p:cNvPr id="2" name="图片 1" descr="M71O$U%O[(81I~9E{_`OUIT"/>
          <p:cNvPicPr>
            <a:picLocks noChangeAspect="1"/>
          </p:cNvPicPr>
          <p:nvPr/>
        </p:nvPicPr>
        <p:blipFill>
          <a:blip r:embed="rId3" cstate="print"/>
          <a:stretch>
            <a:fillRect/>
          </a:stretch>
        </p:blipFill>
        <p:spPr>
          <a:xfrm>
            <a:off x="-2540" y="6057900"/>
            <a:ext cx="9146540" cy="80899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4150" y="2386013"/>
            <a:ext cx="538163" cy="2676525"/>
          </a:xfrm>
          <a:prstGeom prst="rect">
            <a:avLst/>
          </a:prstGeom>
          <a:solidFill>
            <a:schemeClr val="accent6">
              <a:lumMod val="75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28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a:t>
            </a:r>
            <a:r>
              <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意义</a:t>
            </a:r>
          </a:p>
        </p:txBody>
      </p:sp>
      <p:sp>
        <p:nvSpPr>
          <p:cNvPr id="3" name="文本框 2"/>
          <p:cNvSpPr txBox="1"/>
          <p:nvPr/>
        </p:nvSpPr>
        <p:spPr>
          <a:xfrm>
            <a:off x="700088" y="1586548"/>
            <a:ext cx="8405813" cy="4351020"/>
          </a:xfrm>
          <a:prstGeom prst="rect">
            <a:avLst/>
          </a:prstGeom>
          <a:solidFill>
            <a:schemeClr val="accent6">
              <a:lumMod val="20000"/>
              <a:lumOff val="80000"/>
            </a:schemeClr>
          </a:solidFill>
        </p:spPr>
        <p:txBody>
          <a:bodyPr>
            <a:spAutoFit/>
          </a:bodyPr>
          <a:lstStyle/>
          <a:p>
            <a:pPr marL="0" marR="0" lvl="1" indent="0" algn="l" defTabSz="914400" rtl="0" eaLnBrk="1" fontAlgn="base" latinLnBrk="0" hangingPunct="1">
              <a:lnSpc>
                <a:spcPct val="100000"/>
              </a:lnSpc>
              <a:spcBef>
                <a:spcPct val="0"/>
              </a:spcBef>
              <a:spcAft>
                <a:spcPct val="35000"/>
              </a:spcAft>
              <a:buClrTx/>
              <a:buSzTx/>
              <a:buFont typeface="Arial" panose="020B0604020202020204" pitchFamily="34" charset="0"/>
              <a:buNone/>
              <a:defRPr/>
            </a:pPr>
            <a:r>
              <a:rPr kumimoji="0" lang="x-none" sz="2400" b="1" i="0" u="none" strike="noStrike" kern="1200" cap="none" spc="0" normalizeH="0" baseline="0" noProof="1">
                <a:ln>
                  <a:noFill/>
                </a:ln>
                <a:solidFill>
                  <a:srgbClr val="FF0000"/>
                </a:solidFill>
                <a:effectLst/>
                <a:uLnTx/>
                <a:uFillTx/>
                <a:latin typeface="Arial" panose="020B0604020202020204" pitchFamily="34" charset="0"/>
                <a:ea typeface="隶书" panose="02010509060101010101" pitchFamily="49" charset="-122"/>
                <a:cs typeface="+mn-cs"/>
                <a:sym typeface="+mn-ea"/>
              </a:rPr>
              <a:t>(4)</a:t>
            </a:r>
            <a:r>
              <a:rPr kumimoji="0" lang="x-none" sz="2400" b="1" i="0" u="none" strike="noStrike" kern="1200" cap="none" spc="0" normalizeH="0" baseline="0" noProof="1">
                <a:ln>
                  <a:noFill/>
                </a:ln>
                <a:solidFill>
                  <a:srgbClr val="0033CC"/>
                </a:solidFill>
                <a:effectLst/>
                <a:uLnTx/>
                <a:uFillTx/>
                <a:latin typeface="Arial" panose="020B0604020202020204" pitchFamily="34" charset="0"/>
                <a:ea typeface="隶书" panose="02010509060101010101" pitchFamily="49" charset="-122"/>
                <a:cs typeface="+mn-cs"/>
                <a:sym typeface="+mn-ea"/>
              </a:rPr>
              <a:t>有助于提高生产经营单位的安全管理水平</a:t>
            </a:r>
            <a:endParaRPr kumimoji="0" lang="zh-CN" altLang="x-none" sz="2400" b="1" i="0" u="none" strike="noStrike" kern="1200" cap="none" spc="0" normalizeH="0" baseline="0" noProof="1">
              <a:ln>
                <a:noFill/>
              </a:ln>
              <a:solidFill>
                <a:schemeClr val="tx1"/>
              </a:solidFill>
              <a:effectLst/>
              <a:uLnTx/>
              <a:uFillTx/>
              <a:latin typeface="Arial" panose="020B0604020202020204" pitchFamily="34" charset="0"/>
              <a:ea typeface="隶书" panose="02010509060101010101" pitchFamily="49" charset="-122"/>
              <a:cs typeface="+mn-cs"/>
              <a:sym typeface="+mn-ea"/>
            </a:endParaRPr>
          </a:p>
          <a:p>
            <a:pPr marL="342900" marR="0" lvl="1" indent="-342900" algn="l" defTabSz="914400" rtl="0" eaLnBrk="1" fontAlgn="base" latinLnBrk="0" hangingPunct="1">
              <a:lnSpc>
                <a:spcPct val="100000"/>
              </a:lnSpc>
              <a:spcBef>
                <a:spcPct val="0"/>
              </a:spcBef>
              <a:spcAft>
                <a:spcPct val="15000"/>
              </a:spcAft>
              <a:buClrTx/>
              <a:buSzTx/>
              <a:buFont typeface="Wingdings" panose="05000000000000000000" charset="0"/>
              <a:buChar char="Ø"/>
              <a:defRPr/>
            </a:pPr>
            <a:r>
              <a:rPr kumimoji="0" lang="x-none" sz="1800" b="1" i="0" u="none" strike="noStrike" kern="1200" cap="none" spc="0" normalizeH="0" baseline="0" noProof="1">
                <a:ln>
                  <a:noFill/>
                </a:ln>
                <a:solidFill>
                  <a:srgbClr val="C00000"/>
                </a:solidFill>
                <a:effectLst/>
                <a:uLnTx/>
                <a:uFillTx/>
                <a:latin typeface="Arial" panose="020B0604020202020204" pitchFamily="34" charset="0"/>
                <a:ea typeface="隶书" panose="02010509060101010101" pitchFamily="49" charset="-122"/>
                <a:cs typeface="+mn-cs"/>
                <a:sym typeface="+mn-ea"/>
              </a:rPr>
              <a:t>安全评价可以使生产经营单位安全管理变事后处理为事先预测、预防。</a:t>
            </a:r>
            <a:r>
              <a:rPr kumimoji="0" lang="x-none" sz="1800" b="0" i="0" u="none" strike="noStrike" kern="1200" cap="none" spc="0" normalizeH="0" baseline="0" noProof="1">
                <a:ln>
                  <a:noFill/>
                </a:ln>
                <a:solidFill>
                  <a:srgbClr val="C00000"/>
                </a:solidFill>
                <a:effectLst/>
                <a:uLnTx/>
                <a:uFillTx/>
                <a:latin typeface="Arial" panose="020B0604020202020204" pitchFamily="34" charset="0"/>
                <a:ea typeface="隶书" panose="02010509060101010101" pitchFamily="49" charset="-122"/>
                <a:cs typeface="+mn-cs"/>
                <a:sym typeface="+mn-ea"/>
              </a:rPr>
              <a:t>传统安全管理方法的特点是凭经验进行管理，多为事故发生后再进行处理的“事后过程”。通过安全评价，可以预先识别系统的危险性，分析生产经营单位的安全状况，全面地评价系统及各部分的危险程度和安全管理状况，促使生产经营单位达到规定的安全要求。</a:t>
            </a:r>
            <a:endParaRPr kumimoji="0" lang="x-none" sz="1800" b="0" i="0" u="none" strike="noStrike" kern="1200" cap="none" spc="0" normalizeH="0" baseline="0" noProof="1">
              <a:ln>
                <a:noFill/>
              </a:ln>
              <a:solidFill>
                <a:srgbClr val="006600"/>
              </a:solidFill>
              <a:effectLst/>
              <a:uLnTx/>
              <a:uFillTx/>
              <a:latin typeface="Arial" panose="020B0604020202020204" pitchFamily="34" charset="0"/>
              <a:ea typeface="隶书" panose="02010509060101010101" pitchFamily="49" charset="-122"/>
              <a:cs typeface="+mn-cs"/>
              <a:sym typeface="+mn-ea"/>
            </a:endParaRPr>
          </a:p>
          <a:p>
            <a:pPr marL="342900" marR="0" lvl="1" indent="-342900" algn="l" defTabSz="914400" rtl="0" eaLnBrk="1" fontAlgn="base" latinLnBrk="0" hangingPunct="1">
              <a:lnSpc>
                <a:spcPct val="100000"/>
              </a:lnSpc>
              <a:spcBef>
                <a:spcPct val="0"/>
              </a:spcBef>
              <a:spcAft>
                <a:spcPct val="15000"/>
              </a:spcAft>
              <a:buClrTx/>
              <a:buSzTx/>
              <a:buFont typeface="Wingdings" panose="05000000000000000000" charset="0"/>
              <a:buChar char="Ø"/>
              <a:defRPr/>
            </a:pPr>
            <a:r>
              <a:rPr kumimoji="0" lang="x-none" sz="1800" b="1" i="0" u="none" strike="noStrike" kern="1200" cap="none" spc="0" normalizeH="0" baseline="0" noProof="1">
                <a:ln>
                  <a:noFill/>
                </a:ln>
                <a:solidFill>
                  <a:srgbClr val="660066"/>
                </a:solidFill>
                <a:effectLst/>
                <a:uLnTx/>
                <a:uFillTx/>
                <a:latin typeface="Arial" panose="020B0604020202020204" pitchFamily="34" charset="0"/>
                <a:ea typeface="隶书" panose="02010509060101010101" pitchFamily="49" charset="-122"/>
                <a:cs typeface="+mn-cs"/>
                <a:sym typeface="+mn-ea"/>
              </a:rPr>
              <a:t>安全评价可以使生产经营单位安全管理变纵向单一管理为全面系统管理。</a:t>
            </a:r>
            <a:r>
              <a:rPr kumimoji="0" lang="x-none" sz="1800" b="0" i="0" u="none" strike="noStrike" kern="1200" cap="none" spc="0" normalizeH="0" baseline="0" noProof="1">
                <a:ln>
                  <a:noFill/>
                </a:ln>
                <a:solidFill>
                  <a:srgbClr val="660066"/>
                </a:solidFill>
                <a:effectLst/>
                <a:uLnTx/>
                <a:uFillTx/>
                <a:latin typeface="Arial" panose="020B0604020202020204" pitchFamily="34" charset="0"/>
                <a:ea typeface="隶书" panose="02010509060101010101" pitchFamily="49" charset="-122"/>
                <a:cs typeface="+mn-cs"/>
                <a:sym typeface="+mn-ea"/>
              </a:rPr>
              <a:t>安全评价可以使生产经营单位所有部门都能按照要求认真评价本系统的安全状况，将安全管理范围扩大到生产经营单位各个部门、各个环节，使生产经营单位的安全管理实现全员、全面、全过程、全时空的系统化管理。</a:t>
            </a:r>
          </a:p>
          <a:p>
            <a:pPr marL="342900" marR="0" lvl="1" indent="-342900" algn="l" defTabSz="914400" rtl="0" eaLnBrk="1" fontAlgn="base" latinLnBrk="0" hangingPunct="1">
              <a:lnSpc>
                <a:spcPct val="100000"/>
              </a:lnSpc>
              <a:spcBef>
                <a:spcPct val="0"/>
              </a:spcBef>
              <a:spcAft>
                <a:spcPct val="15000"/>
              </a:spcAft>
              <a:buClrTx/>
              <a:buSzTx/>
              <a:buFont typeface="Wingdings" panose="05000000000000000000" charset="0"/>
              <a:buChar char="Ø"/>
              <a:defRPr/>
            </a:pPr>
            <a:r>
              <a:rPr kumimoji="0" lang="x-none" sz="1800" b="1" i="0" u="none" strike="noStrike" kern="1200" cap="none" spc="0" normalizeH="0" baseline="0" noProof="1">
                <a:ln>
                  <a:noFill/>
                </a:ln>
                <a:solidFill>
                  <a:srgbClr val="006600"/>
                </a:solidFill>
                <a:effectLst/>
                <a:uLnTx/>
                <a:uFillTx/>
                <a:latin typeface="Arial" panose="020B0604020202020204" pitchFamily="34" charset="0"/>
                <a:ea typeface="隶书" panose="02010509060101010101" pitchFamily="49" charset="-122"/>
                <a:cs typeface="+mn-cs"/>
                <a:sym typeface="+mn-ea"/>
              </a:rPr>
              <a:t>系统安全评价可以使生产经营单位安全管理变经验管理为目标管理。</a:t>
            </a:r>
            <a:r>
              <a:rPr kumimoji="0" lang="x-none" sz="1800" b="0" i="0" u="none" strike="noStrike" kern="1200" cap="none" spc="0" normalizeH="0" baseline="0" noProof="1">
                <a:ln>
                  <a:noFill/>
                </a:ln>
                <a:solidFill>
                  <a:srgbClr val="006600"/>
                </a:solidFill>
                <a:effectLst/>
                <a:uLnTx/>
                <a:uFillTx/>
                <a:latin typeface="Arial" panose="020B0604020202020204" pitchFamily="34" charset="0"/>
                <a:ea typeface="隶书" panose="02010509060101010101" pitchFamily="49" charset="-122"/>
                <a:cs typeface="+mn-cs"/>
                <a:sym typeface="+mn-ea"/>
              </a:rPr>
              <a:t>仅凭经验、主观意志和思想意识进行安全管理，没有统一的标准、目标。安全评价可以使各部门、全体职工明确各自的安全指标要求，在明确的目标下，统一步调，分头进行，从而使安全管理工作做到科学化、统一化、标准化。</a:t>
            </a:r>
          </a:p>
        </p:txBody>
      </p:sp>
      <p:sp>
        <p:nvSpPr>
          <p:cNvPr id="13316"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7" name="组合 6"/>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2"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p:cNvSpPr>
          <p:nvPr>
            <p:ph idx="1"/>
          </p:nvPr>
        </p:nvSpPr>
        <p:spPr>
          <a:xfrm>
            <a:off x="209550" y="2189163"/>
            <a:ext cx="8696325" cy="3486150"/>
          </a:xfrm>
        </p:spPr>
        <p:txBody>
          <a:bodyPr vert="horz" wrap="square" lIns="91440" tIns="45720" rIns="91440" bIns="45720" anchor="t"/>
          <a:lstStyle/>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（14）该项目监控系统和门禁系统</a:t>
            </a:r>
            <a:r>
              <a:rPr lang="zh-CN" altLang="zh-CN" sz="2400" dirty="0">
                <a:solidFill>
                  <a:srgbClr val="0033CC"/>
                </a:solidFill>
                <a:latin typeface="黑体" panose="02010609060101010101" pitchFamily="49" charset="-122"/>
                <a:ea typeface="黑体" panose="02010609060101010101" pitchFamily="49" charset="-122"/>
              </a:rPr>
              <a:t>符合</a:t>
            </a:r>
            <a:r>
              <a:rPr lang="zh-CN" altLang="zh-CN" sz="2400" dirty="0">
                <a:latin typeface="黑体" panose="02010609060101010101" pitchFamily="49" charset="-122"/>
                <a:ea typeface="黑体" panose="02010609060101010101" pitchFamily="49" charset="-122"/>
              </a:rPr>
              <a:t>WJ9065-2010《民用爆炸物品危险作业场所监控系统设置要求》、工信安函[2013]53号《关于增补完善民爆生产线安全监控手段的通知》和工信厅安[2013]173号《工业和信息化部办公厅关于进一步加强民用爆炸物品生产线视频监控工作的通知》要求。</a:t>
            </a:r>
            <a:r>
              <a:rPr lang="zh-CN" altLang="zh-CN" sz="2400" dirty="0">
                <a:solidFill>
                  <a:srgbClr val="FF0000"/>
                </a:solidFill>
                <a:latin typeface="黑体" panose="02010609060101010101" pitchFamily="49" charset="-122"/>
                <a:ea typeface="黑体" panose="02010609060101010101" pitchFamily="49" charset="-122"/>
              </a:rPr>
              <a:t>（监控系统和门禁系统对相关要求的符合程度）</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（15）该项目采取的职业卫生防治措施</a:t>
            </a:r>
            <a:r>
              <a:rPr lang="zh-CN" altLang="zh-CN" sz="2400" dirty="0">
                <a:solidFill>
                  <a:srgbClr val="0033CC"/>
                </a:solidFill>
                <a:latin typeface="黑体" panose="02010609060101010101" pitchFamily="49" charset="-122"/>
                <a:ea typeface="黑体" panose="02010609060101010101" pitchFamily="49" charset="-122"/>
              </a:rPr>
              <a:t>能控制</a:t>
            </a:r>
            <a:r>
              <a:rPr lang="zh-CN" altLang="zh-CN" sz="2400" dirty="0">
                <a:latin typeface="黑体" panose="02010609060101010101" pitchFamily="49" charset="-122"/>
                <a:ea typeface="黑体" panose="02010609060101010101" pitchFamily="49" charset="-122"/>
              </a:rPr>
              <a:t>该项目职业危害，能</a:t>
            </a:r>
            <a:r>
              <a:rPr lang="zh-CN" altLang="zh-CN" sz="2400" dirty="0">
                <a:solidFill>
                  <a:srgbClr val="0033CC"/>
                </a:solidFill>
                <a:latin typeface="黑体" panose="02010609060101010101" pitchFamily="49" charset="-122"/>
                <a:ea typeface="黑体" panose="02010609060101010101" pitchFamily="49" charset="-122"/>
              </a:rPr>
              <a:t>有效改善</a:t>
            </a:r>
            <a:r>
              <a:rPr lang="zh-CN" altLang="zh-CN" sz="2400" dirty="0">
                <a:latin typeface="黑体" panose="02010609060101010101" pitchFamily="49" charset="-122"/>
                <a:ea typeface="黑体" panose="02010609060101010101" pitchFamily="49" charset="-122"/>
              </a:rPr>
              <a:t>作业人员职业卫生条件。</a:t>
            </a:r>
            <a:r>
              <a:rPr lang="zh-CN" altLang="zh-CN" sz="2400" dirty="0">
                <a:solidFill>
                  <a:srgbClr val="FF0000"/>
                </a:solidFill>
                <a:latin typeface="黑体" panose="02010609060101010101" pitchFamily="49" charset="-122"/>
                <a:ea typeface="黑体" panose="02010609060101010101" pitchFamily="49" charset="-122"/>
              </a:rPr>
              <a:t>（职业卫生防治措施的有效程度）</a:t>
            </a: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五、结论与解读</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
        <p:nvSpPr>
          <p:cNvPr id="101378"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rPr>
              <a:t>技改验收评价</a:t>
            </a:r>
            <a:endParaRPr lang="en-US" altLang="zh-CN" sz="2400" b="1" dirty="0">
              <a:latin typeface="Times New Roman" panose="02020603050405020304" pitchFamily="18" charset="0"/>
              <a:ea typeface="隶书" panose="02010509060101010101" pitchFamily="49" charset="-122"/>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rPr>
              <a:t>技改验收评价</a:t>
            </a:r>
          </a:p>
        </p:txBody>
      </p:sp>
      <p:sp>
        <p:nvSpPr>
          <p:cNvPr id="103427" name="Rectangle 3"/>
          <p:cNvSpPr>
            <a:spLocks noGrp="1"/>
          </p:cNvSpPr>
          <p:nvPr>
            <p:ph idx="1"/>
          </p:nvPr>
        </p:nvSpPr>
        <p:spPr>
          <a:xfrm>
            <a:off x="280988" y="2260600"/>
            <a:ext cx="8696325" cy="3525854"/>
          </a:xfrm>
        </p:spPr>
        <p:txBody>
          <a:bodyPr vert="horz" wrap="square" lIns="91440" tIns="45720" rIns="91440" bIns="45720" anchor="t"/>
          <a:lstStyle/>
          <a:p>
            <a:pPr marL="0" indent="342900" eaLnBrk="1" hangingPunct="1">
              <a:spcBef>
                <a:spcPct val="0"/>
              </a:spcBef>
              <a:buNone/>
            </a:pPr>
            <a:r>
              <a:rPr lang="zh-CN" altLang="zh-CN" sz="2400" b="1" dirty="0">
                <a:solidFill>
                  <a:srgbClr val="0033CC"/>
                </a:solidFill>
                <a:latin typeface="黑体" panose="02010609060101010101" pitchFamily="49" charset="-122"/>
                <a:ea typeface="黑体" panose="02010609060101010101" pitchFamily="49" charset="-122"/>
              </a:rPr>
              <a:t>安全验收</a:t>
            </a:r>
            <a:r>
              <a:rPr lang="zh-CN" altLang="zh-CN" sz="2400" b="1" dirty="0" smtClean="0">
                <a:solidFill>
                  <a:srgbClr val="0033CC"/>
                </a:solidFill>
                <a:latin typeface="黑体" panose="02010609060101010101" pitchFamily="49" charset="-122"/>
                <a:ea typeface="黑体" panose="02010609060101010101" pitchFamily="49" charset="-122"/>
              </a:rPr>
              <a:t>评价</a:t>
            </a:r>
            <a:r>
              <a:rPr lang="zh-CN" altLang="en-US" sz="2400" b="1" dirty="0" smtClean="0">
                <a:solidFill>
                  <a:srgbClr val="0033CC"/>
                </a:solidFill>
                <a:latin typeface="黑体" panose="02010609060101010101" pitchFamily="49" charset="-122"/>
                <a:ea typeface="黑体" panose="02010609060101010101" pitchFamily="49" charset="-122"/>
              </a:rPr>
              <a:t>总</a:t>
            </a:r>
            <a:r>
              <a:rPr lang="zh-CN" altLang="zh-CN" sz="2400" b="1" dirty="0" smtClean="0">
                <a:solidFill>
                  <a:srgbClr val="0033CC"/>
                </a:solidFill>
                <a:latin typeface="黑体" panose="02010609060101010101" pitchFamily="49" charset="-122"/>
                <a:ea typeface="黑体" panose="02010609060101010101" pitchFamily="49" charset="-122"/>
              </a:rPr>
              <a:t>结论</a:t>
            </a:r>
            <a:r>
              <a:rPr lang="zh-CN" altLang="zh-CN" sz="2400" b="1" dirty="0">
                <a:latin typeface="黑体" panose="02010609060101010101" pitchFamily="49" charset="-122"/>
                <a:ea typeface="黑体" panose="02010609060101010101" pitchFamily="49" charset="-122"/>
              </a:rPr>
              <a:t>：H公司乳化炸药生产线扩能技术改造项目</a:t>
            </a:r>
            <a:r>
              <a:rPr lang="zh-CN" altLang="zh-CN" sz="2400" b="1" dirty="0">
                <a:solidFill>
                  <a:srgbClr val="FF0000"/>
                </a:solidFill>
                <a:latin typeface="黑体" panose="02010609060101010101" pitchFamily="49" charset="-122"/>
                <a:ea typeface="黑体" panose="02010609060101010101" pitchFamily="49" charset="-122"/>
              </a:rPr>
              <a:t>立项审批手续齐全</a:t>
            </a:r>
            <a:r>
              <a:rPr lang="zh-CN" altLang="zh-CN" sz="2400" b="1" dirty="0">
                <a:latin typeface="黑体" panose="02010609060101010101" pitchFamily="49" charset="-122"/>
                <a:ea typeface="黑体" panose="02010609060101010101" pitchFamily="49" charset="-122"/>
              </a:rPr>
              <a:t>，</a:t>
            </a:r>
            <a:r>
              <a:rPr lang="zh-CN" altLang="zh-CN" sz="2400" b="1" dirty="0">
                <a:solidFill>
                  <a:srgbClr val="FF0000"/>
                </a:solidFill>
                <a:latin typeface="黑体" panose="02010609060101010101" pitchFamily="49" charset="-122"/>
                <a:ea typeface="黑体" panose="02010609060101010101" pitchFamily="49" charset="-122"/>
              </a:rPr>
              <a:t>总体安全条件、生产设备设施和安全设施符合</a:t>
            </a:r>
            <a:r>
              <a:rPr lang="zh-CN" altLang="zh-CN" sz="2400" b="1" dirty="0">
                <a:latin typeface="黑体" panose="02010609060101010101" pitchFamily="49" charset="-122"/>
                <a:ea typeface="黑体" panose="02010609060101010101" pitchFamily="49" charset="-122"/>
              </a:rPr>
              <a:t>《民用爆破器材工程设计安全规范》（GB50089-2007）等规定；</a:t>
            </a:r>
            <a:r>
              <a:rPr lang="zh-CN" altLang="zh-CN" sz="2400" b="1" dirty="0">
                <a:solidFill>
                  <a:srgbClr val="FF0000"/>
                </a:solidFill>
                <a:latin typeface="黑体" panose="02010609060101010101" pitchFamily="49" charset="-122"/>
                <a:ea typeface="黑体" panose="02010609060101010101" pitchFamily="49" charset="-122"/>
              </a:rPr>
              <a:t>安全生产管理及实施状况符合</a:t>
            </a:r>
            <a:r>
              <a:rPr lang="zh-CN" altLang="zh-CN" sz="2400" b="1" dirty="0">
                <a:latin typeface="黑体" panose="02010609060101010101" pitchFamily="49" charset="-122"/>
                <a:ea typeface="黑体" panose="02010609060101010101" pitchFamily="49" charset="-122"/>
              </a:rPr>
              <a:t>《民用爆炸物品生产、销售企业安全管理规程》（GB28263-2012）等规定；</a:t>
            </a:r>
            <a:r>
              <a:rPr lang="zh-CN" altLang="zh-CN" sz="2400" b="1" dirty="0">
                <a:solidFill>
                  <a:srgbClr val="FF0000"/>
                </a:solidFill>
                <a:latin typeface="黑体" panose="02010609060101010101" pitchFamily="49" charset="-122"/>
                <a:ea typeface="黑体" panose="02010609060101010101" pitchFamily="49" charset="-122"/>
              </a:rPr>
              <a:t>单项验收资料齐全，有关安全设施正常有效运行</a:t>
            </a:r>
            <a:r>
              <a:rPr lang="zh-CN" altLang="zh-CN" sz="2400" b="1" dirty="0">
                <a:latin typeface="黑体" panose="02010609060101010101" pitchFamily="49" charset="-122"/>
                <a:ea typeface="黑体" panose="02010609060101010101" pitchFamily="49" charset="-122"/>
              </a:rPr>
              <a:t>，</a:t>
            </a:r>
            <a:r>
              <a:rPr lang="zh-CN" altLang="zh-CN" sz="2400" b="1" dirty="0">
                <a:solidFill>
                  <a:srgbClr val="FF0000"/>
                </a:solidFill>
                <a:latin typeface="黑体" panose="02010609060101010101" pitchFamily="49" charset="-122"/>
                <a:ea typeface="黑体" panose="02010609060101010101" pitchFamily="49" charset="-122"/>
              </a:rPr>
              <a:t>主要危险、有害因素的安全风险被控制</a:t>
            </a:r>
            <a:r>
              <a:rPr lang="zh-CN" altLang="zh-CN" sz="2400" b="1" dirty="0">
                <a:latin typeface="黑体" panose="02010609060101010101" pitchFamily="49" charset="-122"/>
                <a:ea typeface="黑体" panose="02010609060101010101" pitchFamily="49" charset="-122"/>
              </a:rPr>
              <a:t>在</a:t>
            </a:r>
            <a:r>
              <a:rPr lang="zh-CN" altLang="zh-CN" sz="2400" b="1" dirty="0">
                <a:solidFill>
                  <a:srgbClr val="FF0000"/>
                </a:solidFill>
                <a:latin typeface="黑体" panose="02010609060101010101" pitchFamily="49" charset="-122"/>
                <a:ea typeface="黑体" panose="02010609060101010101" pitchFamily="49" charset="-122"/>
              </a:rPr>
              <a:t>可接受程度</a:t>
            </a:r>
            <a:r>
              <a:rPr lang="zh-CN" altLang="zh-CN" sz="2400" b="1" dirty="0">
                <a:latin typeface="黑体" panose="02010609060101010101" pitchFamily="49" charset="-122"/>
                <a:ea typeface="黑体" panose="02010609060101010101" pitchFamily="49" charset="-122"/>
              </a:rPr>
              <a:t>，</a:t>
            </a:r>
            <a:r>
              <a:rPr lang="zh-CN" altLang="zh-CN" sz="2800" b="1" dirty="0">
                <a:solidFill>
                  <a:srgbClr val="0033CC"/>
                </a:solidFill>
                <a:latin typeface="黑体" panose="02010609060101010101" pitchFamily="49" charset="-122"/>
                <a:ea typeface="黑体" panose="02010609060101010101" pitchFamily="49" charset="-122"/>
              </a:rPr>
              <a:t>符合性评价结论为“合格”，具备了验收的安全条件</a:t>
            </a:r>
            <a:r>
              <a:rPr lang="zh-CN" altLang="zh-CN" sz="2800" b="1" dirty="0" smtClean="0">
                <a:solidFill>
                  <a:srgbClr val="0033CC"/>
                </a:solidFill>
                <a:latin typeface="黑体" panose="02010609060101010101" pitchFamily="49" charset="-122"/>
                <a:ea typeface="黑体" panose="02010609060101010101" pitchFamily="49" charset="-122"/>
              </a:rPr>
              <a:t>。</a:t>
            </a:r>
            <a:endParaRPr lang="en-US" altLang="zh-CN" sz="2800" b="1" dirty="0" smtClean="0">
              <a:solidFill>
                <a:srgbClr val="0033CC"/>
              </a:solidFill>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400" b="1" dirty="0" smtClean="0">
                <a:solidFill>
                  <a:srgbClr val="FF0000"/>
                </a:solidFill>
                <a:latin typeface="黑体" panose="02010609060101010101" pitchFamily="49" charset="-122"/>
                <a:ea typeface="黑体" panose="02010609060101010101" pitchFamily="49" charset="-122"/>
              </a:rPr>
              <a:t>（</a:t>
            </a:r>
            <a:r>
              <a:rPr lang="zh-CN" altLang="en-US" sz="2800" b="1" dirty="0" smtClean="0">
                <a:solidFill>
                  <a:srgbClr val="FF0000"/>
                </a:solidFill>
                <a:latin typeface="黑体" panose="02010609060101010101" pitchFamily="49" charset="-122"/>
                <a:ea typeface="黑体" panose="02010609060101010101" pitchFamily="49" charset="-122"/>
              </a:rPr>
              <a:t>提示管理人员：从上述</a:t>
            </a:r>
            <a:r>
              <a:rPr lang="en-US" altLang="zh-CN" sz="2800" b="1" dirty="0" smtClean="0">
                <a:solidFill>
                  <a:srgbClr val="FF0000"/>
                </a:solidFill>
                <a:latin typeface="黑体" panose="02010609060101010101" pitchFamily="49" charset="-122"/>
                <a:ea typeface="黑体" panose="02010609060101010101" pitchFamily="49" charset="-122"/>
              </a:rPr>
              <a:t>9</a:t>
            </a:r>
            <a:r>
              <a:rPr lang="zh-CN" altLang="en-US" sz="2800" b="1" dirty="0" smtClean="0">
                <a:solidFill>
                  <a:srgbClr val="FF0000"/>
                </a:solidFill>
                <a:latin typeface="黑体" panose="02010609060101010101" pitchFamily="49" charset="-122"/>
                <a:ea typeface="黑体" panose="02010609060101010101" pitchFamily="49" charset="-122"/>
              </a:rPr>
              <a:t>方面进行监督检查，还有：技术来源符合相关规定）</a:t>
            </a:r>
            <a:endParaRPr lang="zh-CN" altLang="zh-CN" sz="2800" b="1" dirty="0">
              <a:solidFill>
                <a:srgbClr val="FF0000"/>
              </a:solidFill>
              <a:latin typeface="黑体" panose="02010609060101010101" pitchFamily="49" charset="-122"/>
              <a:ea typeface="黑体" panose="02010609060101010101" pitchFamily="49" charset="-122"/>
            </a:endParaRP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五、结论与解读</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文本占位符 124930"/>
          <p:cNvSpPr>
            <a:spLocks noGrp="1"/>
          </p:cNvSpPr>
          <p:nvPr>
            <p:ph idx="1"/>
          </p:nvPr>
        </p:nvSpPr>
        <p:spPr>
          <a:xfrm>
            <a:off x="504825" y="2527300"/>
            <a:ext cx="8239125" cy="2863850"/>
          </a:xfrm>
        </p:spPr>
        <p:txBody>
          <a:bodyPr vert="horz" wrap="square" lIns="91440" tIns="45720" rIns="91440" bIns="45720" anchor="t"/>
          <a:lstStyle/>
          <a:p>
            <a:pPr marL="0" indent="0" algn="ctr" eaLnBrk="1" hangingPunct="1">
              <a:buNone/>
            </a:pPr>
            <a:r>
              <a:rPr lang="zh-CN" altLang="en-US" sz="3600" b="1" dirty="0">
                <a:solidFill>
                  <a:srgbClr val="FF0000"/>
                </a:solidFill>
                <a:latin typeface="Times New Roman" panose="02020603050405020304" pitchFamily="18" charset="0"/>
                <a:ea typeface="隶书" panose="02010509060101010101" pitchFamily="49" charset="-122"/>
              </a:rPr>
              <a:t>案例一</a:t>
            </a:r>
            <a:r>
              <a:rPr lang="zh-CN" altLang="en-US" sz="3600" b="1" dirty="0" smtClean="0">
                <a:solidFill>
                  <a:srgbClr val="FF0000"/>
                </a:solidFill>
                <a:latin typeface="Times New Roman" panose="02020603050405020304" pitchFamily="18" charset="0"/>
                <a:ea typeface="隶书" panose="02010509060101010101" pitchFamily="49" charset="-122"/>
              </a:rPr>
              <a:t>：</a:t>
            </a:r>
            <a:r>
              <a:rPr lang="en-US" altLang="zh-CN" sz="3600" b="1" dirty="0" smtClean="0">
                <a:solidFill>
                  <a:srgbClr val="FF0000"/>
                </a:solidFill>
                <a:latin typeface="Times New Roman" panose="02020603050405020304" pitchFamily="18" charset="0"/>
                <a:ea typeface="隶书" panose="02010509060101010101" pitchFamily="49" charset="-122"/>
              </a:rPr>
              <a:t>tangshan某公司“03·07</a:t>
            </a:r>
            <a:r>
              <a:rPr lang="en-US" altLang="zh-CN" sz="3600" b="1" dirty="0">
                <a:solidFill>
                  <a:srgbClr val="FF0000"/>
                </a:solidFill>
                <a:latin typeface="Times New Roman" panose="02020603050405020304" pitchFamily="18" charset="0"/>
                <a:ea typeface="隶书" panose="02010509060101010101" pitchFamily="49" charset="-122"/>
              </a:rPr>
              <a:t>” 重大</a:t>
            </a:r>
          </a:p>
          <a:p>
            <a:pPr marL="0" indent="0" algn="ctr" eaLnBrk="1" hangingPunct="1">
              <a:buNone/>
            </a:pPr>
            <a:r>
              <a:rPr lang="en-US" altLang="zh-CN" sz="3600" b="1" dirty="0">
                <a:solidFill>
                  <a:srgbClr val="FF0000"/>
                </a:solidFill>
                <a:latin typeface="Times New Roman" panose="02020603050405020304" pitchFamily="18" charset="0"/>
                <a:ea typeface="隶书" panose="02010509060101010101" pitchFamily="49" charset="-122"/>
              </a:rPr>
              <a:t>爆炸事故</a:t>
            </a:r>
          </a:p>
          <a:p>
            <a:pPr marL="0" indent="0" algn="ctr" eaLnBrk="1" hangingPunct="1">
              <a:buNone/>
            </a:pPr>
            <a:endParaRPr lang="zh-CN" altLang="en-US" sz="3600" b="1" dirty="0">
              <a:solidFill>
                <a:srgbClr val="FF0000"/>
              </a:solidFill>
              <a:latin typeface="Times New Roman" panose="02020603050405020304" pitchFamily="18" charset="0"/>
              <a:ea typeface="隶书" panose="02010509060101010101" pitchFamily="49" charset="-122"/>
            </a:endParaRPr>
          </a:p>
          <a:p>
            <a:pPr marL="0" indent="0" algn="ctr" eaLnBrk="1" hangingPunct="1">
              <a:buNone/>
            </a:pPr>
            <a:r>
              <a:rPr lang="zh-CN" altLang="en-US" sz="3600" b="1" dirty="0">
                <a:solidFill>
                  <a:srgbClr val="FF0000"/>
                </a:solidFill>
                <a:latin typeface="Times New Roman" panose="02020603050405020304" pitchFamily="18" charset="0"/>
                <a:ea typeface="隶书" panose="02010509060101010101" pitchFamily="49" charset="-122"/>
              </a:rPr>
              <a:t>视频资料（放映）</a:t>
            </a:r>
          </a:p>
        </p:txBody>
      </p:sp>
      <p:sp>
        <p:nvSpPr>
          <p:cNvPr id="104451"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sym typeface="宋体" panose="02010600030101010101" pitchFamily="2" charset="-122"/>
              </a:rPr>
              <a:t>D、民爆事故案例</a:t>
            </a:r>
            <a:endParaRPr lang="zh-CN" altLang="en-US" sz="3600" dirty="0">
              <a:solidFill>
                <a:schemeClr val="tx2"/>
              </a:solidFill>
              <a:latin typeface="隶书" panose="02010509060101010101" pitchFamily="49" charset="-122"/>
            </a:endParaRP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文本占位符 124930"/>
          <p:cNvSpPr>
            <a:spLocks noGrp="1"/>
          </p:cNvSpPr>
          <p:nvPr>
            <p:ph idx="1"/>
          </p:nvPr>
        </p:nvSpPr>
        <p:spPr>
          <a:xfrm>
            <a:off x="615950" y="2432050"/>
            <a:ext cx="7989888" cy="2863850"/>
          </a:xfrm>
        </p:spPr>
        <p:txBody>
          <a:bodyPr vert="horz" wrap="square" lIns="91440" tIns="45720" rIns="91440" bIns="45720" anchor="t"/>
          <a:lstStyle/>
          <a:p>
            <a:pPr marL="0" indent="0" algn="just" eaLnBrk="1" hangingPunct="1">
              <a:buNone/>
            </a:pPr>
            <a:r>
              <a:rPr lang="zh-CN" altLang="en-US" sz="2800" b="1" dirty="0">
                <a:solidFill>
                  <a:srgbClr val="000099"/>
                </a:solidFill>
                <a:latin typeface="Times New Roman" panose="02020603050405020304" pitchFamily="18" charset="0"/>
                <a:ea typeface="隶书" panose="02010509060101010101" pitchFamily="49" charset="-122"/>
              </a:rPr>
              <a:t>一、基本情况</a:t>
            </a:r>
            <a:endParaRPr lang="zh-CN" altLang="en-US" sz="2800" b="1" dirty="0">
              <a:latin typeface="Times New Roman" panose="02020603050405020304" pitchFamily="18" charset="0"/>
              <a:ea typeface="隶书" panose="02010509060101010101" pitchFamily="49" charset="-122"/>
            </a:endParaRPr>
          </a:p>
          <a:p>
            <a:pPr marL="0" indent="0" algn="just" eaLnBrk="1" hangingPunct="1">
              <a:buNone/>
            </a:pPr>
            <a:r>
              <a:rPr lang="zh-CN" altLang="en-US" sz="2400" dirty="0">
                <a:latin typeface="Times New Roman" panose="02020603050405020304" pitchFamily="18" charset="0"/>
                <a:ea typeface="隶书" panose="02010509060101010101" pitchFamily="49" charset="-122"/>
              </a:rPr>
              <a:t>2014年3月7日11时25分，唐山某化工有限公司乳化炸药生产车间发生重大爆炸事故，造成13人死亡，直接经济损失1526.53万元。乳化炸药生产线年产能力10000吨。</a:t>
            </a:r>
          </a:p>
          <a:p>
            <a:pPr marL="0" indent="0" algn="just" eaLnBrk="1" hangingPunct="1">
              <a:buNone/>
            </a:pPr>
            <a:r>
              <a:rPr lang="zh-CN" altLang="en-US" sz="2400" dirty="0">
                <a:latin typeface="Times New Roman" panose="02020603050405020304" pitchFamily="18" charset="0"/>
                <a:ea typeface="隶书" panose="02010509060101010101" pitchFamily="49" charset="-122"/>
              </a:rPr>
              <a:t>事故生产线建设经过了审批、设计、评价、试生产及验收等程序。</a:t>
            </a:r>
          </a:p>
        </p:txBody>
      </p:sp>
      <p:sp>
        <p:nvSpPr>
          <p:cNvPr id="105475"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sym typeface="宋体" panose="02010600030101010101" pitchFamily="2" charset="-122"/>
              </a:rPr>
              <a:t>D、民爆事故案例</a:t>
            </a:r>
            <a:endParaRPr lang="zh-CN" altLang="en-US" sz="3600" dirty="0">
              <a:solidFill>
                <a:schemeClr val="tx2"/>
              </a:solidFill>
              <a:latin typeface="隶书" panose="02010509060101010101" pitchFamily="49" charset="-122"/>
            </a:endParaRP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案例一</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sym typeface="+mn-ea"/>
              </a:rPr>
              <a:t>唐山某公司“3·7” 重大爆炸事故</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文本占位符 124930"/>
          <p:cNvSpPr>
            <a:spLocks noGrp="1"/>
          </p:cNvSpPr>
          <p:nvPr>
            <p:ph idx="1"/>
          </p:nvPr>
        </p:nvSpPr>
        <p:spPr>
          <a:xfrm>
            <a:off x="522288" y="2274888"/>
            <a:ext cx="8134350" cy="2863850"/>
          </a:xfrm>
        </p:spPr>
        <p:txBody>
          <a:bodyPr vert="horz" wrap="square" lIns="91440" tIns="45720" rIns="91440" bIns="45720" anchor="t"/>
          <a:lstStyle/>
          <a:p>
            <a:pPr marL="0" indent="0" algn="just" eaLnBrk="1" hangingPunct="1">
              <a:buNone/>
            </a:pPr>
            <a:r>
              <a:rPr lang="zh-CN" altLang="en-US" sz="2800" b="1" dirty="0">
                <a:solidFill>
                  <a:srgbClr val="000099"/>
                </a:solidFill>
                <a:latin typeface="Times New Roman" panose="02020603050405020304" pitchFamily="18" charset="0"/>
                <a:ea typeface="隶书" panose="02010509060101010101" pitchFamily="49" charset="-122"/>
              </a:rPr>
              <a:t>二、事故原因及性质</a:t>
            </a:r>
            <a:endParaRPr lang="zh-CN" altLang="en-US" sz="2800" b="1" dirty="0">
              <a:latin typeface="Times New Roman" panose="02020603050405020304" pitchFamily="18" charset="0"/>
              <a:ea typeface="隶书" panose="02010509060101010101" pitchFamily="49" charset="-122"/>
            </a:endParaRPr>
          </a:p>
          <a:p>
            <a:pPr marL="0" indent="0" algn="just" eaLnBrk="1" hangingPunct="1">
              <a:buNone/>
            </a:pPr>
            <a:r>
              <a:rPr lang="zh-CN" altLang="en-US" sz="2400" dirty="0">
                <a:solidFill>
                  <a:srgbClr val="CC0000"/>
                </a:solidFill>
                <a:latin typeface="Times New Roman" panose="02020603050405020304" pitchFamily="18" charset="0"/>
                <a:ea typeface="隶书" panose="02010509060101010101" pitchFamily="49" charset="-122"/>
              </a:rPr>
              <a:t>爆炸原点认定为1号装药机。</a:t>
            </a:r>
            <a:r>
              <a:rPr lang="zh-CN" altLang="en-US" sz="2400" dirty="0">
                <a:latin typeface="Times New Roman" panose="02020603050405020304" pitchFamily="18" charset="0"/>
                <a:ea typeface="隶书" panose="02010509060101010101" pitchFamily="49" charset="-122"/>
              </a:rPr>
              <a:t>当时生产2号岩石型乳化炸药，规格Φ120mm×8kg</a:t>
            </a:r>
          </a:p>
          <a:p>
            <a:pPr marL="0" indent="0" algn="just" eaLnBrk="1" hangingPunct="1">
              <a:buNone/>
            </a:pPr>
            <a:r>
              <a:rPr lang="zh-CN" altLang="en-US" sz="2400" b="1" dirty="0">
                <a:solidFill>
                  <a:srgbClr val="000099"/>
                </a:solidFill>
                <a:latin typeface="Times New Roman" panose="02020603050405020304" pitchFamily="18" charset="0"/>
                <a:ea typeface="隶书" panose="02010509060101010101" pitchFamily="49" charset="-122"/>
              </a:rPr>
              <a:t>1、直接原因</a:t>
            </a:r>
            <a:endParaRPr lang="zh-CN" altLang="en-US" sz="2400" dirty="0">
              <a:latin typeface="Times New Roman" panose="02020603050405020304" pitchFamily="18" charset="0"/>
              <a:ea typeface="隶书" panose="02010509060101010101" pitchFamily="49" charset="-122"/>
            </a:endParaRPr>
          </a:p>
          <a:p>
            <a:pPr marL="0" indent="0" algn="just" eaLnBrk="1" hangingPunct="1">
              <a:buNone/>
            </a:pPr>
            <a:r>
              <a:rPr lang="zh-CN" altLang="en-US" sz="2400" dirty="0">
                <a:solidFill>
                  <a:srgbClr val="CC0000"/>
                </a:solidFill>
                <a:latin typeface="Times New Roman" panose="02020603050405020304" pitchFamily="18" charset="0"/>
                <a:ea typeface="隶书" panose="02010509060101010101" pitchFamily="49" charset="-122"/>
              </a:rPr>
              <a:t>装药机叶片泵内存有</a:t>
            </a:r>
            <a:r>
              <a:rPr lang="zh-CN" altLang="en-US" sz="2400" b="1" dirty="0">
                <a:solidFill>
                  <a:srgbClr val="CC0000"/>
                </a:solidFill>
                <a:latin typeface="Times New Roman" panose="02020603050405020304" pitchFamily="18" charset="0"/>
                <a:ea typeface="隶书" panose="02010509060101010101" pitchFamily="49" charset="-122"/>
              </a:rPr>
              <a:t>死角</a:t>
            </a:r>
            <a:r>
              <a:rPr lang="zh-CN" altLang="en-US" sz="2400" dirty="0">
                <a:latin typeface="Times New Roman" panose="02020603050405020304" pitchFamily="18" charset="0"/>
                <a:ea typeface="隶书" panose="02010509060101010101" pitchFamily="49" charset="-122"/>
              </a:rPr>
              <a:t>，结构设计不合理，容错能力低、风险大，存在固有缺陷。装药机转子与转子下端面和泵底上端面之间的</a:t>
            </a:r>
            <a:r>
              <a:rPr lang="zh-CN" altLang="en-US" sz="2400" dirty="0">
                <a:solidFill>
                  <a:srgbClr val="CC0000"/>
                </a:solidFill>
                <a:latin typeface="Times New Roman" panose="02020603050405020304" pitchFamily="18" charset="0"/>
                <a:ea typeface="隶书" panose="02010509060101010101" pitchFamily="49" charset="-122"/>
              </a:rPr>
              <a:t>物料摩擦</a:t>
            </a:r>
            <a:r>
              <a:rPr lang="zh-CN" altLang="en-US" sz="2400" dirty="0">
                <a:latin typeface="Times New Roman" panose="02020603050405020304" pitchFamily="18" charset="0"/>
                <a:ea typeface="隶书" panose="02010509060101010101" pitchFamily="49" charset="-122"/>
              </a:rPr>
              <a:t>、转子上下端面与泵体端面之间</a:t>
            </a:r>
            <a:r>
              <a:rPr lang="zh-CN" altLang="en-US" sz="2400" dirty="0">
                <a:solidFill>
                  <a:srgbClr val="CC0000"/>
                </a:solidFill>
                <a:latin typeface="Times New Roman" panose="02020603050405020304" pitchFamily="18" charset="0"/>
                <a:ea typeface="隶书" panose="02010509060101010101" pitchFamily="49" charset="-122"/>
              </a:rPr>
              <a:t>金属摩擦</a:t>
            </a:r>
            <a:r>
              <a:rPr lang="zh-CN" altLang="en-US" sz="2400" dirty="0">
                <a:latin typeface="Times New Roman" panose="02020603050405020304" pitchFamily="18" charset="0"/>
                <a:ea typeface="隶书" panose="02010509060101010101" pitchFamily="49" charset="-122"/>
              </a:rPr>
              <a:t>产生的</a:t>
            </a:r>
            <a:r>
              <a:rPr lang="zh-CN" altLang="en-US" sz="2400" b="1" dirty="0">
                <a:solidFill>
                  <a:srgbClr val="CC0000"/>
                </a:solidFill>
                <a:latin typeface="Times New Roman" panose="02020603050405020304" pitchFamily="18" charset="0"/>
                <a:ea typeface="隶书" panose="02010509060101010101" pitchFamily="49" charset="-122"/>
              </a:rPr>
              <a:t>热积累</a:t>
            </a:r>
            <a:r>
              <a:rPr lang="zh-CN" altLang="en-US" sz="2400" dirty="0">
                <a:latin typeface="Times New Roman" panose="02020603050405020304" pitchFamily="18" charset="0"/>
                <a:ea typeface="隶书" panose="02010509060101010101" pitchFamily="49" charset="-122"/>
              </a:rPr>
              <a:t>，导致物料中的析晶</a:t>
            </a:r>
            <a:r>
              <a:rPr lang="zh-CN" altLang="en-US" sz="2400" dirty="0">
                <a:solidFill>
                  <a:srgbClr val="CC0000"/>
                </a:solidFill>
                <a:latin typeface="Times New Roman" panose="02020603050405020304" pitchFamily="18" charset="0"/>
                <a:ea typeface="隶书" panose="02010509060101010101" pitchFamily="49" charset="-122"/>
              </a:rPr>
              <a:t>含油硝铵发生</a:t>
            </a:r>
            <a:r>
              <a:rPr lang="zh-CN" altLang="en-US" sz="2400" b="1" dirty="0">
                <a:solidFill>
                  <a:srgbClr val="CC0000"/>
                </a:solidFill>
                <a:latin typeface="Times New Roman" panose="02020603050405020304" pitchFamily="18" charset="0"/>
                <a:ea typeface="隶书" panose="02010509060101010101" pitchFamily="49" charset="-122"/>
              </a:rPr>
              <a:t>热分解</a:t>
            </a:r>
            <a:r>
              <a:rPr lang="zh-CN" altLang="en-US" sz="2400" dirty="0">
                <a:latin typeface="Times New Roman" panose="02020603050405020304" pitchFamily="18" charset="0"/>
                <a:ea typeface="隶书" panose="02010509060101010101" pitchFamily="49" charset="-122"/>
              </a:rPr>
              <a:t>，最终</a:t>
            </a:r>
            <a:r>
              <a:rPr lang="zh-CN" altLang="en-US" sz="2400" dirty="0">
                <a:solidFill>
                  <a:srgbClr val="CC0000"/>
                </a:solidFill>
                <a:latin typeface="Times New Roman" panose="02020603050405020304" pitchFamily="18" charset="0"/>
                <a:ea typeface="隶书" panose="02010509060101010101" pitchFamily="49" charset="-122"/>
              </a:rPr>
              <a:t>导致爆炸。</a:t>
            </a:r>
          </a:p>
        </p:txBody>
      </p:sp>
      <p:sp>
        <p:nvSpPr>
          <p:cNvPr id="106499"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sym typeface="宋体" panose="02010600030101010101" pitchFamily="2" charset="-122"/>
              </a:rPr>
              <a:t>D、民爆事故案例</a:t>
            </a:r>
            <a:endParaRPr lang="zh-CN" altLang="en-US" sz="3600" dirty="0">
              <a:solidFill>
                <a:schemeClr val="tx2"/>
              </a:solidFill>
              <a:latin typeface="隶书" panose="02010509060101010101" pitchFamily="49" charset="-122"/>
            </a:endParaRP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案例一</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sym typeface="+mn-ea"/>
              </a:rPr>
              <a:t>唐山某公司“3·7” 重大爆炸事故</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文本占位符 124930"/>
          <p:cNvSpPr>
            <a:spLocks noGrp="1"/>
          </p:cNvSpPr>
          <p:nvPr>
            <p:ph idx="1"/>
          </p:nvPr>
        </p:nvSpPr>
        <p:spPr>
          <a:xfrm>
            <a:off x="225425" y="2073275"/>
            <a:ext cx="8677275" cy="4271963"/>
          </a:xfrm>
        </p:spPr>
        <p:txBody>
          <a:bodyPr vert="horz" wrap="square" lIns="91440" tIns="45720" rIns="91440" bIns="45720" anchor="t"/>
          <a:lstStyle/>
          <a:p>
            <a:pPr marL="0" indent="0" algn="just" eaLnBrk="1" hangingPunct="1">
              <a:buNone/>
            </a:pPr>
            <a:r>
              <a:rPr lang="zh-CN" altLang="en-US" sz="2400" b="1" dirty="0">
                <a:solidFill>
                  <a:srgbClr val="000099"/>
                </a:solidFill>
                <a:latin typeface="Times New Roman" panose="02020603050405020304" pitchFamily="18" charset="0"/>
                <a:ea typeface="隶书" panose="02010509060101010101" pitchFamily="49" charset="-122"/>
              </a:rPr>
              <a:t>2、间接原因</a:t>
            </a:r>
            <a:endParaRPr lang="zh-CN" altLang="en-US" sz="2400" dirty="0">
              <a:latin typeface="Times New Roman" panose="02020603050405020304" pitchFamily="18" charset="0"/>
              <a:ea typeface="隶书" panose="02010509060101010101" pitchFamily="49" charset="-122"/>
            </a:endParaRPr>
          </a:p>
          <a:p>
            <a:pPr marL="0" indent="0" algn="just" eaLnBrk="1" hangingPunct="1">
              <a:buNone/>
            </a:pPr>
            <a:r>
              <a:rPr lang="zh-CN" altLang="en-US" sz="2400" dirty="0">
                <a:solidFill>
                  <a:srgbClr val="FF0000"/>
                </a:solidFill>
                <a:latin typeface="Times New Roman" panose="02020603050405020304" pitchFamily="18" charset="0"/>
                <a:ea typeface="隶书" panose="02010509060101010101" pitchFamily="49" charset="-122"/>
              </a:rPr>
              <a:t>（1）装药机生产单位执行国家标准和行业标准不到位</a:t>
            </a:r>
            <a:r>
              <a:rPr lang="zh-CN" altLang="en-US" sz="2400" dirty="0">
                <a:solidFill>
                  <a:srgbClr val="006600"/>
                </a:solidFill>
                <a:latin typeface="Times New Roman" panose="02020603050405020304" pitchFamily="18" charset="0"/>
                <a:ea typeface="隶书" panose="02010509060101010101" pitchFamily="49" charset="-122"/>
              </a:rPr>
              <a:t>。</a:t>
            </a:r>
            <a:r>
              <a:rPr lang="zh-CN" altLang="en-US" sz="2400" dirty="0">
                <a:latin typeface="Times New Roman" panose="02020603050405020304" pitchFamily="18" charset="0"/>
                <a:ea typeface="隶书" panose="02010509060101010101" pitchFamily="49" charset="-122"/>
              </a:rPr>
              <a:t>包括设计程序、计算、计算评审、避免摩擦接触与挤压、出具试验报告等。</a:t>
            </a:r>
          </a:p>
          <a:p>
            <a:pPr marL="0" indent="0" algn="just" eaLnBrk="1" hangingPunct="1">
              <a:buNone/>
            </a:pPr>
            <a:r>
              <a:rPr lang="zh-CN" altLang="en-US" sz="2400" dirty="0">
                <a:solidFill>
                  <a:srgbClr val="FF0000"/>
                </a:solidFill>
                <a:latin typeface="Times New Roman" panose="02020603050405020304" pitchFamily="18" charset="0"/>
                <a:ea typeface="隶书" panose="02010509060101010101" pitchFamily="49" charset="-122"/>
              </a:rPr>
              <a:t>（2）评价机构对该叶片泵装药机出具的安全评价报告重要条款严重漏评</a:t>
            </a:r>
            <a:r>
              <a:rPr lang="zh-CN" altLang="en-US" sz="2400" dirty="0">
                <a:solidFill>
                  <a:srgbClr val="0033CC"/>
                </a:solidFill>
                <a:latin typeface="Times New Roman" panose="02020603050405020304" pitchFamily="18" charset="0"/>
                <a:ea typeface="隶书" panose="02010509060101010101" pitchFamily="49" charset="-122"/>
              </a:rPr>
              <a:t>。</a:t>
            </a:r>
            <a:r>
              <a:rPr lang="zh-CN" altLang="en-US" sz="2400" dirty="0">
                <a:latin typeface="Times New Roman" panose="02020603050405020304" pitchFamily="18" charset="0"/>
                <a:ea typeface="隶书" panose="02010509060101010101" pitchFamily="49" charset="-122"/>
              </a:rPr>
              <a:t>评价报告中《设备安全性检查表》未对泵体内相对运动的零件可能产生的机械摩擦、撞击等作出评价，也未提出相应的防范措施和建议。未按照《机械工业产品设计和开发基本程序》（JB/T5055-2001），对装药机的设计计算、技术设计与开发评审、材料选择、工艺工装评审、型式试验等项目作出评价。</a:t>
            </a:r>
          </a:p>
        </p:txBody>
      </p:sp>
      <p:sp>
        <p:nvSpPr>
          <p:cNvPr id="107523"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sym typeface="宋体" panose="02010600030101010101" pitchFamily="2" charset="-122"/>
              </a:rPr>
              <a:t>D、民爆事故案例</a:t>
            </a:r>
            <a:endParaRPr lang="zh-CN" altLang="en-US" sz="3600" dirty="0">
              <a:solidFill>
                <a:schemeClr val="tx2"/>
              </a:solidFill>
              <a:latin typeface="隶书" panose="02010509060101010101" pitchFamily="49" charset="-122"/>
            </a:endParaRP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案例一</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sym typeface="+mn-ea"/>
              </a:rPr>
              <a:t>唐山某公司“3·7” 重大爆炸事故</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文本占位符 124930"/>
          <p:cNvSpPr>
            <a:spLocks noGrp="1"/>
          </p:cNvSpPr>
          <p:nvPr>
            <p:ph idx="1"/>
          </p:nvPr>
        </p:nvSpPr>
        <p:spPr>
          <a:xfrm>
            <a:off x="225425" y="2216150"/>
            <a:ext cx="8677275" cy="4083050"/>
          </a:xfrm>
        </p:spPr>
        <p:txBody>
          <a:bodyPr vert="horz" wrap="square" lIns="91440" tIns="45720" rIns="91440" bIns="45720" anchor="t"/>
          <a:lstStyle/>
          <a:p>
            <a:pPr marL="0" indent="0" algn="just" eaLnBrk="1" hangingPunct="1">
              <a:buNone/>
            </a:pPr>
            <a:r>
              <a:rPr lang="zh-CN" altLang="en-US" sz="2400" dirty="0">
                <a:solidFill>
                  <a:srgbClr val="FF0000"/>
                </a:solidFill>
                <a:latin typeface="Times New Roman" panose="02020603050405020304" pitchFamily="18" charset="0"/>
                <a:ea typeface="隶书" panose="02010509060101010101" pitchFamily="49" charset="-122"/>
              </a:rPr>
              <a:t>（3）事故单位安全管理不到位。</a:t>
            </a:r>
            <a:r>
              <a:rPr lang="zh-CN" altLang="en-US" sz="2400" dirty="0">
                <a:latin typeface="Times New Roman" panose="02020603050405020304" pitchFamily="18" charset="0"/>
                <a:ea typeface="隶书" panose="02010509060101010101" pitchFamily="49" charset="-122"/>
              </a:rPr>
              <a:t>职工教育培训不到位，隐患排查不彻底。《设备使用维修保养制度》、《设备检修安全管理制度》内容不全，规定不严格，不能有效地规范设备保养和检修，对乳化炸药装药机大中修仅规定了检修周期，未规定检修内容，对关键零部件未规定定期强制更换的要求。</a:t>
            </a:r>
          </a:p>
          <a:p>
            <a:pPr marL="0" indent="0" algn="just" eaLnBrk="1" hangingPunct="1">
              <a:buNone/>
            </a:pPr>
            <a:r>
              <a:rPr lang="zh-CN" altLang="en-US" sz="2400" dirty="0">
                <a:latin typeface="Times New Roman" panose="02020603050405020304" pitchFamily="18" charset="0"/>
                <a:ea typeface="隶书" panose="02010509060101010101" pitchFamily="49" charset="-122"/>
              </a:rPr>
              <a:t>   </a:t>
            </a:r>
            <a:r>
              <a:rPr lang="zh-CN" altLang="en-US" sz="2400" dirty="0">
                <a:solidFill>
                  <a:srgbClr val="FF0000"/>
                </a:solidFill>
                <a:latin typeface="Times New Roman" panose="02020603050405020304" pitchFamily="18" charset="0"/>
                <a:ea typeface="隶书" panose="02010509060101010101" pitchFamily="49" charset="-122"/>
              </a:rPr>
              <a:t>（4）地方管理部门事故单位安全生产大检查不到位。</a:t>
            </a:r>
            <a:r>
              <a:rPr lang="zh-CN" altLang="en-US" sz="2400" dirty="0">
                <a:latin typeface="Times New Roman" panose="02020603050405020304" pitchFamily="18" charset="0"/>
                <a:ea typeface="隶书" panose="02010509060101010101" pitchFamily="49" charset="-122"/>
              </a:rPr>
              <a:t>未发现该公司存在的职工教育培训不到位，隐患排查不彻底，《设备使用维修保养制度》及《设备检修安全管理制度》内容不全、规定不严格等问题。</a:t>
            </a:r>
          </a:p>
          <a:p>
            <a:pPr marL="0" indent="0" algn="just" eaLnBrk="1" hangingPunct="1">
              <a:buNone/>
            </a:pPr>
            <a:r>
              <a:rPr lang="zh-CN" altLang="en-US" sz="2400" b="1" dirty="0">
                <a:solidFill>
                  <a:srgbClr val="000099"/>
                </a:solidFill>
                <a:latin typeface="Times New Roman" panose="02020603050405020304" pitchFamily="18" charset="0"/>
                <a:ea typeface="隶书" panose="02010509060101010101" pitchFamily="49" charset="-122"/>
              </a:rPr>
              <a:t>3、事故性质</a:t>
            </a:r>
            <a:r>
              <a:rPr lang="zh-CN" altLang="en-US" sz="2400" dirty="0">
                <a:solidFill>
                  <a:srgbClr val="000099"/>
                </a:solidFill>
                <a:latin typeface="Times New Roman" panose="02020603050405020304" pitchFamily="18" charset="0"/>
                <a:ea typeface="隶书" panose="02010509060101010101" pitchFamily="49" charset="-122"/>
              </a:rPr>
              <a:t>：</a:t>
            </a:r>
            <a:r>
              <a:rPr lang="zh-CN" altLang="en-US" sz="2400" dirty="0">
                <a:solidFill>
                  <a:srgbClr val="FF0000"/>
                </a:solidFill>
                <a:latin typeface="Times New Roman" panose="02020603050405020304" pitchFamily="18" charset="0"/>
                <a:ea typeface="隶书" panose="02010509060101010101" pitchFamily="49" charset="-122"/>
              </a:rPr>
              <a:t>生产安全责任事故。</a:t>
            </a:r>
          </a:p>
        </p:txBody>
      </p:sp>
      <p:sp>
        <p:nvSpPr>
          <p:cNvPr id="108547"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sym typeface="宋体" panose="02010600030101010101" pitchFamily="2" charset="-122"/>
              </a:rPr>
              <a:t>D、民爆事故案例</a:t>
            </a:r>
            <a:endParaRPr lang="zh-CN" altLang="en-US" sz="3600" dirty="0">
              <a:solidFill>
                <a:schemeClr val="tx2"/>
              </a:solidFill>
              <a:latin typeface="隶书" panose="02010509060101010101" pitchFamily="49" charset="-122"/>
            </a:endParaRP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案例一</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sym typeface="+mn-ea"/>
              </a:rPr>
              <a:t>唐山某公司“3·7” 重大爆炸事故</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文本占位符 124930"/>
          <p:cNvSpPr>
            <a:spLocks noGrp="1"/>
          </p:cNvSpPr>
          <p:nvPr>
            <p:ph idx="1"/>
          </p:nvPr>
        </p:nvSpPr>
        <p:spPr>
          <a:xfrm>
            <a:off x="296863" y="2289175"/>
            <a:ext cx="8621712" cy="3794125"/>
          </a:xfrm>
        </p:spPr>
        <p:txBody>
          <a:bodyPr vert="horz" wrap="square" lIns="91440" tIns="45720" rIns="91440" bIns="45720" anchor="t"/>
          <a:lstStyle/>
          <a:p>
            <a:pPr marL="0" indent="0" algn="just" eaLnBrk="1" hangingPunct="1">
              <a:buNone/>
            </a:pPr>
            <a:r>
              <a:rPr lang="zh-CN" altLang="en-US" sz="2800" b="1" dirty="0">
                <a:solidFill>
                  <a:srgbClr val="000099"/>
                </a:solidFill>
                <a:latin typeface="Times New Roman" panose="02020603050405020304" pitchFamily="18" charset="0"/>
                <a:ea typeface="隶书" panose="02010509060101010101" pitchFamily="49" charset="-122"/>
              </a:rPr>
              <a:t>三、事故防范措施建议</a:t>
            </a:r>
            <a:endParaRPr lang="zh-CN" altLang="en-US" sz="2400" dirty="0">
              <a:latin typeface="Times New Roman" panose="02020603050405020304" pitchFamily="18" charset="0"/>
              <a:ea typeface="隶书" panose="02010509060101010101" pitchFamily="49" charset="-122"/>
            </a:endParaRPr>
          </a:p>
          <a:p>
            <a:pPr marL="0" indent="0" algn="just" eaLnBrk="1" hangingPunct="1">
              <a:buNone/>
            </a:pPr>
            <a:r>
              <a:rPr lang="zh-CN" altLang="en-US" sz="2400" dirty="0">
                <a:latin typeface="Times New Roman" panose="02020603050405020304" pitchFamily="18" charset="0"/>
                <a:ea typeface="隶书" panose="02010509060101010101" pitchFamily="49" charset="-122"/>
              </a:rPr>
              <a:t>1、由工信部门对叶片泵在乳化炸药生产过程中的安全性能重新进行鉴定和试验。</a:t>
            </a:r>
            <a:r>
              <a:rPr lang="zh-CN" altLang="en-US" sz="2400" dirty="0">
                <a:solidFill>
                  <a:srgbClr val="FF0000"/>
                </a:solidFill>
                <a:latin typeface="Times New Roman" panose="02020603050405020304" pitchFamily="18" charset="0"/>
                <a:ea typeface="隶书" panose="02010509060101010101" pitchFamily="49" charset="-122"/>
              </a:rPr>
              <a:t>在未出鉴定结论前，停止使用该类型装药机。</a:t>
            </a:r>
            <a:endParaRPr lang="zh-CN" altLang="en-US" sz="2400" dirty="0">
              <a:latin typeface="Times New Roman" panose="02020603050405020304" pitchFamily="18" charset="0"/>
              <a:ea typeface="隶书" panose="02010509060101010101" pitchFamily="49" charset="-122"/>
            </a:endParaRPr>
          </a:p>
          <a:p>
            <a:pPr marL="0" indent="0" algn="just" eaLnBrk="1" hangingPunct="1">
              <a:buNone/>
            </a:pPr>
            <a:r>
              <a:rPr lang="zh-CN" altLang="en-US" sz="2400" dirty="0">
                <a:latin typeface="Times New Roman" panose="02020603050405020304" pitchFamily="18" charset="0"/>
                <a:ea typeface="隶书" panose="02010509060101010101" pitchFamily="49" charset="-122"/>
              </a:rPr>
              <a:t>2、由工信部门建议国家将乳化炸药装药机纳入特种设备管理。</a:t>
            </a:r>
          </a:p>
          <a:p>
            <a:pPr marL="0" indent="0" algn="just" eaLnBrk="1" hangingPunct="1">
              <a:buNone/>
            </a:pPr>
            <a:r>
              <a:rPr lang="zh-CN" altLang="en-US" sz="2400" b="1" dirty="0">
                <a:solidFill>
                  <a:srgbClr val="0033CC"/>
                </a:solidFill>
                <a:latin typeface="Times New Roman" panose="02020603050405020304" pitchFamily="18" charset="0"/>
                <a:ea typeface="隶书" panose="02010509060101010101" pitchFamily="49" charset="-122"/>
              </a:rPr>
              <a:t>3、</a:t>
            </a:r>
            <a:r>
              <a:rPr lang="zh-CN" altLang="en-US" sz="2400" dirty="0">
                <a:latin typeface="Times New Roman" panose="02020603050405020304" pitchFamily="18" charset="0"/>
                <a:ea typeface="隶书" panose="02010509060101010101" pitchFamily="49" charset="-122"/>
              </a:rPr>
              <a:t>进一步</a:t>
            </a:r>
            <a:r>
              <a:rPr lang="zh-CN" altLang="en-US" sz="2400" dirty="0">
                <a:solidFill>
                  <a:srgbClr val="FF0000"/>
                </a:solidFill>
                <a:latin typeface="Times New Roman" panose="02020603050405020304" pitchFamily="18" charset="0"/>
                <a:ea typeface="隶书" panose="02010509060101010101" pitchFamily="49" charset="-122"/>
              </a:rPr>
              <a:t>改进乳化炸药装药机泵送系统</a:t>
            </a:r>
            <a:r>
              <a:rPr lang="zh-CN" altLang="en-US" sz="2400" dirty="0">
                <a:latin typeface="Times New Roman" panose="02020603050405020304" pitchFamily="18" charset="0"/>
                <a:ea typeface="隶书" panose="02010509060101010101" pitchFamily="49" charset="-122"/>
              </a:rPr>
              <a:t>，降低泵腔内机械摩擦、撞击、挤压和集药死角带来的风险。</a:t>
            </a:r>
          </a:p>
          <a:p>
            <a:pPr marL="0" indent="0" algn="just" eaLnBrk="1" hangingPunct="1">
              <a:buNone/>
            </a:pPr>
            <a:r>
              <a:rPr lang="zh-CN" altLang="en-US" sz="2400" b="1" dirty="0">
                <a:solidFill>
                  <a:srgbClr val="0033CC"/>
                </a:solidFill>
                <a:latin typeface="Times New Roman" panose="02020603050405020304" pitchFamily="18" charset="0"/>
                <a:ea typeface="隶书" panose="02010509060101010101" pitchFamily="49" charset="-122"/>
              </a:rPr>
              <a:t>4、</a:t>
            </a:r>
            <a:r>
              <a:rPr lang="zh-CN" altLang="en-US" sz="2400" dirty="0">
                <a:latin typeface="Times New Roman" panose="02020603050405020304" pitchFamily="18" charset="0"/>
                <a:ea typeface="隶书" panose="02010509060101010101" pitchFamily="49" charset="-122"/>
              </a:rPr>
              <a:t>设备生产厂家应对使用单位做好</a:t>
            </a:r>
            <a:r>
              <a:rPr lang="zh-CN" altLang="en-US" sz="2400" dirty="0">
                <a:solidFill>
                  <a:srgbClr val="FF0000"/>
                </a:solidFill>
                <a:latin typeface="Times New Roman" panose="02020603050405020304" pitchFamily="18" charset="0"/>
                <a:ea typeface="隶书" panose="02010509060101010101" pitchFamily="49" charset="-122"/>
              </a:rPr>
              <a:t>安全技术交底</a:t>
            </a:r>
            <a:r>
              <a:rPr lang="zh-CN" altLang="en-US" sz="2400" dirty="0">
                <a:latin typeface="Times New Roman" panose="02020603050405020304" pitchFamily="18" charset="0"/>
                <a:ea typeface="隶书" panose="02010509060101010101" pitchFamily="49" charset="-122"/>
              </a:rPr>
              <a:t>，对民爆专用生产设备的风险进行有效辨识，并提出明确的风险管控措施，同时对使用维护及维修保养作出详细说明。</a:t>
            </a:r>
          </a:p>
        </p:txBody>
      </p:sp>
      <p:sp>
        <p:nvSpPr>
          <p:cNvPr id="109571"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sym typeface="宋体" panose="02010600030101010101" pitchFamily="2" charset="-122"/>
              </a:rPr>
              <a:t>D、民爆事故案例</a:t>
            </a:r>
            <a:endParaRPr lang="zh-CN" altLang="en-US" sz="3600" dirty="0">
              <a:solidFill>
                <a:schemeClr val="tx2"/>
              </a:solidFill>
              <a:latin typeface="隶书" panose="02010509060101010101" pitchFamily="49" charset="-122"/>
            </a:endParaRP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案例一</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sym typeface="+mn-ea"/>
              </a:rPr>
              <a:t>唐山某公司“3·7” 重大爆炸事故</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文本占位符 124930"/>
          <p:cNvSpPr>
            <a:spLocks noGrp="1"/>
          </p:cNvSpPr>
          <p:nvPr>
            <p:ph idx="1"/>
          </p:nvPr>
        </p:nvSpPr>
        <p:spPr>
          <a:xfrm>
            <a:off x="368300" y="2432050"/>
            <a:ext cx="8462963" cy="3571875"/>
          </a:xfrm>
        </p:spPr>
        <p:txBody>
          <a:bodyPr vert="horz" wrap="square" lIns="91440" tIns="45720" rIns="91440" bIns="45720" anchor="t"/>
          <a:lstStyle/>
          <a:p>
            <a:pPr marL="0" indent="0" algn="just" eaLnBrk="1" hangingPunct="1">
              <a:buNone/>
            </a:pPr>
            <a:r>
              <a:rPr lang="zh-CN" altLang="en-US" sz="2400" dirty="0">
                <a:latin typeface="Times New Roman" panose="02020603050405020304" pitchFamily="18" charset="0"/>
                <a:ea typeface="隶书" panose="02010509060101010101" pitchFamily="49" charset="-122"/>
              </a:rPr>
              <a:t>5、修订和完善民爆行业管理法规和规程，健全各类民爆生产专用设备设施、产品质量安全管理制度规程。</a:t>
            </a:r>
          </a:p>
          <a:p>
            <a:pPr marL="0" indent="0" algn="just" eaLnBrk="1" hangingPunct="1">
              <a:buNone/>
            </a:pPr>
            <a:r>
              <a:rPr lang="zh-CN" altLang="en-US" sz="2400" b="1" dirty="0">
                <a:solidFill>
                  <a:srgbClr val="0033CC"/>
                </a:solidFill>
                <a:latin typeface="Times New Roman" panose="02020603050405020304" pitchFamily="18" charset="0"/>
                <a:ea typeface="隶书" panose="02010509060101010101" pitchFamily="49" charset="-122"/>
              </a:rPr>
              <a:t>6</a:t>
            </a:r>
            <a:r>
              <a:rPr lang="zh-CN" altLang="en-US" sz="2400" dirty="0">
                <a:latin typeface="Times New Roman" panose="02020603050405020304" pitchFamily="18" charset="0"/>
                <a:ea typeface="隶书" panose="02010509060101010101" pitchFamily="49" charset="-122"/>
              </a:rPr>
              <a:t>、落实乳化炸药装药机</a:t>
            </a:r>
            <a:r>
              <a:rPr lang="zh-CN" altLang="en-US" sz="2400" dirty="0">
                <a:solidFill>
                  <a:srgbClr val="FF0000"/>
                </a:solidFill>
                <a:latin typeface="Times New Roman" panose="02020603050405020304" pitchFamily="18" charset="0"/>
                <a:ea typeface="隶书" panose="02010509060101010101" pitchFamily="49" charset="-122"/>
              </a:rPr>
              <a:t>安全监测联锁装置</a:t>
            </a:r>
            <a:r>
              <a:rPr lang="zh-CN" altLang="en-US" sz="2400" dirty="0">
                <a:latin typeface="Times New Roman" panose="02020603050405020304" pitchFamily="18" charset="0"/>
                <a:ea typeface="隶书" panose="02010509060101010101" pitchFamily="49" charset="-122"/>
              </a:rPr>
              <a:t>的有效性，实现运行技术参数实时自动上传生产线监控系统。</a:t>
            </a:r>
          </a:p>
          <a:p>
            <a:pPr marL="0" indent="0" algn="just" eaLnBrk="1" hangingPunct="1">
              <a:buNone/>
            </a:pPr>
            <a:r>
              <a:rPr lang="zh-CN" altLang="en-US" sz="2400" dirty="0">
                <a:latin typeface="Times New Roman" panose="02020603050405020304" pitchFamily="18" charset="0"/>
                <a:ea typeface="隶书" panose="02010509060101010101" pitchFamily="49" charset="-122"/>
              </a:rPr>
              <a:t>7、工信部门要加强乳化炸药装药机等</a:t>
            </a:r>
            <a:r>
              <a:rPr lang="zh-CN" altLang="en-US" sz="2400" dirty="0">
                <a:solidFill>
                  <a:srgbClr val="FF0000"/>
                </a:solidFill>
                <a:latin typeface="Times New Roman" panose="02020603050405020304" pitchFamily="18" charset="0"/>
                <a:ea typeface="隶书" panose="02010509060101010101" pitchFamily="49" charset="-122"/>
              </a:rPr>
              <a:t>专用设备</a:t>
            </a:r>
            <a:r>
              <a:rPr lang="zh-CN" altLang="en-US" sz="2400" dirty="0">
                <a:latin typeface="Times New Roman" panose="02020603050405020304" pitchFamily="18" charset="0"/>
                <a:ea typeface="隶书" panose="02010509060101010101" pitchFamily="49" charset="-122"/>
              </a:rPr>
              <a:t>的设计、制造、使用等环节的</a:t>
            </a:r>
            <a:r>
              <a:rPr lang="zh-CN" altLang="en-US" sz="2400" dirty="0">
                <a:solidFill>
                  <a:srgbClr val="FF0000"/>
                </a:solidFill>
                <a:latin typeface="Times New Roman" panose="02020603050405020304" pitchFamily="18" charset="0"/>
                <a:ea typeface="隶书" panose="02010509060101010101" pitchFamily="49" charset="-122"/>
              </a:rPr>
              <a:t>安全监管</a:t>
            </a:r>
            <a:r>
              <a:rPr lang="zh-CN" altLang="en-US" sz="2400" dirty="0">
                <a:latin typeface="Times New Roman" panose="02020603050405020304" pitchFamily="18" charset="0"/>
                <a:ea typeface="隶书" panose="02010509060101010101" pitchFamily="49" charset="-122"/>
              </a:rPr>
              <a:t>，严格市场准入。督促设备制造企业认真执行国家标准和行业标准，并不断完善相关技术规范，采取有效措施消除固有隐患。</a:t>
            </a:r>
          </a:p>
        </p:txBody>
      </p:sp>
      <p:sp>
        <p:nvSpPr>
          <p:cNvPr id="110595"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sym typeface="宋体" panose="02010600030101010101" pitchFamily="2" charset="-122"/>
              </a:rPr>
              <a:t>D、民爆事故案例</a:t>
            </a:r>
            <a:endParaRPr lang="zh-CN" altLang="en-US" sz="3600" dirty="0">
              <a:solidFill>
                <a:schemeClr val="tx2"/>
              </a:solidFill>
              <a:latin typeface="隶书" panose="02010509060101010101" pitchFamily="49" charset="-122"/>
            </a:endParaRP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案例一</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sym typeface="+mn-ea"/>
              </a:rPr>
              <a:t>唐山某公司“3·7” 重大爆炸事故</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文本占位符 124930"/>
          <p:cNvSpPr>
            <a:spLocks noGrp="1"/>
          </p:cNvSpPr>
          <p:nvPr>
            <p:ph idx="1"/>
          </p:nvPr>
        </p:nvSpPr>
        <p:spPr>
          <a:xfrm>
            <a:off x="381000" y="2360613"/>
            <a:ext cx="8521700" cy="3251200"/>
          </a:xfrm>
        </p:spPr>
        <p:txBody>
          <a:bodyPr vert="horz" wrap="square" lIns="91440" tIns="45720" rIns="91440" bIns="45720" anchor="t"/>
          <a:lstStyle/>
          <a:p>
            <a:pPr marL="0" indent="0" algn="just" eaLnBrk="1" hangingPunct="1">
              <a:buNone/>
            </a:pPr>
            <a:r>
              <a:rPr lang="zh-CN" altLang="en-US" sz="2400" b="1" dirty="0">
                <a:solidFill>
                  <a:srgbClr val="0033CC"/>
                </a:solidFill>
                <a:latin typeface="Times New Roman" panose="02020603050405020304" pitchFamily="18" charset="0"/>
                <a:ea typeface="隶书" panose="02010509060101010101" pitchFamily="49" charset="-122"/>
              </a:rPr>
              <a:t>8</a:t>
            </a:r>
            <a:r>
              <a:rPr lang="zh-CN" altLang="en-US" sz="2400" dirty="0">
                <a:latin typeface="Times New Roman" panose="02020603050405020304" pitchFamily="18" charset="0"/>
                <a:ea typeface="隶书" panose="02010509060101010101" pitchFamily="49" charset="-122"/>
              </a:rPr>
              <a:t>、要</a:t>
            </a:r>
            <a:r>
              <a:rPr lang="zh-CN" altLang="en-US" sz="2400" dirty="0">
                <a:solidFill>
                  <a:srgbClr val="FF0000"/>
                </a:solidFill>
                <a:latin typeface="Times New Roman" panose="02020603050405020304" pitchFamily="18" charset="0"/>
                <a:ea typeface="隶书" panose="02010509060101010101" pitchFamily="49" charset="-122"/>
              </a:rPr>
              <a:t>大力推动民爆行业科技进步</a:t>
            </a:r>
            <a:r>
              <a:rPr lang="zh-CN" altLang="en-US" sz="2400" dirty="0">
                <a:latin typeface="Times New Roman" panose="02020603050405020304" pitchFamily="18" charset="0"/>
                <a:ea typeface="隶书" panose="02010509060101010101" pitchFamily="49" charset="-122"/>
              </a:rPr>
              <a:t>，加快现有工业炸药生产装备的升级换代，建立风险识别、评估、管控制度，加强危险因素辨识及风险分析，严格落实风险对策及措施，提高本质安全水平。</a:t>
            </a:r>
          </a:p>
          <a:p>
            <a:pPr marL="0" indent="0" algn="just" eaLnBrk="1" hangingPunct="1">
              <a:buNone/>
            </a:pPr>
            <a:r>
              <a:rPr lang="zh-CN" altLang="en-US" sz="2400" b="1" dirty="0">
                <a:solidFill>
                  <a:srgbClr val="0033CC"/>
                </a:solidFill>
                <a:latin typeface="Times New Roman" panose="02020603050405020304" pitchFamily="18" charset="0"/>
                <a:ea typeface="隶书" panose="02010509060101010101" pitchFamily="49" charset="-122"/>
              </a:rPr>
              <a:t>9</a:t>
            </a:r>
            <a:r>
              <a:rPr lang="zh-CN" altLang="en-US" sz="2400" dirty="0">
                <a:latin typeface="Times New Roman" panose="02020603050405020304" pitchFamily="18" charset="0"/>
                <a:ea typeface="隶书" panose="02010509060101010101" pitchFamily="49" charset="-122"/>
              </a:rPr>
              <a:t>、要</a:t>
            </a:r>
            <a:r>
              <a:rPr lang="zh-CN" altLang="en-US" sz="2400" dirty="0">
                <a:solidFill>
                  <a:srgbClr val="FF0000"/>
                </a:solidFill>
                <a:latin typeface="Times New Roman" panose="02020603050405020304" pitchFamily="18" charset="0"/>
                <a:ea typeface="隶书" panose="02010509060101010101" pitchFamily="49" charset="-122"/>
              </a:rPr>
              <a:t>严格落实安全监管责任</a:t>
            </a:r>
            <a:r>
              <a:rPr lang="zh-CN" altLang="en-US" sz="2400" dirty="0">
                <a:latin typeface="Times New Roman" panose="02020603050405020304" pitchFamily="18" charset="0"/>
                <a:ea typeface="隶书" panose="02010509060101010101" pitchFamily="49" charset="-122"/>
              </a:rPr>
              <a:t>，按照</a:t>
            </a:r>
            <a:r>
              <a:rPr lang="zh-CN" altLang="en-US" sz="2400" dirty="0">
                <a:solidFill>
                  <a:srgbClr val="FF0000"/>
                </a:solidFill>
                <a:latin typeface="Times New Roman" panose="02020603050405020304" pitchFamily="18" charset="0"/>
                <a:ea typeface="隶书" panose="02010509060101010101" pitchFamily="49" charset="-122"/>
              </a:rPr>
              <a:t>管行业必须管安全、管业务必须管安全、管生产经营建设必须管安全</a:t>
            </a:r>
            <a:r>
              <a:rPr lang="zh-CN" altLang="en-US" sz="2400" dirty="0">
                <a:latin typeface="Times New Roman" panose="02020603050405020304" pitchFamily="18" charset="0"/>
                <a:ea typeface="隶书" panose="02010509060101010101" pitchFamily="49" charset="-122"/>
              </a:rPr>
              <a:t>的原则，不断完善民爆行业安全生产监管体系。要深入持久地开展“打非治违”工作，进一步完善机制、落实责任，着力解决突出矛盾和问题。</a:t>
            </a:r>
          </a:p>
        </p:txBody>
      </p:sp>
      <p:sp>
        <p:nvSpPr>
          <p:cNvPr id="111619"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sym typeface="宋体" panose="02010600030101010101" pitchFamily="2" charset="-122"/>
              </a:rPr>
              <a:t>D、民爆事故案例</a:t>
            </a:r>
            <a:endParaRPr lang="zh-CN" altLang="en-US" sz="3600" dirty="0">
              <a:solidFill>
                <a:schemeClr val="tx2"/>
              </a:solidFill>
              <a:latin typeface="隶书" panose="02010509060101010101" pitchFamily="49" charset="-122"/>
            </a:endParaRP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案例一</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sym typeface="+mn-ea"/>
              </a:rPr>
              <a:t>唐山某公司“3·7” 重大爆炸事故</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4150" y="2386013"/>
            <a:ext cx="538163" cy="2676525"/>
          </a:xfrm>
          <a:prstGeom prst="rect">
            <a:avLst/>
          </a:prstGeom>
          <a:solidFill>
            <a:schemeClr val="accent6">
              <a:lumMod val="75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28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a:t>
            </a:r>
            <a:r>
              <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意义</a:t>
            </a:r>
          </a:p>
        </p:txBody>
      </p:sp>
      <p:sp>
        <p:nvSpPr>
          <p:cNvPr id="3" name="文本框 2"/>
          <p:cNvSpPr txBox="1"/>
          <p:nvPr/>
        </p:nvSpPr>
        <p:spPr>
          <a:xfrm>
            <a:off x="947738" y="1984375"/>
            <a:ext cx="7669213" cy="3667125"/>
          </a:xfrm>
          <a:prstGeom prst="rect">
            <a:avLst/>
          </a:prstGeom>
          <a:solidFill>
            <a:schemeClr val="accent6">
              <a:lumMod val="20000"/>
              <a:lumOff val="80000"/>
            </a:schemeClr>
          </a:solidFill>
        </p:spPr>
        <p:txBody>
          <a:bodyPr>
            <a:spAutoFit/>
          </a:bodyPr>
          <a:lstStyle/>
          <a:p>
            <a:pPr marL="0" marR="0" lvl="1" indent="0" algn="l" defTabSz="914400" rtl="0" eaLnBrk="1" fontAlgn="base" latinLnBrk="0" hangingPunct="1">
              <a:lnSpc>
                <a:spcPct val="100000"/>
              </a:lnSpc>
              <a:spcBef>
                <a:spcPct val="0"/>
              </a:spcBef>
              <a:spcAft>
                <a:spcPct val="35000"/>
              </a:spcAft>
              <a:buClrTx/>
              <a:buSzTx/>
              <a:buFont typeface="Arial" panose="020B0604020202020204" pitchFamily="34" charset="0"/>
              <a:buNone/>
              <a:defRPr/>
            </a:pPr>
            <a:r>
              <a:rPr kumimoji="0" lang="x-none" sz="2400" b="1" i="0" u="none" strike="noStrike" kern="1200" cap="none" spc="0" normalizeH="0" baseline="0" noProof="1">
                <a:ln>
                  <a:noFill/>
                </a:ln>
                <a:solidFill>
                  <a:srgbClr val="FF0000"/>
                </a:solidFill>
                <a:effectLst/>
                <a:uLnTx/>
                <a:uFillTx/>
                <a:latin typeface="Arial" panose="020B0604020202020204" pitchFamily="34" charset="0"/>
                <a:ea typeface="隶书" panose="02010509060101010101" pitchFamily="49" charset="-122"/>
                <a:cs typeface="+mn-cs"/>
                <a:sym typeface="+mn-ea"/>
              </a:rPr>
              <a:t>(5)</a:t>
            </a:r>
            <a:r>
              <a:rPr kumimoji="0" lang="x-none" sz="2400" b="1" i="0" u="none" strike="noStrike" kern="1200" cap="none" spc="0" normalizeH="0" baseline="0" noProof="1">
                <a:ln>
                  <a:noFill/>
                </a:ln>
                <a:solidFill>
                  <a:srgbClr val="0033CC"/>
                </a:solidFill>
                <a:effectLst/>
                <a:uLnTx/>
                <a:uFillTx/>
                <a:latin typeface="Arial" panose="020B0604020202020204" pitchFamily="34" charset="0"/>
                <a:ea typeface="隶书" panose="02010509060101010101" pitchFamily="49" charset="-122"/>
                <a:cs typeface="+mn-cs"/>
                <a:sym typeface="+mn-ea"/>
              </a:rPr>
              <a:t>有助于生产经营单位提高经济效益</a:t>
            </a:r>
            <a:endParaRPr kumimoji="0" lang="x-none" sz="2400" b="1" i="0" u="none" strike="noStrike" kern="1200" cap="none" spc="0" normalizeH="0" baseline="0" noProof="1">
              <a:ln>
                <a:noFill/>
              </a:ln>
              <a:solidFill>
                <a:schemeClr val="tx1"/>
              </a:solidFill>
              <a:effectLst/>
              <a:uLnTx/>
              <a:uFillTx/>
              <a:latin typeface="Arial" panose="020B0604020202020204" pitchFamily="34" charset="0"/>
              <a:ea typeface="隶书" panose="02010509060101010101" pitchFamily="49" charset="-122"/>
              <a:cs typeface="+mn-cs"/>
            </a:endParaRPr>
          </a:p>
          <a:p>
            <a:pPr marL="342900" marR="0" lvl="1" indent="-342900" algn="l" defTabSz="914400" rtl="0" eaLnBrk="1" fontAlgn="base" latinLnBrk="0" hangingPunct="1">
              <a:lnSpc>
                <a:spcPct val="100000"/>
              </a:lnSpc>
              <a:spcBef>
                <a:spcPct val="0"/>
              </a:spcBef>
              <a:spcAft>
                <a:spcPct val="15000"/>
              </a:spcAft>
              <a:buClrTx/>
              <a:buSzTx/>
              <a:buFont typeface="Wingdings" panose="05000000000000000000" charset="0"/>
              <a:buChar char="Ø"/>
              <a:defRPr/>
            </a:pPr>
            <a:r>
              <a:rPr kumimoji="0" lang="x-none" sz="2400" b="1" i="0" u="none" strike="noStrike" kern="1200" cap="none" spc="0" normalizeH="0" baseline="0" noProof="1">
                <a:ln>
                  <a:noFill/>
                </a:ln>
                <a:solidFill>
                  <a:srgbClr val="006600"/>
                </a:solidFill>
                <a:effectLst/>
                <a:uLnTx/>
                <a:uFillTx/>
                <a:latin typeface="Arial" panose="020B0604020202020204" pitchFamily="34" charset="0"/>
                <a:ea typeface="隶书" panose="02010509060101010101" pitchFamily="49" charset="-122"/>
                <a:cs typeface="+mn-cs"/>
                <a:sym typeface="+mn-ea"/>
              </a:rPr>
              <a:t>安全预评价可减少项目建成后由于安全要求引起的调整和返工建设，安全验收评价可将一些潜在事故消除在设施开工运行前，安全现状综合评价可使生产经营单位较好地了解可能存在的危险并为安全管理提供依据。</a:t>
            </a:r>
            <a:endParaRPr kumimoji="0" lang="x-none" sz="2400" b="1" i="0" u="none" strike="noStrike" kern="1200" cap="none" spc="0" normalizeH="0" baseline="0" noProof="1">
              <a:ln>
                <a:noFill/>
              </a:ln>
              <a:solidFill>
                <a:srgbClr val="006600"/>
              </a:solidFill>
              <a:effectLst/>
              <a:uLnTx/>
              <a:uFillTx/>
              <a:latin typeface="Arial" panose="020B0604020202020204" pitchFamily="34" charset="0"/>
              <a:ea typeface="隶书" panose="02010509060101010101" pitchFamily="49" charset="-122"/>
              <a:cs typeface="+mn-cs"/>
            </a:endParaRPr>
          </a:p>
          <a:p>
            <a:pPr marL="342900" marR="0" lvl="1" indent="-342900" algn="l" defTabSz="914400" rtl="0" eaLnBrk="1" fontAlgn="base" latinLnBrk="0" hangingPunct="1">
              <a:lnSpc>
                <a:spcPct val="100000"/>
              </a:lnSpc>
              <a:spcBef>
                <a:spcPct val="0"/>
              </a:spcBef>
              <a:spcAft>
                <a:spcPct val="15000"/>
              </a:spcAft>
              <a:buClrTx/>
              <a:buSzTx/>
              <a:buFont typeface="Wingdings" panose="05000000000000000000" charset="0"/>
              <a:buChar char="Ø"/>
              <a:defRPr/>
            </a:pPr>
            <a:r>
              <a:rPr kumimoji="0" lang="x-none" sz="2400" b="1" i="0" u="none" strike="noStrike" kern="1200" cap="none" spc="0" normalizeH="0" baseline="0" noProof="1">
                <a:ln>
                  <a:noFill/>
                </a:ln>
                <a:solidFill>
                  <a:srgbClr val="660066"/>
                </a:solidFill>
                <a:effectLst/>
                <a:uLnTx/>
                <a:uFillTx/>
                <a:latin typeface="Arial" panose="020B0604020202020204" pitchFamily="34" charset="0"/>
                <a:ea typeface="隶书" panose="02010509060101010101" pitchFamily="49" charset="-122"/>
                <a:cs typeface="+mn-cs"/>
                <a:sym typeface="+mn-ea"/>
              </a:rPr>
              <a:t>生产经营单位的安全生产水平的提高无疑可带来经济效益的提高，使生产经营单位真正实现安全、生产和经济的同步增长。</a:t>
            </a:r>
          </a:p>
        </p:txBody>
      </p:sp>
      <p:sp>
        <p:nvSpPr>
          <p:cNvPr id="14340"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7" name="组合 6"/>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2"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文本占位符 124930"/>
          <p:cNvSpPr>
            <a:spLocks noGrp="1"/>
          </p:cNvSpPr>
          <p:nvPr>
            <p:ph idx="1"/>
          </p:nvPr>
        </p:nvSpPr>
        <p:spPr>
          <a:xfrm>
            <a:off x="482600" y="2024063"/>
            <a:ext cx="8189913" cy="2863850"/>
          </a:xfrm>
        </p:spPr>
        <p:txBody>
          <a:bodyPr vert="horz" wrap="square" lIns="91440" tIns="45720" rIns="91440" bIns="45720" anchor="t"/>
          <a:lstStyle/>
          <a:p>
            <a:pPr marL="0" indent="0" algn="ctr" eaLnBrk="1" hangingPunct="1">
              <a:buNone/>
            </a:pPr>
            <a:r>
              <a:rPr lang="zh-CN" altLang="en-US" sz="3600" b="1" dirty="0">
                <a:solidFill>
                  <a:srgbClr val="FF0000"/>
                </a:solidFill>
                <a:latin typeface="Times New Roman" panose="02020603050405020304" pitchFamily="18" charset="0"/>
                <a:ea typeface="隶书" panose="02010509060101010101" pitchFamily="49" charset="-122"/>
              </a:rPr>
              <a:t>案例二：济南某科技有限公司5·20特别重大事故</a:t>
            </a:r>
          </a:p>
          <a:p>
            <a:pPr marL="0" indent="0" algn="ctr" eaLnBrk="1" hangingPunct="1">
              <a:buNone/>
            </a:pPr>
            <a:endParaRPr lang="zh-CN" altLang="en-US" sz="3600" b="1" dirty="0">
              <a:solidFill>
                <a:srgbClr val="FF0000"/>
              </a:solidFill>
              <a:latin typeface="Times New Roman" panose="02020603050405020304" pitchFamily="18" charset="0"/>
              <a:ea typeface="隶书" panose="02010509060101010101" pitchFamily="49" charset="-122"/>
            </a:endParaRPr>
          </a:p>
          <a:p>
            <a:pPr marL="0" indent="0" algn="ctr" eaLnBrk="1" hangingPunct="1">
              <a:buNone/>
            </a:pPr>
            <a:r>
              <a:rPr lang="zh-CN" altLang="en-US" sz="3600" b="1" dirty="0">
                <a:solidFill>
                  <a:srgbClr val="FF0000"/>
                </a:solidFill>
                <a:latin typeface="Times New Roman" panose="02020603050405020304" pitchFamily="18" charset="0"/>
                <a:ea typeface="隶书" panose="02010509060101010101" pitchFamily="49" charset="-122"/>
              </a:rPr>
              <a:t>视频资料（放映）</a:t>
            </a:r>
          </a:p>
        </p:txBody>
      </p:sp>
      <p:sp>
        <p:nvSpPr>
          <p:cNvPr id="112643"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sym typeface="宋体" panose="02010600030101010101" pitchFamily="2" charset="-122"/>
              </a:rPr>
              <a:t>D、民爆事故案例</a:t>
            </a:r>
            <a:endParaRPr lang="zh-CN" altLang="en-US" sz="3600" dirty="0">
              <a:solidFill>
                <a:schemeClr val="tx2"/>
              </a:solidFill>
              <a:latin typeface="隶书" panose="02010509060101010101" pitchFamily="49" charset="-122"/>
            </a:endParaRP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文本占位符 124930"/>
          <p:cNvSpPr>
            <a:spLocks noGrp="1"/>
          </p:cNvSpPr>
          <p:nvPr>
            <p:ph idx="1"/>
          </p:nvPr>
        </p:nvSpPr>
        <p:spPr>
          <a:xfrm>
            <a:off x="615950" y="2432050"/>
            <a:ext cx="8134350" cy="2863850"/>
          </a:xfrm>
        </p:spPr>
        <p:txBody>
          <a:bodyPr vert="horz" wrap="square" lIns="91440" tIns="45720" rIns="91440" bIns="45720" anchor="t"/>
          <a:lstStyle/>
          <a:p>
            <a:pPr marL="0" indent="0" algn="just" eaLnBrk="1" hangingPunct="1">
              <a:buNone/>
            </a:pPr>
            <a:r>
              <a:rPr lang="zh-CN" altLang="en-US" sz="2800" b="1" dirty="0">
                <a:solidFill>
                  <a:srgbClr val="000099"/>
                </a:solidFill>
                <a:latin typeface="Times New Roman" panose="02020603050405020304" pitchFamily="18" charset="0"/>
                <a:ea typeface="隶书" panose="02010509060101010101" pitchFamily="49" charset="-122"/>
              </a:rPr>
              <a:t>一、基本情况</a:t>
            </a:r>
            <a:endParaRPr lang="zh-CN" altLang="en-US" sz="2800" b="1" dirty="0">
              <a:latin typeface="Times New Roman" panose="02020603050405020304" pitchFamily="18" charset="0"/>
              <a:ea typeface="隶书" panose="02010509060101010101" pitchFamily="49" charset="-122"/>
            </a:endParaRPr>
          </a:p>
          <a:p>
            <a:pPr marL="0" indent="0" algn="just" eaLnBrk="1" hangingPunct="1">
              <a:buNone/>
            </a:pPr>
            <a:r>
              <a:rPr lang="zh-CN" altLang="en-US" sz="2400" dirty="0">
                <a:latin typeface="Times New Roman" panose="02020603050405020304" pitchFamily="18" charset="0"/>
                <a:ea typeface="隶书" panose="02010509060101010101" pitchFamily="49" charset="-122"/>
              </a:rPr>
              <a:t>2013年5月20日10时51分许，济南某民爆科技有限公司乳化震源药柱生产车间发生爆炸事故，造成33人死亡、19人受伤，直接经济损失6600余万元。事故生产线年产能力6500吨。</a:t>
            </a:r>
          </a:p>
          <a:p>
            <a:pPr marL="0" indent="0" algn="just" eaLnBrk="1" hangingPunct="1">
              <a:buNone/>
            </a:pPr>
            <a:r>
              <a:rPr lang="zh-CN" altLang="en-US" sz="2400" dirty="0">
                <a:latin typeface="Times New Roman" panose="02020603050405020304" pitchFamily="18" charset="0"/>
                <a:ea typeface="隶书" panose="02010509060101010101" pitchFamily="49" charset="-122"/>
              </a:rPr>
              <a:t>事故生产线建设经过审批、设计、评价、试生产及验收等程序。</a:t>
            </a:r>
          </a:p>
        </p:txBody>
      </p:sp>
      <p:sp>
        <p:nvSpPr>
          <p:cNvPr id="113667"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sym typeface="宋体" panose="02010600030101010101" pitchFamily="2" charset="-122"/>
              </a:rPr>
              <a:t>D、民爆事故案例</a:t>
            </a:r>
            <a:endParaRPr lang="zh-CN" altLang="en-US" sz="3600" dirty="0">
              <a:solidFill>
                <a:schemeClr val="tx2"/>
              </a:solidFill>
              <a:latin typeface="隶书" panose="02010509060101010101" pitchFamily="49" charset="-122"/>
            </a:endParaRP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案例二</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sym typeface="+mn-ea"/>
              </a:rPr>
              <a:t>济南某科技有限公司5·20特别重大事故</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文本占位符 124930"/>
          <p:cNvSpPr>
            <a:spLocks noGrp="1"/>
          </p:cNvSpPr>
          <p:nvPr>
            <p:ph idx="1"/>
          </p:nvPr>
        </p:nvSpPr>
        <p:spPr>
          <a:xfrm>
            <a:off x="542925" y="2360613"/>
            <a:ext cx="8134350" cy="2863850"/>
          </a:xfrm>
        </p:spPr>
        <p:txBody>
          <a:bodyPr vert="horz" wrap="square" lIns="91440" tIns="45720" rIns="91440" bIns="45720" anchor="t"/>
          <a:lstStyle/>
          <a:p>
            <a:pPr marL="0" indent="0" algn="just" eaLnBrk="1" hangingPunct="1">
              <a:buNone/>
            </a:pPr>
            <a:r>
              <a:rPr lang="zh-CN" altLang="en-US" sz="2800" b="1" dirty="0">
                <a:solidFill>
                  <a:srgbClr val="000099"/>
                </a:solidFill>
                <a:latin typeface="Times New Roman" panose="02020603050405020304" pitchFamily="18" charset="0"/>
                <a:ea typeface="隶书" panose="02010509060101010101" pitchFamily="49" charset="-122"/>
              </a:rPr>
              <a:t>二、事故原因及性质</a:t>
            </a:r>
          </a:p>
          <a:p>
            <a:pPr marL="0" indent="0" algn="just" eaLnBrk="1" hangingPunct="1">
              <a:buNone/>
            </a:pPr>
            <a:r>
              <a:rPr lang="zh-CN" altLang="en-US" sz="2400" b="1" dirty="0">
                <a:solidFill>
                  <a:srgbClr val="000099"/>
                </a:solidFill>
                <a:latin typeface="Times New Roman" panose="02020603050405020304" pitchFamily="18" charset="0"/>
                <a:ea typeface="隶书" panose="02010509060101010101" pitchFamily="49" charset="-122"/>
              </a:rPr>
              <a:t>1、直接原因</a:t>
            </a:r>
            <a:endParaRPr lang="zh-CN" altLang="en-US" sz="2400" dirty="0">
              <a:latin typeface="Times New Roman" panose="02020603050405020304" pitchFamily="18" charset="0"/>
              <a:ea typeface="隶书" panose="02010509060101010101" pitchFamily="49" charset="-122"/>
            </a:endParaRPr>
          </a:p>
          <a:p>
            <a:pPr marL="0" indent="0" algn="just" eaLnBrk="1" hangingPunct="1">
              <a:buNone/>
            </a:pPr>
            <a:r>
              <a:rPr lang="zh-CN" altLang="en-US" sz="2400" b="1" dirty="0">
                <a:solidFill>
                  <a:srgbClr val="FF0000"/>
                </a:solidFill>
                <a:latin typeface="Times New Roman" panose="02020603050405020304" pitchFamily="18" charset="0"/>
                <a:ea typeface="隶书" panose="02010509060101010101" pitchFamily="49" charset="-122"/>
              </a:rPr>
              <a:t>震源药柱废药</a:t>
            </a:r>
            <a:r>
              <a:rPr lang="zh-CN" altLang="en-US" sz="2400" dirty="0">
                <a:solidFill>
                  <a:srgbClr val="FF0000"/>
                </a:solidFill>
                <a:latin typeface="Times New Roman" panose="02020603050405020304" pitchFamily="18" charset="0"/>
                <a:ea typeface="隶书" panose="02010509060101010101" pitchFamily="49" charset="-122"/>
              </a:rPr>
              <a:t>在回收复用过程中</a:t>
            </a:r>
            <a:r>
              <a:rPr lang="zh-CN" altLang="en-US" sz="2400" b="1" dirty="0">
                <a:solidFill>
                  <a:srgbClr val="FF0000"/>
                </a:solidFill>
                <a:latin typeface="Times New Roman" panose="02020603050405020304" pitchFamily="18" charset="0"/>
                <a:ea typeface="隶书" panose="02010509060101010101" pitchFamily="49" charset="-122"/>
              </a:rPr>
              <a:t>混入</a:t>
            </a:r>
            <a:r>
              <a:rPr lang="zh-CN" altLang="en-US" sz="2400" dirty="0">
                <a:solidFill>
                  <a:srgbClr val="FF0000"/>
                </a:solidFill>
                <a:latin typeface="Times New Roman" panose="02020603050405020304" pitchFamily="18" charset="0"/>
                <a:ea typeface="隶书" panose="02010509060101010101" pitchFamily="49" charset="-122"/>
              </a:rPr>
              <a:t>了起爆件中的</a:t>
            </a:r>
            <a:r>
              <a:rPr lang="zh-CN" altLang="en-US" sz="2400" b="1" dirty="0">
                <a:solidFill>
                  <a:srgbClr val="FF0000"/>
                </a:solidFill>
                <a:latin typeface="Times New Roman" panose="02020603050405020304" pitchFamily="18" charset="0"/>
                <a:ea typeface="隶书" panose="02010509060101010101" pitchFamily="49" charset="-122"/>
              </a:rPr>
              <a:t>太安</a:t>
            </a:r>
            <a:r>
              <a:rPr lang="zh-CN" altLang="en-US" sz="2400" dirty="0">
                <a:solidFill>
                  <a:srgbClr val="FF0000"/>
                </a:solidFill>
                <a:latin typeface="Times New Roman" panose="02020603050405020304" pitchFamily="18" charset="0"/>
                <a:ea typeface="隶书" panose="02010509060101010101" pitchFamily="49" charset="-122"/>
              </a:rPr>
              <a:t>，提高了危险感度。</a:t>
            </a:r>
            <a:r>
              <a:rPr lang="zh-CN" altLang="en-US" sz="2400" b="1" dirty="0">
                <a:solidFill>
                  <a:srgbClr val="FF0000"/>
                </a:solidFill>
                <a:latin typeface="Times New Roman" panose="02020603050405020304" pitchFamily="18" charset="0"/>
                <a:ea typeface="隶书" panose="02010509060101010101" pitchFamily="49" charset="-122"/>
              </a:rPr>
              <a:t>太安</a:t>
            </a:r>
            <a:r>
              <a:rPr lang="zh-CN" altLang="en-US" sz="2400" dirty="0">
                <a:solidFill>
                  <a:srgbClr val="FF0000"/>
                </a:solidFill>
                <a:latin typeface="Times New Roman" panose="02020603050405020304" pitchFamily="18" charset="0"/>
                <a:ea typeface="隶书" panose="02010509060101010101" pitchFamily="49" charset="-122"/>
              </a:rPr>
              <a:t>在4号装药机内受到强力摩擦、挤压、撞击，瞬间发生爆炸，</a:t>
            </a:r>
            <a:r>
              <a:rPr lang="zh-CN" altLang="en-US" sz="2400" b="1" dirty="0">
                <a:solidFill>
                  <a:srgbClr val="FF0000"/>
                </a:solidFill>
                <a:latin typeface="Times New Roman" panose="02020603050405020304" pitchFamily="18" charset="0"/>
                <a:ea typeface="隶书" panose="02010509060101010101" pitchFamily="49" charset="-122"/>
              </a:rPr>
              <a:t>引爆</a:t>
            </a:r>
            <a:r>
              <a:rPr lang="zh-CN" altLang="en-US" sz="2400" dirty="0">
                <a:solidFill>
                  <a:srgbClr val="FF0000"/>
                </a:solidFill>
                <a:latin typeface="Times New Roman" panose="02020603050405020304" pitchFamily="18" charset="0"/>
                <a:ea typeface="隶书" panose="02010509060101010101" pitchFamily="49" charset="-122"/>
              </a:rPr>
              <a:t>了4号装药机内乳化炸药，从而</a:t>
            </a:r>
            <a:r>
              <a:rPr lang="zh-CN" altLang="en-US" sz="2400" b="1" dirty="0">
                <a:solidFill>
                  <a:srgbClr val="FF0000"/>
                </a:solidFill>
                <a:latin typeface="Times New Roman" panose="02020603050405020304" pitchFamily="18" charset="0"/>
                <a:ea typeface="隶书" panose="02010509060101010101" pitchFamily="49" charset="-122"/>
              </a:rPr>
              <a:t>殉爆</a:t>
            </a:r>
            <a:r>
              <a:rPr lang="zh-CN" altLang="en-US" sz="2400" dirty="0">
                <a:solidFill>
                  <a:srgbClr val="FF0000"/>
                </a:solidFill>
                <a:latin typeface="Times New Roman" panose="02020603050405020304" pitchFamily="18" charset="0"/>
                <a:ea typeface="隶书" panose="02010509060101010101" pitchFamily="49" charset="-122"/>
              </a:rPr>
              <a:t>了502工房内其他部位炸药。</a:t>
            </a:r>
          </a:p>
        </p:txBody>
      </p:sp>
      <p:sp>
        <p:nvSpPr>
          <p:cNvPr id="114691"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sym typeface="宋体" panose="02010600030101010101" pitchFamily="2" charset="-122"/>
              </a:rPr>
              <a:t>D、民爆事故案例</a:t>
            </a:r>
            <a:endParaRPr lang="zh-CN" altLang="en-US" sz="3600" dirty="0">
              <a:solidFill>
                <a:schemeClr val="tx2"/>
              </a:solidFill>
              <a:latin typeface="隶书" panose="02010509060101010101" pitchFamily="49" charset="-122"/>
            </a:endParaRPr>
          </a:p>
        </p:txBody>
      </p:sp>
      <p:sp>
        <p:nvSpPr>
          <p:cNvPr id="3" name="矩形 2"/>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案例二</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sym typeface="+mn-ea"/>
              </a:rPr>
              <a:t>济南某科技有限公司5·20特别重大事故</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文本占位符 124930"/>
          <p:cNvSpPr>
            <a:spLocks noGrp="1"/>
          </p:cNvSpPr>
          <p:nvPr>
            <p:ph idx="1"/>
          </p:nvPr>
        </p:nvSpPr>
        <p:spPr>
          <a:xfrm>
            <a:off x="296863" y="2073275"/>
            <a:ext cx="8677275" cy="4271963"/>
          </a:xfrm>
        </p:spPr>
        <p:txBody>
          <a:bodyPr vert="horz" wrap="square" lIns="91440" tIns="45720" rIns="91440" bIns="45720" anchor="t"/>
          <a:lstStyle/>
          <a:p>
            <a:pPr marL="0" indent="0" algn="just" eaLnBrk="1" hangingPunct="1">
              <a:buNone/>
            </a:pPr>
            <a:r>
              <a:rPr lang="zh-CN" altLang="en-US" sz="2400" b="1" dirty="0">
                <a:solidFill>
                  <a:srgbClr val="000099"/>
                </a:solidFill>
                <a:latin typeface="Times New Roman" panose="02020603050405020304" pitchFamily="18" charset="0"/>
                <a:ea typeface="隶书" panose="02010509060101010101" pitchFamily="49" charset="-122"/>
              </a:rPr>
              <a:t>2、间接原因</a:t>
            </a:r>
            <a:endParaRPr lang="zh-CN" altLang="en-US" sz="2400" dirty="0">
              <a:latin typeface="Times New Roman" panose="02020603050405020304" pitchFamily="18" charset="0"/>
              <a:ea typeface="隶书" panose="02010509060101010101" pitchFamily="49" charset="-122"/>
            </a:endParaRPr>
          </a:p>
          <a:p>
            <a:pPr marL="0" indent="0" algn="just" eaLnBrk="1" hangingPunct="1">
              <a:buNone/>
            </a:pPr>
            <a:r>
              <a:rPr lang="zh-CN" altLang="en-US" sz="2400" dirty="0">
                <a:solidFill>
                  <a:srgbClr val="FF0000"/>
                </a:solidFill>
                <a:latin typeface="Times New Roman" panose="02020603050405020304" pitchFamily="18" charset="0"/>
                <a:ea typeface="隶书" panose="02010509060101010101" pitchFamily="49" charset="-122"/>
              </a:rPr>
              <a:t>（1）事故公司法制和安全意识极其淡薄，安全管理混乱且长期违法违规组织生产。</a:t>
            </a:r>
            <a:endParaRPr lang="zh-CN" altLang="en-US" sz="2400" dirty="0">
              <a:latin typeface="Times New Roman" panose="02020603050405020304" pitchFamily="18" charset="0"/>
              <a:ea typeface="隶书" panose="02010509060101010101" pitchFamily="49" charset="-122"/>
            </a:endParaRPr>
          </a:p>
          <a:p>
            <a:pPr marL="0" indent="0" algn="just" eaLnBrk="1" hangingPunct="1">
              <a:buNone/>
            </a:pPr>
            <a:r>
              <a:rPr lang="zh-CN" altLang="en-US" sz="2400" dirty="0">
                <a:solidFill>
                  <a:srgbClr val="006600"/>
                </a:solidFill>
                <a:latin typeface="Times New Roman" panose="02020603050405020304" pitchFamily="18" charset="0"/>
                <a:ea typeface="隶书" panose="02010509060101010101" pitchFamily="49" charset="-122"/>
              </a:rPr>
              <a:t>a</a:t>
            </a:r>
            <a:r>
              <a:rPr lang="zh-CN" altLang="en-US" sz="2400" b="1" dirty="0">
                <a:solidFill>
                  <a:srgbClr val="006600"/>
                </a:solidFill>
                <a:latin typeface="Times New Roman" panose="02020603050405020304" pitchFamily="18" charset="0"/>
                <a:ea typeface="隶书" panose="02010509060101010101" pitchFamily="49" charset="-122"/>
              </a:rPr>
              <a:t>违规改变生产工艺</a:t>
            </a:r>
            <a:r>
              <a:rPr lang="zh-CN" altLang="en-US" sz="2400" dirty="0">
                <a:solidFill>
                  <a:srgbClr val="006600"/>
                </a:solidFill>
                <a:latin typeface="Times New Roman" panose="02020603050405020304" pitchFamily="18" charset="0"/>
                <a:ea typeface="隶书" panose="02010509060101010101" pitchFamily="49" charset="-122"/>
              </a:rPr>
              <a:t>。</a:t>
            </a:r>
            <a:r>
              <a:rPr lang="zh-CN" altLang="en-US" sz="2400" dirty="0">
                <a:latin typeface="Times New Roman" panose="02020603050405020304" pitchFamily="18" charset="0"/>
                <a:ea typeface="隶书" panose="02010509060101010101" pitchFamily="49" charset="-122"/>
              </a:rPr>
              <a:t>违反《民用爆炸物品生产、销售企业安全管理规程》(GB28263-2012)的有关规定，未经论证鉴定、有关单位评价咨询、主管部门备案或批准，</a:t>
            </a:r>
            <a:r>
              <a:rPr lang="zh-CN" altLang="en-US" sz="2400" dirty="0">
                <a:solidFill>
                  <a:srgbClr val="000099"/>
                </a:solidFill>
                <a:latin typeface="Times New Roman" panose="02020603050405020304" pitchFamily="18" charset="0"/>
                <a:ea typeface="隶书" panose="02010509060101010101" pitchFamily="49" charset="-122"/>
              </a:rPr>
              <a:t>擅自在乳化型震源药柱中加装太安起爆件，埋下了安全隐患；起爆件保管、领用、使用、登记和回收管理混乱，使起爆件中的太安混入震源药柱废药；采用回收不合格震源药柱中主装药再利用的生产方式，致使震源药柱起爆件中的太安炸药混入废药后，进入乳化炸药制药环节。</a:t>
            </a:r>
          </a:p>
        </p:txBody>
      </p:sp>
      <p:sp>
        <p:nvSpPr>
          <p:cNvPr id="115715"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sym typeface="宋体" panose="02010600030101010101" pitchFamily="2" charset="-122"/>
              </a:rPr>
              <a:t>D、民爆事故案例</a:t>
            </a:r>
            <a:endParaRPr lang="zh-CN" altLang="en-US" sz="3600" dirty="0">
              <a:solidFill>
                <a:schemeClr val="tx2"/>
              </a:solidFill>
              <a:latin typeface="隶书" panose="02010509060101010101" pitchFamily="49" charset="-122"/>
            </a:endParaRPr>
          </a:p>
        </p:txBody>
      </p:sp>
      <p:sp>
        <p:nvSpPr>
          <p:cNvPr id="3" name="矩形 2"/>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案例二</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sym typeface="+mn-ea"/>
              </a:rPr>
              <a:t>济南某科技有限公司5·20特别重大事故</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文本占位符 124930"/>
          <p:cNvSpPr>
            <a:spLocks noGrp="1"/>
          </p:cNvSpPr>
          <p:nvPr>
            <p:ph idx="1"/>
          </p:nvPr>
        </p:nvSpPr>
        <p:spPr>
          <a:xfrm>
            <a:off x="323528" y="2132856"/>
            <a:ext cx="8496300" cy="4271962"/>
          </a:xfrm>
        </p:spPr>
        <p:txBody>
          <a:bodyPr vert="horz" wrap="square" lIns="91440" tIns="45720" rIns="91440" bIns="45720" anchor="t"/>
          <a:lstStyle/>
          <a:p>
            <a:pPr marL="0" indent="0" algn="just" eaLnBrk="1" hangingPunct="1">
              <a:buNone/>
            </a:pPr>
            <a:r>
              <a:rPr lang="zh-CN" altLang="en-US" sz="2400" b="1" dirty="0">
                <a:solidFill>
                  <a:srgbClr val="006600"/>
                </a:solidFill>
                <a:latin typeface="Times New Roman" panose="02020603050405020304" pitchFamily="18" charset="0"/>
                <a:ea typeface="隶书" panose="02010509060101010101" pitchFamily="49" charset="-122"/>
              </a:rPr>
              <a:t>b违法增加生产品种、超员超量生产</a:t>
            </a:r>
            <a:r>
              <a:rPr lang="zh-CN" altLang="en-US" sz="2400" dirty="0">
                <a:solidFill>
                  <a:srgbClr val="006600"/>
                </a:solidFill>
                <a:latin typeface="Times New Roman" panose="02020603050405020304" pitchFamily="18" charset="0"/>
                <a:ea typeface="隶书" panose="02010509060101010101" pitchFamily="49" charset="-122"/>
              </a:rPr>
              <a:t>。</a:t>
            </a:r>
            <a:r>
              <a:rPr lang="zh-CN" altLang="en-US" sz="2400" dirty="0">
                <a:latin typeface="Times New Roman" panose="02020603050405020304" pitchFamily="18" charset="0"/>
                <a:ea typeface="隶书" panose="02010509060101010101" pitchFamily="49" charset="-122"/>
              </a:rPr>
              <a:t>违反《民用爆破器材工程安全设计规范》(GB50089-2007)、《民用爆炸物品生产、销售企业安全管理规程》(GB28263-2012)、《民用爆炸物品安全管理条例》(国务院令第466号)等有关规定，</a:t>
            </a:r>
            <a:r>
              <a:rPr lang="zh-CN" altLang="en-US" sz="2400" dirty="0">
                <a:solidFill>
                  <a:srgbClr val="000099"/>
                </a:solidFill>
                <a:latin typeface="Times New Roman" panose="02020603050405020304" pitchFamily="18" charset="0"/>
                <a:ea typeface="隶书" panose="02010509060101010101" pitchFamily="49" charset="-122"/>
              </a:rPr>
              <a:t>擅自将震源药柱压盖(加装含太安炸药的起爆件)、热合、拧螺旋套、装箱、封箱工序移入502工房；擅自增加生产二号岩石乳化炸药品种并增开1台装药机和擅自增加生产线操作工；擅自提高产量,该公司2012年实际生产震源药柱12937吨，超过许可能力近一倍。2013年1-4月份已生产4554吨，严重超产。事故发生时，502工房现场人员总数达34人，工房总药量为3.7吨，远超最大允许定员14人、定量2.5吨。</a:t>
            </a:r>
          </a:p>
        </p:txBody>
      </p:sp>
      <p:sp>
        <p:nvSpPr>
          <p:cNvPr id="116739"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sym typeface="宋体" panose="02010600030101010101" pitchFamily="2" charset="-122"/>
              </a:rPr>
              <a:t>D、民爆事故案例</a:t>
            </a:r>
            <a:endParaRPr lang="zh-CN" altLang="en-US" sz="3600" dirty="0">
              <a:solidFill>
                <a:schemeClr val="tx2"/>
              </a:solidFill>
              <a:latin typeface="隶书" panose="02010509060101010101" pitchFamily="49" charset="-122"/>
            </a:endParaRPr>
          </a:p>
        </p:txBody>
      </p:sp>
      <p:sp>
        <p:nvSpPr>
          <p:cNvPr id="3" name="矩形 2"/>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案例二</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sym typeface="+mn-ea"/>
              </a:rPr>
              <a:t>济南某科技有限公司5·20特别重大事故</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文本占位符 124930"/>
          <p:cNvSpPr>
            <a:spLocks noGrp="1"/>
          </p:cNvSpPr>
          <p:nvPr>
            <p:ph idx="1"/>
          </p:nvPr>
        </p:nvSpPr>
        <p:spPr>
          <a:xfrm>
            <a:off x="368300" y="2360613"/>
            <a:ext cx="8480425" cy="4271962"/>
          </a:xfrm>
        </p:spPr>
        <p:txBody>
          <a:bodyPr vert="horz" wrap="square" lIns="91440" tIns="45720" rIns="91440" bIns="45720" anchor="t"/>
          <a:lstStyle/>
          <a:p>
            <a:pPr marL="0" indent="0" algn="just" eaLnBrk="1" hangingPunct="1">
              <a:buNone/>
            </a:pPr>
            <a:r>
              <a:rPr lang="en-US" altLang="zh-CN" sz="2400" b="1" dirty="0">
                <a:solidFill>
                  <a:srgbClr val="006600"/>
                </a:solidFill>
                <a:latin typeface="Times New Roman" panose="02020603050405020304" pitchFamily="18" charset="0"/>
                <a:ea typeface="隶书" panose="02010509060101010101" pitchFamily="49" charset="-122"/>
              </a:rPr>
              <a:t>c</a:t>
            </a:r>
            <a:r>
              <a:rPr lang="zh-CN" altLang="en-US" sz="2400" b="1" dirty="0">
                <a:solidFill>
                  <a:srgbClr val="006600"/>
                </a:solidFill>
                <a:latin typeface="Times New Roman" panose="02020603050405020304" pitchFamily="18" charset="0"/>
                <a:ea typeface="隶书" panose="02010509060101010101" pitchFamily="49" charset="-122"/>
              </a:rPr>
              <a:t>、违规进行设备维修和基建施工</a:t>
            </a:r>
            <a:r>
              <a:rPr lang="zh-CN" altLang="en-US" sz="2400" dirty="0">
                <a:solidFill>
                  <a:srgbClr val="006600"/>
                </a:solidFill>
                <a:latin typeface="Times New Roman" panose="02020603050405020304" pitchFamily="18" charset="0"/>
                <a:ea typeface="隶书" panose="02010509060101010101" pitchFamily="49" charset="-122"/>
              </a:rPr>
              <a:t>。</a:t>
            </a:r>
            <a:r>
              <a:rPr lang="zh-CN" altLang="en-US" sz="2400" dirty="0">
                <a:latin typeface="Times New Roman" panose="02020603050405020304" pitchFamily="18" charset="0"/>
                <a:ea typeface="隶书" panose="02010509060101010101" pitchFamily="49" charset="-122"/>
              </a:rPr>
              <a:t>按照有关规定，</a:t>
            </a:r>
            <a:r>
              <a:rPr lang="zh-CN" altLang="en-US" sz="2400" dirty="0">
                <a:solidFill>
                  <a:srgbClr val="000099"/>
                </a:solidFill>
                <a:latin typeface="Times New Roman" panose="02020603050405020304" pitchFamily="18" charset="0"/>
                <a:ea typeface="隶书" panose="02010509060101010101" pitchFamily="49" charset="-122"/>
              </a:rPr>
              <a:t>炸药在线生产时不能进行设备维修，但502工房在生产作业的同时，对工房内膜热合机进行维修。事故发生时，工房外侧安全距离范围内违规进行包装工房连廊基建施工。</a:t>
            </a:r>
          </a:p>
          <a:p>
            <a:pPr marL="0" indent="0" algn="just" eaLnBrk="1" hangingPunct="1">
              <a:buNone/>
            </a:pPr>
            <a:r>
              <a:rPr lang="zh-CN" altLang="en-US" sz="2400" b="1" dirty="0">
                <a:solidFill>
                  <a:srgbClr val="006600"/>
                </a:solidFill>
                <a:latin typeface="Times New Roman" panose="02020603050405020304" pitchFamily="18" charset="0"/>
                <a:ea typeface="隶书" panose="02010509060101010101" pitchFamily="49" charset="-122"/>
              </a:rPr>
              <a:t>d、弄虚作假规避监管</a:t>
            </a:r>
            <a:r>
              <a:rPr lang="zh-CN" altLang="en-US" sz="2400" dirty="0">
                <a:solidFill>
                  <a:srgbClr val="006600"/>
                </a:solidFill>
                <a:latin typeface="Times New Roman" panose="02020603050405020304" pitchFamily="18" charset="0"/>
                <a:ea typeface="隶书" panose="02010509060101010101" pitchFamily="49" charset="-122"/>
              </a:rPr>
              <a:t>。</a:t>
            </a:r>
            <a:r>
              <a:rPr lang="zh-CN" altLang="en-US" sz="2400" dirty="0">
                <a:solidFill>
                  <a:srgbClr val="000099"/>
                </a:solidFill>
                <a:latin typeface="Times New Roman" panose="02020603050405020304" pitchFamily="18" charset="0"/>
                <a:ea typeface="隶书" panose="02010509060101010101" pitchFamily="49" charset="-122"/>
              </a:rPr>
              <a:t>在有关部门验收考核和到现场检查时弄虚作假，撤人撤设备，形成合法生产假象，验收检查后继续违规生产；</a:t>
            </a:r>
            <a:r>
              <a:rPr lang="zh-CN" altLang="en-US" sz="2400" dirty="0">
                <a:latin typeface="Times New Roman" panose="02020603050405020304" pitchFamily="18" charset="0"/>
                <a:ea typeface="隶书" panose="02010509060101010101" pitchFamily="49" charset="-122"/>
              </a:rPr>
              <a:t>在向行业主管部门报送实际产量过程中弄虚作假、编造数据，欺瞒行业主管部门，逃避监管；未按照要求及时连接视频监控系统并上传工房生产作业的实时监控影像。</a:t>
            </a:r>
          </a:p>
        </p:txBody>
      </p:sp>
      <p:sp>
        <p:nvSpPr>
          <p:cNvPr id="117763"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sym typeface="宋体" panose="02010600030101010101" pitchFamily="2" charset="-122"/>
              </a:rPr>
              <a:t>D、民爆事故案例</a:t>
            </a:r>
            <a:endParaRPr lang="zh-CN" altLang="en-US" sz="3600" dirty="0">
              <a:solidFill>
                <a:schemeClr val="tx2"/>
              </a:solidFill>
              <a:latin typeface="隶书" panose="02010509060101010101" pitchFamily="49" charset="-122"/>
            </a:endParaRPr>
          </a:p>
        </p:txBody>
      </p:sp>
      <p:sp>
        <p:nvSpPr>
          <p:cNvPr id="3" name="矩形 2"/>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案例二</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sym typeface="+mn-ea"/>
              </a:rPr>
              <a:t>济南某科技有限公司5·20特别重大事故</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文本占位符 124930"/>
          <p:cNvSpPr>
            <a:spLocks noGrp="1"/>
          </p:cNvSpPr>
          <p:nvPr>
            <p:ph idx="1"/>
          </p:nvPr>
        </p:nvSpPr>
        <p:spPr>
          <a:xfrm>
            <a:off x="439738" y="2503488"/>
            <a:ext cx="8456612" cy="2641600"/>
          </a:xfrm>
        </p:spPr>
        <p:txBody>
          <a:bodyPr vert="horz" wrap="square" lIns="91440" tIns="45720" rIns="91440" bIns="45720" anchor="t"/>
          <a:lstStyle/>
          <a:p>
            <a:pPr marL="0" indent="0" algn="just" eaLnBrk="1" hangingPunct="1">
              <a:spcBef>
                <a:spcPct val="0"/>
              </a:spcBef>
              <a:buNone/>
            </a:pPr>
            <a:r>
              <a:rPr lang="zh-CN" altLang="en-US" sz="2400" dirty="0">
                <a:solidFill>
                  <a:srgbClr val="FF0000"/>
                </a:solidFill>
                <a:latin typeface="Times New Roman" panose="02020603050405020304" pitchFamily="18" charset="0"/>
                <a:ea typeface="隶书" panose="02010509060101010101" pitchFamily="49" charset="-122"/>
              </a:rPr>
              <a:t>（2）事故单位的上级对下级单位安全生产监督管理不力。</a:t>
            </a:r>
          </a:p>
          <a:p>
            <a:pPr marL="0" indent="0" algn="just" eaLnBrk="1" hangingPunct="1">
              <a:spcBef>
                <a:spcPct val="0"/>
              </a:spcBef>
              <a:buNone/>
            </a:pPr>
            <a:r>
              <a:rPr lang="zh-CN" altLang="en-US" sz="2400" dirty="0">
                <a:solidFill>
                  <a:srgbClr val="FF0000"/>
                </a:solidFill>
                <a:latin typeface="Times New Roman" panose="02020603050405020304" pitchFamily="18" charset="0"/>
                <a:ea typeface="隶书" panose="02010509060101010101" pitchFamily="49" charset="-122"/>
              </a:rPr>
              <a:t>（3）地方民爆行业主管部门工作不扎实，安全监管不得力。（县、市、省三级）。</a:t>
            </a:r>
          </a:p>
          <a:p>
            <a:pPr marL="0" indent="0" algn="just" eaLnBrk="1" hangingPunct="1">
              <a:spcBef>
                <a:spcPct val="0"/>
              </a:spcBef>
              <a:buNone/>
            </a:pPr>
            <a:r>
              <a:rPr lang="zh-CN" altLang="en-US" sz="2400" dirty="0">
                <a:solidFill>
                  <a:srgbClr val="FF0000"/>
                </a:solidFill>
                <a:latin typeface="Times New Roman" panose="02020603050405020304" pitchFamily="18" charset="0"/>
                <a:ea typeface="隶书" panose="02010509060101010101" pitchFamily="49" charset="-122"/>
              </a:rPr>
              <a:t>（</a:t>
            </a:r>
            <a:r>
              <a:rPr lang="en-US" altLang="zh-CN" sz="2400" dirty="0">
                <a:solidFill>
                  <a:srgbClr val="FF0000"/>
                </a:solidFill>
                <a:latin typeface="Times New Roman" panose="02020603050405020304" pitchFamily="18" charset="0"/>
                <a:ea typeface="隶书" panose="02010509060101010101" pitchFamily="49" charset="-122"/>
              </a:rPr>
              <a:t>4</a:t>
            </a:r>
            <a:r>
              <a:rPr lang="zh-CN" altLang="en-US" sz="2400" dirty="0">
                <a:solidFill>
                  <a:srgbClr val="FF0000"/>
                </a:solidFill>
                <a:latin typeface="Times New Roman" panose="02020603050405020304" pitchFamily="18" charset="0"/>
                <a:ea typeface="隶书" panose="02010509060101010101" pitchFamily="49" charset="-122"/>
              </a:rPr>
              <a:t>）地方政府对民爆行业安全生产工作监管不到位，“打非治违”工作不彻底。（县、市、省三级）。</a:t>
            </a:r>
          </a:p>
          <a:p>
            <a:pPr marL="0" indent="0" algn="just" eaLnBrk="1" hangingPunct="1">
              <a:buNone/>
            </a:pPr>
            <a:r>
              <a:rPr lang="zh-CN" altLang="en-US" sz="2400" dirty="0">
                <a:solidFill>
                  <a:srgbClr val="000099"/>
                </a:solidFill>
                <a:latin typeface="Times New Roman" panose="02020603050405020304" pitchFamily="18" charset="0"/>
                <a:ea typeface="隶书" panose="02010509060101010101" pitchFamily="49" charset="-122"/>
              </a:rPr>
              <a:t>3、事故性质：该事故是一起生产安全责任事故。</a:t>
            </a:r>
          </a:p>
        </p:txBody>
      </p:sp>
      <p:sp>
        <p:nvSpPr>
          <p:cNvPr id="118787"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sym typeface="宋体" panose="02010600030101010101" pitchFamily="2" charset="-122"/>
              </a:rPr>
              <a:t>D、民爆事故案例</a:t>
            </a:r>
            <a:endParaRPr lang="zh-CN" altLang="en-US" sz="3600" dirty="0">
              <a:solidFill>
                <a:schemeClr val="tx2"/>
              </a:solidFill>
              <a:latin typeface="隶书" panose="02010509060101010101" pitchFamily="49" charset="-122"/>
            </a:endParaRPr>
          </a:p>
        </p:txBody>
      </p:sp>
      <p:sp>
        <p:nvSpPr>
          <p:cNvPr id="3" name="矩形 2"/>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案例二</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sym typeface="+mn-ea"/>
              </a:rPr>
              <a:t>济南某科技有限公司5·20特别重大事故</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文本占位符 124930"/>
          <p:cNvSpPr>
            <a:spLocks noGrp="1"/>
          </p:cNvSpPr>
          <p:nvPr>
            <p:ph idx="1"/>
          </p:nvPr>
        </p:nvSpPr>
        <p:spPr>
          <a:xfrm>
            <a:off x="439738" y="2503488"/>
            <a:ext cx="8310562" cy="4271962"/>
          </a:xfrm>
        </p:spPr>
        <p:txBody>
          <a:bodyPr vert="horz" wrap="square" lIns="91440" tIns="45720" rIns="91440" bIns="45720" anchor="t"/>
          <a:lstStyle/>
          <a:p>
            <a:pPr marL="0" indent="0" algn="just" eaLnBrk="1" hangingPunct="1">
              <a:buNone/>
            </a:pPr>
            <a:r>
              <a:rPr lang="zh-CN" altLang="en-US" sz="2800" b="1" dirty="0">
                <a:solidFill>
                  <a:srgbClr val="000099"/>
                </a:solidFill>
                <a:latin typeface="Times New Roman" panose="02020603050405020304" pitchFamily="18" charset="0"/>
                <a:ea typeface="隶书" panose="02010509060101010101" pitchFamily="49" charset="-122"/>
              </a:rPr>
              <a:t>三、事故防范措施建议</a:t>
            </a:r>
            <a:endParaRPr lang="zh-CN" altLang="en-US" sz="2400" dirty="0">
              <a:latin typeface="Times New Roman" panose="02020603050405020304" pitchFamily="18" charset="0"/>
              <a:ea typeface="隶书" panose="02010509060101010101" pitchFamily="49" charset="-122"/>
            </a:endParaRPr>
          </a:p>
          <a:p>
            <a:pPr marL="0" indent="0" algn="just" eaLnBrk="1" hangingPunct="1">
              <a:buNone/>
            </a:pPr>
            <a:r>
              <a:rPr lang="zh-CN" altLang="en-US" sz="2400" dirty="0">
                <a:latin typeface="Times New Roman" panose="02020603050405020304" pitchFamily="18" charset="0"/>
                <a:ea typeface="隶书" panose="02010509060101010101" pitchFamily="49" charset="-122"/>
              </a:rPr>
              <a:t>1、牢固树立和落实科学发展观，坚守安全生产红线。</a:t>
            </a:r>
          </a:p>
          <a:p>
            <a:pPr marL="0" indent="0" algn="just" eaLnBrk="1" hangingPunct="1">
              <a:buNone/>
            </a:pPr>
            <a:r>
              <a:rPr lang="zh-CN" altLang="en-US" sz="2400" b="1" dirty="0">
                <a:solidFill>
                  <a:srgbClr val="000099"/>
                </a:solidFill>
                <a:latin typeface="Times New Roman" panose="02020603050405020304" pitchFamily="18" charset="0"/>
                <a:ea typeface="隶书" panose="02010509060101010101" pitchFamily="49" charset="-122"/>
              </a:rPr>
              <a:t>2</a:t>
            </a:r>
            <a:r>
              <a:rPr lang="zh-CN" altLang="en-US" sz="2400" dirty="0">
                <a:latin typeface="Times New Roman" panose="02020603050405020304" pitchFamily="18" charset="0"/>
                <a:ea typeface="隶书" panose="02010509060101010101" pitchFamily="49" charset="-122"/>
              </a:rPr>
              <a:t>、切实落实安全生产主体责任，进一步强化企业内部的安全管控。</a:t>
            </a:r>
          </a:p>
          <a:p>
            <a:pPr marL="0" indent="0" algn="just" eaLnBrk="1" hangingPunct="1">
              <a:buNone/>
            </a:pPr>
            <a:r>
              <a:rPr lang="zh-CN" altLang="en-US" sz="2400" b="1" dirty="0">
                <a:solidFill>
                  <a:srgbClr val="000099"/>
                </a:solidFill>
                <a:latin typeface="Times New Roman" panose="02020603050405020304" pitchFamily="18" charset="0"/>
                <a:ea typeface="隶书" panose="02010509060101010101" pitchFamily="49" charset="-122"/>
              </a:rPr>
              <a:t>3</a:t>
            </a:r>
            <a:r>
              <a:rPr lang="zh-CN" altLang="en-US" sz="2400" dirty="0">
                <a:latin typeface="Times New Roman" panose="02020603050405020304" pitchFamily="18" charset="0"/>
                <a:ea typeface="隶书" panose="02010509060101010101" pitchFamily="49" charset="-122"/>
              </a:rPr>
              <a:t>、不断健全完善民爆行业安全管理法规制度，着力提高制度执行力。</a:t>
            </a:r>
          </a:p>
        </p:txBody>
      </p:sp>
      <p:sp>
        <p:nvSpPr>
          <p:cNvPr id="119811"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sym typeface="宋体" panose="02010600030101010101" pitchFamily="2" charset="-122"/>
              </a:rPr>
              <a:t>D、民爆事故案例</a:t>
            </a:r>
            <a:endParaRPr lang="zh-CN" altLang="en-US" sz="3600" dirty="0">
              <a:solidFill>
                <a:schemeClr val="tx2"/>
              </a:solidFill>
              <a:latin typeface="隶书" panose="02010509060101010101" pitchFamily="49" charset="-122"/>
            </a:endParaRPr>
          </a:p>
        </p:txBody>
      </p:sp>
      <p:sp>
        <p:nvSpPr>
          <p:cNvPr id="3" name="矩形 2"/>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案例二</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sym typeface="+mn-ea"/>
              </a:rPr>
              <a:t>济南某科技有限公司5·20特别重大事故</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文本占位符 124930"/>
          <p:cNvSpPr>
            <a:spLocks noGrp="1"/>
          </p:cNvSpPr>
          <p:nvPr>
            <p:ph idx="1"/>
          </p:nvPr>
        </p:nvSpPr>
        <p:spPr>
          <a:xfrm>
            <a:off x="368300" y="2289175"/>
            <a:ext cx="8372475" cy="3308350"/>
          </a:xfrm>
        </p:spPr>
        <p:txBody>
          <a:bodyPr vert="horz" wrap="square" lIns="91440" tIns="45720" rIns="91440" bIns="45720" anchor="t"/>
          <a:lstStyle/>
          <a:p>
            <a:pPr marL="0" indent="0" algn="just" eaLnBrk="1" hangingPunct="1">
              <a:buNone/>
            </a:pPr>
            <a:r>
              <a:rPr lang="zh-CN" altLang="en-US" sz="2400" b="1" dirty="0">
                <a:solidFill>
                  <a:srgbClr val="0033CC"/>
                </a:solidFill>
                <a:latin typeface="Times New Roman" panose="02020603050405020304" pitchFamily="18" charset="0"/>
                <a:ea typeface="隶书" panose="02010509060101010101" pitchFamily="49" charset="-122"/>
              </a:rPr>
              <a:t>4</a:t>
            </a:r>
            <a:r>
              <a:rPr lang="zh-CN" altLang="en-US" sz="2400" dirty="0">
                <a:latin typeface="Times New Roman" panose="02020603050405020304" pitchFamily="18" charset="0"/>
                <a:ea typeface="隶书" panose="02010509060101010101" pitchFamily="49" charset="-122"/>
              </a:rPr>
              <a:t>、认真搞好安全生产大检查，深入开展“打非治违”工作。</a:t>
            </a:r>
          </a:p>
          <a:p>
            <a:pPr marL="0" indent="0" algn="just" eaLnBrk="1" hangingPunct="1">
              <a:buNone/>
            </a:pPr>
            <a:r>
              <a:rPr lang="zh-CN" altLang="en-US" sz="2400" dirty="0">
                <a:latin typeface="Times New Roman" panose="02020603050405020304" pitchFamily="18" charset="0"/>
                <a:ea typeface="隶书" panose="02010509060101010101" pitchFamily="49" charset="-122"/>
              </a:rPr>
              <a:t>持之以恒地排查整改纠正企业中存在的对安全生产不重视、安全生产责任制和规章制度不完善不落实、安全投入和教育培训不到位、现场安全管理混乱以及违章指挥、违章操作、违反劳动纪律等问题。</a:t>
            </a:r>
          </a:p>
          <a:p>
            <a:pPr marL="0" indent="0" algn="just" eaLnBrk="1" hangingPunct="1">
              <a:buNone/>
            </a:pPr>
            <a:r>
              <a:rPr lang="zh-CN" altLang="en-US" sz="2400" dirty="0">
                <a:latin typeface="Times New Roman" panose="02020603050405020304" pitchFamily="18" charset="0"/>
                <a:ea typeface="隶书" panose="02010509060101010101" pitchFamily="49" charset="-122"/>
              </a:rPr>
              <a:t>5、大力推动民爆行业科技进步，提高企业本质安全水平</a:t>
            </a:r>
          </a:p>
          <a:p>
            <a:pPr marL="0" indent="0" algn="just" eaLnBrk="1" hangingPunct="1">
              <a:buNone/>
            </a:pPr>
            <a:r>
              <a:rPr lang="zh-CN" altLang="en-US" sz="2400" b="1" dirty="0">
                <a:solidFill>
                  <a:srgbClr val="000099"/>
                </a:solidFill>
                <a:latin typeface="Times New Roman" panose="02020603050405020304" pitchFamily="18" charset="0"/>
                <a:ea typeface="隶书" panose="02010509060101010101" pitchFamily="49" charset="-122"/>
              </a:rPr>
              <a:t>6</a:t>
            </a:r>
            <a:r>
              <a:rPr lang="zh-CN" altLang="en-US" sz="2400" dirty="0">
                <a:latin typeface="Times New Roman" panose="02020603050405020304" pitchFamily="18" charset="0"/>
                <a:ea typeface="隶书" panose="02010509060101010101" pitchFamily="49" charset="-122"/>
              </a:rPr>
              <a:t>、</a:t>
            </a:r>
            <a:r>
              <a:rPr lang="zh-CN" altLang="en-US" sz="2400" dirty="0">
                <a:solidFill>
                  <a:srgbClr val="FF0000"/>
                </a:solidFill>
                <a:latin typeface="Times New Roman" panose="02020603050405020304" pitchFamily="18" charset="0"/>
                <a:ea typeface="隶书" panose="02010509060101010101" pitchFamily="49" charset="-122"/>
              </a:rPr>
              <a:t>切实落实政府及有关部门的安全监管责任，全面加强对民爆企业的安全监管。</a:t>
            </a:r>
          </a:p>
        </p:txBody>
      </p:sp>
      <p:sp>
        <p:nvSpPr>
          <p:cNvPr id="120835"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sym typeface="宋体" panose="02010600030101010101" pitchFamily="2" charset="-122"/>
              </a:rPr>
              <a:t>D、民爆事故案例</a:t>
            </a:r>
            <a:endParaRPr lang="zh-CN" altLang="en-US" sz="3600" dirty="0">
              <a:solidFill>
                <a:schemeClr val="tx2"/>
              </a:solidFill>
              <a:latin typeface="隶书" panose="02010509060101010101" pitchFamily="49" charset="-122"/>
            </a:endParaRPr>
          </a:p>
        </p:txBody>
      </p:sp>
      <p:sp>
        <p:nvSpPr>
          <p:cNvPr id="3" name="矩形 2"/>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案例二</a:t>
            </a:r>
            <a:r>
              <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sym typeface="+mn-ea"/>
              </a:rPr>
              <a:t>济南某科技有限公司5·20特别重大事故</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sym typeface="宋体" panose="02010600030101010101" pitchFamily="2" charset="-122"/>
              </a:rPr>
              <a:t>D、民爆事故案例</a:t>
            </a:r>
            <a:endParaRPr lang="zh-CN" altLang="en-US" sz="3600" dirty="0">
              <a:solidFill>
                <a:schemeClr val="tx2"/>
              </a:solidFill>
              <a:latin typeface="隶书" panose="02010509060101010101" pitchFamily="49" charset="-122"/>
            </a:endParaRPr>
          </a:p>
        </p:txBody>
      </p:sp>
      <p:sp>
        <p:nvSpPr>
          <p:cNvPr id="2" name="矩形 1"/>
          <p:cNvSpPr/>
          <p:nvPr/>
        </p:nvSpPr>
        <p:spPr>
          <a:xfrm>
            <a:off x="34925" y="1484313"/>
            <a:ext cx="9109075" cy="1076325"/>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案例三:</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sym typeface="+mn-ea"/>
              </a:rPr>
              <a:t>某公司改性铵油炸药试产过程中发生火灾的安全生产事故</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121860" name="内容占位符 3"/>
          <p:cNvSpPr>
            <a:spLocks noGrp="1"/>
          </p:cNvSpPr>
          <p:nvPr>
            <p:ph idx="1"/>
          </p:nvPr>
        </p:nvSpPr>
        <p:spPr>
          <a:xfrm>
            <a:off x="457200" y="2762250"/>
            <a:ext cx="8229600" cy="2657475"/>
          </a:xfrm>
        </p:spPr>
        <p:txBody>
          <a:bodyPr vert="horz" wrap="square" lIns="91440" tIns="45720" rIns="91440" bIns="45720" anchor="t"/>
          <a:lstStyle/>
          <a:p>
            <a:pPr marL="0" algn="just" eaLnBrk="1" hangingPunct="1">
              <a:buNone/>
            </a:pPr>
            <a:r>
              <a:rPr lang="zh-CN" altLang="en-US" sz="2800" b="1" dirty="0">
                <a:solidFill>
                  <a:srgbClr val="000099"/>
                </a:solidFill>
                <a:latin typeface="Times New Roman" panose="02020603050405020304" pitchFamily="18" charset="0"/>
                <a:ea typeface="隶书" panose="02010509060101010101" pitchFamily="49" charset="-122"/>
              </a:rPr>
              <a:t>一、基本情况</a:t>
            </a:r>
            <a:endParaRPr lang="zh-CN" altLang="en-US" sz="2400" dirty="0">
              <a:latin typeface="Times New Roman" panose="02020603050405020304" pitchFamily="18" charset="0"/>
              <a:ea typeface="隶书" panose="02010509060101010101" pitchFamily="49" charset="-122"/>
            </a:endParaRPr>
          </a:p>
          <a:p>
            <a:pPr marL="0" algn="just" eaLnBrk="1" hangingPunct="1">
              <a:buNone/>
            </a:pPr>
            <a:r>
              <a:rPr lang="zh-CN" altLang="en-US" sz="2400" dirty="0">
                <a:latin typeface="Times New Roman" panose="02020603050405020304" pitchFamily="18" charset="0"/>
                <a:ea typeface="隶书" panose="02010509060101010101" pitchFamily="49" charset="-122"/>
              </a:rPr>
              <a:t>2007年12月23日18时15分，某公司改性铵油炸药生产线在技术转让单位技术人员的指导下，投料试生产，投料量约五吨，20时26分工作人员巡视时，发现螺旋尾部内有冒烟并伴有火星，致使制药设备内物料燃烧冒烟，持续达2小时。未有人员伤亡。</a:t>
            </a: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p:cNvSpPr>
          <p:nvPr>
            <p:ph idx="1"/>
          </p:nvPr>
        </p:nvSpPr>
        <p:spPr>
          <a:xfrm>
            <a:off x="395288" y="2276475"/>
            <a:ext cx="8229600" cy="4321175"/>
          </a:xfrm>
        </p:spPr>
        <p:txBody>
          <a:bodyPr vert="horz" wrap="square" lIns="91440" tIns="45720" rIns="91440" bIns="45720" anchor="t"/>
          <a:lstStyle/>
          <a:p>
            <a:pPr indent="342900" eaLnBrk="1" hangingPunct="1">
              <a:lnSpc>
                <a:spcPct val="125000"/>
              </a:lnSpc>
              <a:buNone/>
            </a:pPr>
            <a:r>
              <a:rPr lang="zh-CN" altLang="en-US" sz="2800" b="1" dirty="0">
                <a:ea typeface="隶书" panose="02010509060101010101" pitchFamily="49" charset="-122"/>
              </a:rPr>
              <a:t>报告</a:t>
            </a:r>
            <a:r>
              <a:rPr lang="zh-CN" altLang="zh-CN" sz="2800" b="1" dirty="0">
                <a:ea typeface="隶书" panose="02010509060101010101" pitchFamily="49" charset="-122"/>
              </a:rPr>
              <a:t>载体形式</a:t>
            </a:r>
            <a:r>
              <a:rPr lang="zh-CN" altLang="en-US" sz="2800" dirty="0">
                <a:ea typeface="隶书" panose="02010509060101010101" pitchFamily="49" charset="-122"/>
              </a:rPr>
              <a:t>：</a:t>
            </a:r>
            <a:r>
              <a:rPr lang="zh-CN" altLang="zh-CN" sz="2800" dirty="0">
                <a:ea typeface="隶书" panose="02010509060101010101" pitchFamily="49" charset="-122"/>
              </a:rPr>
              <a:t>安全评价报告是安全评价工作过程形成的成果。安全评价报告的载体一般采用文本形式，为适应信息处理、交流和资料存档的需要，报告可采用多媒体电子载体。电子版本中能容纳大量评价现场的照片、录音、录像及文件扫描，可增强安全验收评价工作的可追溯性。</a:t>
            </a:r>
            <a:endParaRPr lang="zh-CN" altLang="en-US" sz="2800" dirty="0">
              <a:latin typeface="Times New Roman" panose="02020603050405020304" pitchFamily="18" charset="0"/>
              <a:ea typeface="隶书" panose="02010509060101010101" pitchFamily="49" charset="-122"/>
            </a:endParaRPr>
          </a:p>
        </p:txBody>
      </p:sp>
      <p:sp>
        <p:nvSpPr>
          <p:cNvPr id="6" name="矩形 5"/>
          <p:cNvSpPr/>
          <p:nvPr/>
        </p:nvSpPr>
        <p:spPr>
          <a:xfrm>
            <a:off x="34925" y="1476058"/>
            <a:ext cx="9109075" cy="585788"/>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二、</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安全评价主要内容</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15364"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sp>
        <p:nvSpPr>
          <p:cNvPr id="4" name="文本框 3"/>
          <p:cNvSpPr txBox="1"/>
          <p:nvPr/>
        </p:nvSpPr>
        <p:spPr>
          <a:xfrm>
            <a:off x="3830320" y="6330315"/>
            <a:ext cx="5206365" cy="306705"/>
          </a:xfrm>
          <a:prstGeom prst="rect">
            <a:avLst/>
          </a:prstGeom>
          <a:noFill/>
        </p:spPr>
        <p:txBody>
          <a:bodyPr wrap="square" rtlCol="0">
            <a:spAutoFit/>
          </a:bodyPr>
          <a:lstStyle/>
          <a:p>
            <a:endParaRPr lang="zh-CN" altLang="en-US"/>
          </a:p>
        </p:txBody>
      </p:sp>
      <p:grpSp>
        <p:nvGrpSpPr>
          <p:cNvPr id="7" name="组合 6"/>
          <p:cNvGrpSpPr/>
          <p:nvPr/>
        </p:nvGrpSpPr>
        <p:grpSpPr>
          <a:xfrm>
            <a:off x="3224530" y="6259195"/>
            <a:ext cx="5713095" cy="453390"/>
            <a:chOff x="5078" y="9857"/>
            <a:chExt cx="8997" cy="714"/>
          </a:xfrm>
        </p:grpSpPr>
        <p:sp>
          <p:nvSpPr>
            <p:cNvPr id="3" name="文本框 2"/>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8"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sym typeface="宋体" panose="02010600030101010101" pitchFamily="2" charset="-122"/>
              </a:rPr>
              <a:t>D、民爆事故案例</a:t>
            </a:r>
            <a:endParaRPr lang="zh-CN" altLang="en-US" sz="3600" dirty="0">
              <a:solidFill>
                <a:schemeClr val="tx2"/>
              </a:solidFill>
              <a:latin typeface="隶书" panose="02010509060101010101" pitchFamily="49" charset="-122"/>
            </a:endParaRPr>
          </a:p>
        </p:txBody>
      </p:sp>
      <p:sp>
        <p:nvSpPr>
          <p:cNvPr id="2" name="矩形 1"/>
          <p:cNvSpPr/>
          <p:nvPr/>
        </p:nvSpPr>
        <p:spPr>
          <a:xfrm>
            <a:off x="34925" y="1484313"/>
            <a:ext cx="9109075" cy="1076325"/>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案例三:</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sym typeface="+mn-ea"/>
              </a:rPr>
              <a:t>某公司改性铵油炸药试产过程中发生火灾的安全生产事故</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122884" name="内容占位符 3"/>
          <p:cNvSpPr>
            <a:spLocks noGrp="1"/>
          </p:cNvSpPr>
          <p:nvPr>
            <p:ph idx="1"/>
          </p:nvPr>
        </p:nvSpPr>
        <p:spPr>
          <a:xfrm>
            <a:off x="457200" y="2476500"/>
            <a:ext cx="8229600" cy="3965575"/>
          </a:xfrm>
        </p:spPr>
        <p:txBody>
          <a:bodyPr vert="horz" wrap="square" lIns="91440" tIns="45720" rIns="91440" bIns="45720" anchor="t"/>
          <a:lstStyle/>
          <a:p>
            <a:pPr marL="0" algn="just" eaLnBrk="1" hangingPunct="1">
              <a:buNone/>
            </a:pPr>
            <a:r>
              <a:rPr lang="zh-CN" altLang="en-US" sz="2800" b="1" dirty="0">
                <a:solidFill>
                  <a:srgbClr val="000099"/>
                </a:solidFill>
                <a:latin typeface="Times New Roman" panose="02020603050405020304" pitchFamily="18" charset="0"/>
                <a:ea typeface="隶书" panose="02010509060101010101" pitchFamily="49" charset="-122"/>
              </a:rPr>
              <a:t>二、事故原因与教训</a:t>
            </a:r>
            <a:endParaRPr lang="zh-CN" altLang="en-US" sz="2800" dirty="0">
              <a:latin typeface="Times New Roman" panose="02020603050405020304" pitchFamily="18" charset="0"/>
              <a:ea typeface="隶书" panose="02010509060101010101" pitchFamily="49" charset="-122"/>
            </a:endParaRPr>
          </a:p>
          <a:p>
            <a:pPr marL="0" algn="just" eaLnBrk="1" hangingPunct="1">
              <a:buNone/>
            </a:pPr>
            <a:r>
              <a:rPr lang="zh-CN" altLang="en-US" sz="2400" dirty="0">
                <a:solidFill>
                  <a:srgbClr val="000099"/>
                </a:solidFill>
                <a:latin typeface="Times New Roman" panose="02020603050405020304" pitchFamily="18" charset="0"/>
                <a:ea typeface="隶书" panose="02010509060101010101" pitchFamily="49" charset="-122"/>
              </a:rPr>
              <a:t>1、直接原因</a:t>
            </a:r>
            <a:endParaRPr lang="zh-CN" altLang="en-US" sz="2400" dirty="0">
              <a:latin typeface="Times New Roman" panose="02020603050405020304" pitchFamily="18" charset="0"/>
              <a:ea typeface="隶书" panose="02010509060101010101" pitchFamily="49" charset="-122"/>
            </a:endParaRPr>
          </a:p>
          <a:p>
            <a:pPr marL="0" algn="just" eaLnBrk="1" hangingPunct="1">
              <a:buNone/>
            </a:pPr>
            <a:r>
              <a:rPr lang="zh-CN" altLang="en-US" sz="2400" dirty="0">
                <a:latin typeface="Times New Roman" panose="02020603050405020304" pitchFamily="18" charset="0"/>
                <a:ea typeface="隶书" panose="02010509060101010101" pitchFamily="49" charset="-122"/>
              </a:rPr>
              <a:t>预混螺旋后端的吊耳</a:t>
            </a:r>
            <a:r>
              <a:rPr lang="zh-CN" altLang="en-US" sz="2400" dirty="0">
                <a:solidFill>
                  <a:srgbClr val="FF0000"/>
                </a:solidFill>
                <a:latin typeface="Times New Roman" panose="02020603050405020304" pitchFamily="18" charset="0"/>
                <a:ea typeface="隶书" panose="02010509060101010101" pitchFamily="49" charset="-122"/>
              </a:rPr>
              <a:t>轴承摩擦产生热量积聚</a:t>
            </a:r>
            <a:r>
              <a:rPr lang="zh-CN" altLang="en-US" sz="2400" dirty="0">
                <a:latin typeface="Times New Roman" panose="02020603050405020304" pitchFamily="18" charset="0"/>
                <a:ea typeface="隶书" panose="02010509060101010101" pitchFamily="49" charset="-122"/>
              </a:rPr>
              <a:t>，使粘附在吊耳上的</a:t>
            </a:r>
            <a:r>
              <a:rPr lang="zh-CN" altLang="en-US" sz="2400" dirty="0">
                <a:solidFill>
                  <a:srgbClr val="FF0000"/>
                </a:solidFill>
                <a:latin typeface="Times New Roman" panose="02020603050405020304" pitchFamily="18" charset="0"/>
                <a:ea typeface="隶书" panose="02010509060101010101" pitchFamily="49" charset="-122"/>
              </a:rPr>
              <a:t>物料着火</a:t>
            </a:r>
            <a:r>
              <a:rPr lang="zh-CN" altLang="en-US" sz="2400" dirty="0">
                <a:latin typeface="Times New Roman" panose="02020603050405020304" pitchFamily="18" charset="0"/>
                <a:ea typeface="隶书" panose="02010509060101010101" pitchFamily="49" charset="-122"/>
              </a:rPr>
              <a:t>，进而窜到球磨机及出料螺旋，造成本次着火事故。</a:t>
            </a:r>
          </a:p>
          <a:p>
            <a:pPr marL="0" algn="just" eaLnBrk="1" hangingPunct="1">
              <a:buNone/>
            </a:pPr>
            <a:r>
              <a:rPr lang="zh-CN" altLang="en-US" sz="2400" dirty="0">
                <a:solidFill>
                  <a:srgbClr val="000099"/>
                </a:solidFill>
                <a:latin typeface="Times New Roman" panose="02020603050405020304" pitchFamily="18" charset="0"/>
                <a:ea typeface="隶书" panose="02010509060101010101" pitchFamily="49" charset="-122"/>
              </a:rPr>
              <a:t>2、问题与教训</a:t>
            </a:r>
            <a:endParaRPr lang="zh-CN" altLang="en-US" sz="2400" dirty="0">
              <a:latin typeface="Times New Roman" panose="02020603050405020304" pitchFamily="18" charset="0"/>
              <a:ea typeface="隶书" panose="02010509060101010101" pitchFamily="49" charset="-122"/>
            </a:endParaRPr>
          </a:p>
          <a:p>
            <a:pPr marL="0" algn="just" eaLnBrk="1" hangingPunct="1">
              <a:buNone/>
            </a:pPr>
            <a:r>
              <a:rPr lang="zh-CN" altLang="en-US" sz="2400" dirty="0">
                <a:solidFill>
                  <a:srgbClr val="FF0000"/>
                </a:solidFill>
                <a:latin typeface="Times New Roman" panose="02020603050405020304" pitchFamily="18" charset="0"/>
                <a:ea typeface="隶书" panose="02010509060101010101" pitchFamily="49" charset="-122"/>
              </a:rPr>
              <a:t>（1）设备设计存在重大缺陷。</a:t>
            </a:r>
            <a:r>
              <a:rPr lang="zh-CN" altLang="en-US" sz="2400" dirty="0">
                <a:latin typeface="Times New Roman" panose="02020603050405020304" pitchFamily="18" charset="0"/>
                <a:ea typeface="隶书" panose="02010509060101010101" pitchFamily="49" charset="-122"/>
              </a:rPr>
              <a:t>主要表现在预混螺旋采用吊耳轴承，且被物料包覆；螺旋的倾斜度不合理，造成严重堵药；生产线设备加工粗糙，精度差，运转过程中轴承磨损严重。</a:t>
            </a: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sym typeface="宋体" panose="02010600030101010101" pitchFamily="2" charset="-122"/>
              </a:rPr>
              <a:t>D、民爆事故案例</a:t>
            </a:r>
            <a:endParaRPr lang="zh-CN" altLang="en-US" sz="3600" dirty="0">
              <a:solidFill>
                <a:schemeClr val="tx2"/>
              </a:solidFill>
              <a:latin typeface="隶书" panose="02010509060101010101" pitchFamily="49" charset="-122"/>
            </a:endParaRPr>
          </a:p>
        </p:txBody>
      </p:sp>
      <p:sp>
        <p:nvSpPr>
          <p:cNvPr id="2" name="矩形 1"/>
          <p:cNvSpPr/>
          <p:nvPr/>
        </p:nvSpPr>
        <p:spPr>
          <a:xfrm>
            <a:off x="34925" y="1484313"/>
            <a:ext cx="9109075" cy="1076325"/>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案例三:</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sym typeface="+mn-ea"/>
              </a:rPr>
              <a:t>某公司改性铵油炸药试产过程中发生火灾的安全生产事故</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123908" name="内容占位符 3"/>
          <p:cNvSpPr>
            <a:spLocks noGrp="1"/>
          </p:cNvSpPr>
          <p:nvPr>
            <p:ph idx="1"/>
          </p:nvPr>
        </p:nvSpPr>
        <p:spPr>
          <a:xfrm>
            <a:off x="385763" y="2690813"/>
            <a:ext cx="8229600" cy="3438525"/>
          </a:xfrm>
        </p:spPr>
        <p:txBody>
          <a:bodyPr vert="horz" wrap="square" lIns="91440" tIns="45720" rIns="91440" bIns="45720" anchor="t"/>
          <a:lstStyle/>
          <a:p>
            <a:pPr marL="0" algn="just" eaLnBrk="1" hangingPunct="1">
              <a:buNone/>
            </a:pPr>
            <a:r>
              <a:rPr lang="zh-CN" altLang="en-US" sz="2400" dirty="0">
                <a:solidFill>
                  <a:srgbClr val="FF0000"/>
                </a:solidFill>
                <a:latin typeface="Times New Roman" panose="02020603050405020304" pitchFamily="18" charset="0"/>
                <a:ea typeface="隶书" panose="02010509060101010101" pitchFamily="49" charset="-122"/>
              </a:rPr>
              <a:t>（2）生产线自控系统的有效性差</a:t>
            </a:r>
            <a:r>
              <a:rPr lang="zh-CN" altLang="en-US" sz="2400" dirty="0">
                <a:latin typeface="Times New Roman" panose="02020603050405020304" pitchFamily="18" charset="0"/>
                <a:ea typeface="隶书" panose="02010509060101010101" pitchFamily="49" charset="-122"/>
              </a:rPr>
              <a:t>。主要表现在安全报警设定参数不符合现实需求，传感器可靠性差，导致工艺参数超限时自动联锁未起作用。</a:t>
            </a:r>
          </a:p>
          <a:p>
            <a:pPr marL="0" algn="just" eaLnBrk="1" hangingPunct="1">
              <a:buNone/>
            </a:pPr>
            <a:r>
              <a:rPr lang="zh-CN" altLang="en-US" sz="2400" dirty="0">
                <a:solidFill>
                  <a:srgbClr val="FF0000"/>
                </a:solidFill>
                <a:latin typeface="Times New Roman" panose="02020603050405020304" pitchFamily="18" charset="0"/>
                <a:ea typeface="隶书" panose="02010509060101010101" pitchFamily="49" charset="-122"/>
              </a:rPr>
              <a:t>（3）生产线消防系统可靠性差。</a:t>
            </a:r>
            <a:r>
              <a:rPr lang="zh-CN" altLang="en-US" sz="2400" dirty="0">
                <a:latin typeface="Times New Roman" panose="02020603050405020304" pitchFamily="18" charset="0"/>
                <a:ea typeface="隶书" panose="02010509060101010101" pitchFamily="49" charset="-122"/>
              </a:rPr>
              <a:t>主要表现在混药、输药螺旋内部没设置消防雨淋装置；混药球磨机两端的消防水管位置不当和管径过细；工房雨淋系统发生火灾时未动作。</a:t>
            </a:r>
          </a:p>
          <a:p>
            <a:pPr marL="0" algn="just" eaLnBrk="1" hangingPunct="1">
              <a:buNone/>
            </a:pPr>
            <a:r>
              <a:rPr lang="zh-CN" altLang="en-US" sz="2400" dirty="0">
                <a:solidFill>
                  <a:srgbClr val="FF0000"/>
                </a:solidFill>
                <a:latin typeface="Times New Roman" panose="02020603050405020304" pitchFamily="18" charset="0"/>
                <a:ea typeface="隶书" panose="02010509060101010101" pitchFamily="49" charset="-122"/>
              </a:rPr>
              <a:t>（4）生产线隔爆阻燃措施不完善。</a:t>
            </a:r>
            <a:r>
              <a:rPr lang="zh-CN" altLang="en-US" sz="2400" dirty="0">
                <a:latin typeface="Times New Roman" panose="02020603050405020304" pitchFamily="18" charset="0"/>
                <a:ea typeface="隶书" panose="02010509060101010101" pitchFamily="49" charset="-122"/>
              </a:rPr>
              <a:t>现场发现该生产线未采取有效的防传爆或阻隔燃烧的措施，致使局部火灾引起混药设备全线燃烧。</a:t>
            </a: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sym typeface="宋体" panose="02010600030101010101" pitchFamily="2" charset="-122"/>
              </a:rPr>
              <a:t>D、民爆事故案例</a:t>
            </a:r>
            <a:endParaRPr lang="zh-CN" altLang="en-US" sz="3600" dirty="0">
              <a:solidFill>
                <a:schemeClr val="tx2"/>
              </a:solidFill>
              <a:latin typeface="隶书" panose="02010509060101010101" pitchFamily="49" charset="-122"/>
            </a:endParaRPr>
          </a:p>
        </p:txBody>
      </p:sp>
      <p:sp>
        <p:nvSpPr>
          <p:cNvPr id="2" name="矩形 1"/>
          <p:cNvSpPr/>
          <p:nvPr/>
        </p:nvSpPr>
        <p:spPr>
          <a:xfrm>
            <a:off x="34925" y="1484313"/>
            <a:ext cx="9109075" cy="1076325"/>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案例三:</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sym typeface="+mn-ea"/>
              </a:rPr>
              <a:t>某公司改性铵油炸药试产过程中发生火灾的安全生产事故</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124932" name="内容占位符 3"/>
          <p:cNvSpPr>
            <a:spLocks noGrp="1"/>
          </p:cNvSpPr>
          <p:nvPr>
            <p:ph idx="1"/>
          </p:nvPr>
        </p:nvSpPr>
        <p:spPr>
          <a:xfrm>
            <a:off x="385763" y="2547938"/>
            <a:ext cx="8229600" cy="3332162"/>
          </a:xfrm>
        </p:spPr>
        <p:txBody>
          <a:bodyPr vert="horz" wrap="square" lIns="91440" tIns="45720" rIns="91440" bIns="45720" anchor="t"/>
          <a:lstStyle/>
          <a:p>
            <a:pPr marL="0" algn="just" eaLnBrk="1" hangingPunct="1">
              <a:buNone/>
            </a:pPr>
            <a:r>
              <a:rPr lang="zh-CN" altLang="en-US" sz="2800" b="1" dirty="0">
                <a:solidFill>
                  <a:srgbClr val="000099"/>
                </a:solidFill>
                <a:latin typeface="Times New Roman" panose="02020603050405020304" pitchFamily="18" charset="0"/>
                <a:ea typeface="隶书" panose="02010509060101010101" pitchFamily="49" charset="-122"/>
              </a:rPr>
              <a:t>三、事故防范措施建议</a:t>
            </a:r>
            <a:endParaRPr lang="zh-CN" altLang="en-US" sz="2400" dirty="0">
              <a:latin typeface="Times New Roman" panose="02020603050405020304" pitchFamily="18" charset="0"/>
              <a:ea typeface="隶书" panose="02010509060101010101" pitchFamily="49" charset="-122"/>
            </a:endParaRPr>
          </a:p>
          <a:p>
            <a:pPr marL="0" algn="just" eaLnBrk="1" hangingPunct="1">
              <a:buNone/>
            </a:pPr>
            <a:r>
              <a:rPr lang="zh-CN" altLang="en-US" sz="2400" dirty="0">
                <a:latin typeface="Times New Roman" panose="02020603050405020304" pitchFamily="18" charset="0"/>
                <a:ea typeface="隶书" panose="02010509060101010101" pitchFamily="49" charset="-122"/>
              </a:rPr>
              <a:t>1、各地民爆行业主管部门要</a:t>
            </a:r>
            <a:r>
              <a:rPr lang="zh-CN" altLang="en-US" sz="2400" dirty="0">
                <a:solidFill>
                  <a:srgbClr val="FF0000"/>
                </a:solidFill>
                <a:latin typeface="Times New Roman" panose="02020603050405020304" pitchFamily="18" charset="0"/>
                <a:ea typeface="隶书" panose="02010509060101010101" pitchFamily="49" charset="-122"/>
              </a:rPr>
              <a:t>加强对建设项目的验收、试产工作的领导和监管</a:t>
            </a:r>
            <a:r>
              <a:rPr lang="zh-CN" altLang="en-US" sz="2400" dirty="0">
                <a:latin typeface="Times New Roman" panose="02020603050405020304" pitchFamily="18" charset="0"/>
                <a:ea typeface="隶书" panose="02010509060101010101" pitchFamily="49" charset="-122"/>
              </a:rPr>
              <a:t>。安全设施必须与主体工程</a:t>
            </a:r>
            <a:r>
              <a:rPr lang="zh-CN" altLang="en-US" sz="2400" dirty="0">
                <a:solidFill>
                  <a:srgbClr val="FF0000"/>
                </a:solidFill>
                <a:latin typeface="Times New Roman" panose="02020603050405020304" pitchFamily="18" charset="0"/>
                <a:ea typeface="隶书" panose="02010509060101010101" pitchFamily="49" charset="-122"/>
              </a:rPr>
              <a:t>同时设计、同时施工、同时验收</a:t>
            </a:r>
            <a:r>
              <a:rPr lang="zh-CN" altLang="en-US" sz="2400" dirty="0">
                <a:latin typeface="Times New Roman" panose="02020603050405020304" pitchFamily="18" charset="0"/>
                <a:ea typeface="隶书" panose="02010509060101010101" pitchFamily="49" charset="-122"/>
              </a:rPr>
              <a:t>。</a:t>
            </a:r>
          </a:p>
          <a:p>
            <a:pPr marL="0" algn="just" eaLnBrk="1" hangingPunct="1">
              <a:buNone/>
            </a:pPr>
            <a:r>
              <a:rPr lang="zh-CN" altLang="en-US" sz="2400" dirty="0">
                <a:latin typeface="Times New Roman" panose="02020603050405020304" pitchFamily="18" charset="0"/>
                <a:ea typeface="隶书" panose="02010509060101010101" pitchFamily="49" charset="-122"/>
              </a:rPr>
              <a:t>2、督促企业做好与技术转让单位的安全生产责任及安全措施的落实工作，</a:t>
            </a:r>
            <a:r>
              <a:rPr lang="zh-CN" altLang="en-US" sz="2400" dirty="0">
                <a:solidFill>
                  <a:srgbClr val="006600"/>
                </a:solidFill>
                <a:latin typeface="Times New Roman" panose="02020603050405020304" pitchFamily="18" charset="0"/>
                <a:ea typeface="隶书" panose="02010509060101010101" pitchFamily="49" charset="-122"/>
              </a:rPr>
              <a:t>做好设备入库验收工作</a:t>
            </a:r>
            <a:r>
              <a:rPr lang="zh-CN" altLang="en-US" sz="2400" dirty="0">
                <a:latin typeface="Times New Roman" panose="02020603050405020304" pitchFamily="18" charset="0"/>
                <a:ea typeface="隶书" panose="02010509060101010101" pitchFamily="49" charset="-122"/>
              </a:rPr>
              <a:t>。</a:t>
            </a:r>
            <a:r>
              <a:rPr lang="zh-CN" altLang="en-US" sz="2400" dirty="0">
                <a:solidFill>
                  <a:srgbClr val="FF0000"/>
                </a:solidFill>
                <a:latin typeface="Times New Roman" panose="02020603050405020304" pitchFamily="18" charset="0"/>
                <a:ea typeface="隶书" panose="02010509060101010101" pitchFamily="49" charset="-122"/>
              </a:rPr>
              <a:t>严禁选用轴承包覆在药粉中的混药、输药螺旋，</a:t>
            </a:r>
            <a:r>
              <a:rPr lang="zh-CN" altLang="en-US" sz="2400" dirty="0">
                <a:latin typeface="Times New Roman" panose="02020603050405020304" pitchFamily="18" charset="0"/>
                <a:ea typeface="隶书" panose="02010509060101010101" pitchFamily="49" charset="-122"/>
              </a:rPr>
              <a:t>严禁将不符合要求的设备设施安装到生产线，确保生产线调试、试生产的安全。</a:t>
            </a: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sym typeface="宋体" panose="02010600030101010101" pitchFamily="2" charset="-122"/>
              </a:rPr>
              <a:t>D、民爆事故案例</a:t>
            </a:r>
            <a:endParaRPr lang="zh-CN" altLang="en-US" sz="3600" dirty="0">
              <a:solidFill>
                <a:schemeClr val="tx2"/>
              </a:solidFill>
              <a:latin typeface="隶书" panose="02010509060101010101" pitchFamily="49" charset="-122"/>
            </a:endParaRPr>
          </a:p>
        </p:txBody>
      </p:sp>
      <p:sp>
        <p:nvSpPr>
          <p:cNvPr id="2" name="矩形 1"/>
          <p:cNvSpPr/>
          <p:nvPr/>
        </p:nvSpPr>
        <p:spPr>
          <a:xfrm>
            <a:off x="34925" y="1484313"/>
            <a:ext cx="9109075" cy="1076325"/>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案例三:</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sym typeface="+mn-ea"/>
              </a:rPr>
              <a:t>某公司改性铵油炸药试产过程中发生火灾的安全生产事故</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125956" name="内容占位符 3"/>
          <p:cNvSpPr>
            <a:spLocks noGrp="1"/>
          </p:cNvSpPr>
          <p:nvPr>
            <p:ph idx="1"/>
          </p:nvPr>
        </p:nvSpPr>
        <p:spPr>
          <a:xfrm>
            <a:off x="385763" y="2619375"/>
            <a:ext cx="8229600" cy="3454400"/>
          </a:xfrm>
        </p:spPr>
        <p:txBody>
          <a:bodyPr vert="horz" wrap="square" lIns="91440" tIns="45720" rIns="91440" bIns="45720" anchor="t"/>
          <a:lstStyle/>
          <a:p>
            <a:pPr marL="0" algn="just" eaLnBrk="1" hangingPunct="1">
              <a:buNone/>
            </a:pPr>
            <a:r>
              <a:rPr lang="zh-CN" altLang="en-US" sz="2400" dirty="0">
                <a:latin typeface="Times New Roman" panose="02020603050405020304" pitchFamily="18" charset="0"/>
                <a:ea typeface="隶书" panose="02010509060101010101" pitchFamily="49" charset="-122"/>
              </a:rPr>
              <a:t>3、</a:t>
            </a:r>
            <a:r>
              <a:rPr lang="zh-CN" altLang="en-US" sz="2400" dirty="0">
                <a:solidFill>
                  <a:srgbClr val="FF0000"/>
                </a:solidFill>
                <a:latin typeface="Times New Roman" panose="02020603050405020304" pitchFamily="18" charset="0"/>
                <a:ea typeface="隶书" panose="02010509060101010101" pitchFamily="49" charset="-122"/>
              </a:rPr>
              <a:t>技术转让单位</a:t>
            </a:r>
            <a:r>
              <a:rPr lang="zh-CN" altLang="en-US" sz="2400" dirty="0">
                <a:latin typeface="Times New Roman" panose="02020603050405020304" pitchFamily="18" charset="0"/>
                <a:ea typeface="隶书" panose="02010509060101010101" pitchFamily="49" charset="-122"/>
              </a:rPr>
              <a:t>从事科技成果技术转让应严格执行《民用爆炸物品科技管理办法》（科工爆[2007]192号），</a:t>
            </a:r>
            <a:r>
              <a:rPr lang="zh-CN" altLang="en-US" sz="2400" dirty="0">
                <a:solidFill>
                  <a:srgbClr val="FF0000"/>
                </a:solidFill>
                <a:latin typeface="Times New Roman" panose="02020603050405020304" pitchFamily="18" charset="0"/>
                <a:ea typeface="隶书" panose="02010509060101010101" pitchFamily="49" charset="-122"/>
              </a:rPr>
              <a:t>只能转让经行业有关部门</a:t>
            </a:r>
            <a:r>
              <a:rPr lang="zh-CN" altLang="en-US" sz="2400" b="1" dirty="0">
                <a:solidFill>
                  <a:srgbClr val="FF0000"/>
                </a:solidFill>
                <a:latin typeface="Times New Roman" panose="02020603050405020304" pitchFamily="18" charset="0"/>
                <a:ea typeface="隶书" panose="02010509060101010101" pitchFamily="49" charset="-122"/>
              </a:rPr>
              <a:t>鉴定、验收</a:t>
            </a:r>
            <a:r>
              <a:rPr lang="zh-CN" altLang="en-US" sz="2400" dirty="0">
                <a:solidFill>
                  <a:srgbClr val="FF0000"/>
                </a:solidFill>
                <a:latin typeface="Times New Roman" panose="02020603050405020304" pitchFamily="18" charset="0"/>
                <a:ea typeface="隶书" panose="02010509060101010101" pitchFamily="49" charset="-122"/>
              </a:rPr>
              <a:t>的技术和设备</a:t>
            </a:r>
            <a:r>
              <a:rPr lang="zh-CN" altLang="en-US" sz="2400" dirty="0">
                <a:latin typeface="Times New Roman" panose="02020603050405020304" pitchFamily="18" charset="0"/>
                <a:ea typeface="隶书" panose="02010509060101010101" pitchFamily="49" charset="-122"/>
              </a:rPr>
              <a:t>，不得随意更换设备生产企业。</a:t>
            </a:r>
          </a:p>
          <a:p>
            <a:pPr marL="0" algn="just" eaLnBrk="1" hangingPunct="1">
              <a:buNone/>
            </a:pPr>
            <a:r>
              <a:rPr lang="zh-CN" altLang="en-US" sz="2400" dirty="0">
                <a:latin typeface="Times New Roman" panose="02020603050405020304" pitchFamily="18" charset="0"/>
                <a:ea typeface="隶书" panose="02010509060101010101" pitchFamily="49" charset="-122"/>
              </a:rPr>
              <a:t>4、</a:t>
            </a:r>
            <a:r>
              <a:rPr lang="zh-CN" altLang="en-US" sz="2400" dirty="0">
                <a:solidFill>
                  <a:srgbClr val="FF0000"/>
                </a:solidFill>
                <a:latin typeface="Times New Roman" panose="02020603050405020304" pitchFamily="18" charset="0"/>
                <a:ea typeface="隶书" panose="02010509060101010101" pitchFamily="49" charset="-122"/>
              </a:rPr>
              <a:t>技术转让单位对已转让的改性铵油炸药生产线设备设施的完好性及安全防护措施的有效性进行检查</a:t>
            </a:r>
            <a:r>
              <a:rPr lang="zh-CN" altLang="en-US" sz="2400" dirty="0">
                <a:latin typeface="Times New Roman" panose="02020603050405020304" pitchFamily="18" charset="0"/>
                <a:ea typeface="隶书" panose="02010509060101010101" pitchFamily="49" charset="-122"/>
              </a:rPr>
              <a:t>，对不符合《民用爆破器材工程设计安全规范》（GB50089-2007）、《民用爆破器材企业安全管理规程》（WJ9049-2005）及《指导意见》要求的部分实施整改，整改结果报我局备案。</a:t>
            </a: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标题 453633"/>
          <p:cNvSpPr>
            <a:spLocks noGrp="1"/>
          </p:cNvSpPr>
          <p:nvPr>
            <p:ph type="title"/>
          </p:nvPr>
        </p:nvSpPr>
        <p:spPr>
          <a:xfrm>
            <a:off x="1042988" y="188913"/>
            <a:ext cx="7129462" cy="1143000"/>
          </a:xfrm>
        </p:spPr>
        <p:txBody>
          <a:bodyPr vert="horz" wrap="square" lIns="91440" tIns="45720" rIns="91440" bIns="45720" anchor="ctr"/>
          <a:lstStyle/>
          <a:p>
            <a:pPr eaLnBrk="1" hangingPunct="1"/>
            <a:r>
              <a:rPr lang="zh-CN" altLang="en-US" sz="4000" dirty="0" smtClean="0">
                <a:latin typeface="隶书" panose="02010509060101010101" pitchFamily="49" charset="-122"/>
                <a:ea typeface="隶书" panose="02010509060101010101" pitchFamily="49" charset="-122"/>
              </a:rPr>
              <a:t>结  束</a:t>
            </a:r>
            <a:endParaRPr lang="zh-CN" altLang="en-US" sz="4000" dirty="0">
              <a:latin typeface="隶书" panose="02010509060101010101" pitchFamily="49" charset="-122"/>
              <a:ea typeface="隶书" panose="02010509060101010101" pitchFamily="49" charset="-122"/>
            </a:endParaRPr>
          </a:p>
        </p:txBody>
      </p:sp>
      <p:sp>
        <p:nvSpPr>
          <p:cNvPr id="126979" name="文本占位符 453634"/>
          <p:cNvSpPr>
            <a:spLocks noGrp="1"/>
          </p:cNvSpPr>
          <p:nvPr>
            <p:ph idx="1"/>
          </p:nvPr>
        </p:nvSpPr>
        <p:spPr>
          <a:xfrm>
            <a:off x="611188" y="2060575"/>
            <a:ext cx="7489825" cy="2592388"/>
          </a:xfrm>
        </p:spPr>
        <p:txBody>
          <a:bodyPr vert="horz" wrap="square" lIns="91440" tIns="45720" rIns="91440" bIns="45720" anchor="t"/>
          <a:lstStyle/>
          <a:p>
            <a:pPr eaLnBrk="1" hangingPunct="1">
              <a:lnSpc>
                <a:spcPct val="80000"/>
              </a:lnSpc>
              <a:buNone/>
            </a:pPr>
            <a:r>
              <a:rPr lang="zh-CN" altLang="en-US" sz="4400" b="1" dirty="0">
                <a:solidFill>
                  <a:srgbClr val="FF0000"/>
                </a:solidFill>
                <a:ea typeface="隶书" panose="02010509060101010101" pitchFamily="49" charset="-122"/>
              </a:rPr>
              <a:t>祝各位领导和专家：</a:t>
            </a:r>
            <a:endParaRPr lang="zh-CN" altLang="en-US" sz="4400" b="1" dirty="0">
              <a:solidFill>
                <a:schemeClr val="hlink"/>
              </a:solidFill>
              <a:ea typeface="隶书" panose="02010509060101010101" pitchFamily="49" charset="-122"/>
            </a:endParaRPr>
          </a:p>
          <a:p>
            <a:pPr eaLnBrk="1" hangingPunct="1">
              <a:lnSpc>
                <a:spcPct val="80000"/>
              </a:lnSpc>
              <a:buNone/>
            </a:pPr>
            <a:r>
              <a:rPr lang="zh-CN" altLang="en-US" sz="4400" b="1" dirty="0">
                <a:ea typeface="隶书" panose="02010509060101010101" pitchFamily="49" charset="-122"/>
              </a:rPr>
              <a:t>                </a:t>
            </a:r>
          </a:p>
          <a:p>
            <a:pPr eaLnBrk="1" hangingPunct="1">
              <a:lnSpc>
                <a:spcPct val="80000"/>
              </a:lnSpc>
              <a:buNone/>
            </a:pPr>
            <a:r>
              <a:rPr lang="zh-CN" altLang="en-US" sz="4400" b="1" dirty="0">
                <a:ea typeface="隶书" panose="02010509060101010101" pitchFamily="49" charset="-122"/>
              </a:rPr>
              <a:t>         </a:t>
            </a:r>
            <a:r>
              <a:rPr lang="zh-CN" altLang="en-US" sz="4400" b="1" dirty="0">
                <a:solidFill>
                  <a:srgbClr val="FF0000"/>
                </a:solidFill>
                <a:ea typeface="隶书" panose="02010509060101010101" pitchFamily="49" charset="-122"/>
              </a:rPr>
              <a:t>  身体健康 、万事如意！</a:t>
            </a:r>
          </a:p>
          <a:p>
            <a:pPr algn="ctr" eaLnBrk="1" hangingPunct="1">
              <a:lnSpc>
                <a:spcPct val="80000"/>
              </a:lnSpc>
              <a:buNone/>
            </a:pPr>
            <a:endParaRPr lang="zh-CN" altLang="en-US" sz="4400" b="1" dirty="0">
              <a:solidFill>
                <a:srgbClr val="008000"/>
              </a:solidFill>
              <a:ea typeface="隶书" panose="02010509060101010101" pitchFamily="49" charset="-122"/>
            </a:endParaRPr>
          </a:p>
          <a:p>
            <a:pPr algn="ctr" eaLnBrk="1" hangingPunct="1">
              <a:lnSpc>
                <a:spcPct val="80000"/>
              </a:lnSpc>
              <a:buNone/>
            </a:pPr>
            <a:r>
              <a:rPr lang="zh-CN" altLang="en-US" sz="4400" b="1" dirty="0" smtClean="0">
                <a:solidFill>
                  <a:srgbClr val="FF0000"/>
                </a:solidFill>
                <a:ea typeface="隶书" panose="02010509060101010101" pitchFamily="49" charset="-122"/>
              </a:rPr>
              <a:t>           谢   谢</a:t>
            </a:r>
            <a:r>
              <a:rPr lang="zh-CN" altLang="en-US" sz="4400" b="1" dirty="0">
                <a:solidFill>
                  <a:srgbClr val="FF0000"/>
                </a:solidFill>
                <a:ea typeface="隶书" panose="02010509060101010101" pitchFamily="49" charset="-122"/>
              </a:rPr>
              <a:t>！</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p:cNvSpPr>
          <p:nvPr>
            <p:ph idx="1"/>
          </p:nvPr>
        </p:nvSpPr>
        <p:spPr>
          <a:xfrm>
            <a:off x="590550" y="2563813"/>
            <a:ext cx="8172450" cy="2770187"/>
          </a:xfrm>
        </p:spPr>
        <p:txBody>
          <a:bodyPr vert="horz" wrap="square" lIns="91440" tIns="45720" rIns="91440" bIns="45720" anchor="t"/>
          <a:lstStyle/>
          <a:p>
            <a:pPr marL="0" indent="0" eaLnBrk="1" hangingPunct="1">
              <a:buNone/>
            </a:pPr>
            <a:r>
              <a:rPr lang="zh-CN" altLang="en-US" sz="2800" dirty="0">
                <a:ea typeface="隶书" panose="02010509060101010101" pitchFamily="49" charset="-122"/>
              </a:rPr>
              <a:t>一般情况下</a:t>
            </a:r>
            <a:r>
              <a:rPr lang="zh-CN" altLang="zh-CN" sz="2800" dirty="0">
                <a:ea typeface="隶书" panose="02010509060101010101" pitchFamily="49" charset="-122"/>
              </a:rPr>
              <a:t>,</a:t>
            </a:r>
            <a:r>
              <a:rPr lang="zh-CN" altLang="en-US" sz="2800" dirty="0">
                <a:ea typeface="隶书" panose="02010509060101010101" pitchFamily="49" charset="-122"/>
              </a:rPr>
              <a:t>安全评价报告主要包括以下内</a:t>
            </a:r>
            <a:r>
              <a:rPr lang="zh-CN" altLang="en-US" sz="2800" dirty="0" smtClean="0">
                <a:ea typeface="隶书" panose="02010509060101010101" pitchFamily="49" charset="-122"/>
              </a:rPr>
              <a:t>容</a:t>
            </a:r>
            <a:r>
              <a:rPr lang="zh-CN" altLang="en-US" sz="2800" dirty="0" smtClean="0">
                <a:solidFill>
                  <a:srgbClr val="FF0000"/>
                </a:solidFill>
                <a:ea typeface="隶书" panose="02010509060101010101" pitchFamily="49" charset="-122"/>
                <a:sym typeface="Wingdings" pitchFamily="2" charset="2"/>
              </a:rPr>
              <a:t>（简述</a:t>
            </a:r>
            <a:r>
              <a:rPr lang="zh-CN" altLang="en-US" sz="2800" dirty="0" smtClean="0">
                <a:solidFill>
                  <a:srgbClr val="FF0000"/>
                </a:solidFill>
                <a:ea typeface="隶书" panose="02010509060101010101" pitchFamily="49" charset="-122"/>
                <a:sym typeface="Wingdings" pitchFamily="2" charset="2"/>
              </a:rPr>
              <a:t>）</a:t>
            </a:r>
            <a:endParaRPr lang="zh-CN" altLang="zh-CN" sz="2800" dirty="0">
              <a:solidFill>
                <a:srgbClr val="FF0000"/>
              </a:solidFill>
              <a:ea typeface="隶书" panose="02010509060101010101" pitchFamily="49" charset="-122"/>
            </a:endParaRPr>
          </a:p>
          <a:p>
            <a:pPr marL="0" indent="0" eaLnBrk="1" hangingPunct="1">
              <a:buNone/>
            </a:pPr>
            <a:r>
              <a:rPr lang="en-US" altLang="zh-CN" sz="2800" b="1" dirty="0">
                <a:solidFill>
                  <a:srgbClr val="000099"/>
                </a:solidFill>
                <a:ea typeface="隶书" panose="02010509060101010101" pitchFamily="49" charset="-122"/>
              </a:rPr>
              <a:t>1</a:t>
            </a:r>
            <a:r>
              <a:rPr lang="zh-CN" altLang="en-US" sz="2800" b="1" dirty="0">
                <a:solidFill>
                  <a:srgbClr val="000099"/>
                </a:solidFill>
                <a:ea typeface="隶书" panose="02010509060101010101" pitchFamily="49" charset="-122"/>
              </a:rPr>
              <a:t>、前言</a:t>
            </a:r>
            <a:endParaRPr lang="zh-CN" altLang="zh-CN" sz="2800" dirty="0">
              <a:ea typeface="隶书" panose="02010509060101010101" pitchFamily="49" charset="-122"/>
            </a:endParaRPr>
          </a:p>
          <a:p>
            <a:pPr marL="0" indent="0" eaLnBrk="1" hangingPunct="1">
              <a:buNone/>
            </a:pPr>
            <a:r>
              <a:rPr lang="zh-CN" altLang="en-US" sz="2800" dirty="0">
                <a:ea typeface="隶书" panose="02010509060101010101" pitchFamily="49" charset="-122"/>
              </a:rPr>
              <a:t>包括项目的背景、项目性质、地理位置、规模、生产工艺技术等基本情况，评价项目委托方及评价工作过程等。</a:t>
            </a:r>
            <a:endParaRPr lang="zh-CN" altLang="zh-CN" sz="2800" dirty="0">
              <a:ea typeface="隶书" panose="02010509060101010101" pitchFamily="49" charset="-122"/>
            </a:endParaRPr>
          </a:p>
        </p:txBody>
      </p:sp>
      <p:sp>
        <p:nvSpPr>
          <p:cNvPr id="6" name="矩形 5"/>
          <p:cNvSpPr/>
          <p:nvPr/>
        </p:nvSpPr>
        <p:spPr>
          <a:xfrm>
            <a:off x="34925" y="1484313"/>
            <a:ext cx="9109075" cy="585788"/>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一、</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安全评价主要内容</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16388"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sp>
        <p:nvSpPr>
          <p:cNvPr id="4" name="文本框 3"/>
          <p:cNvSpPr txBox="1"/>
          <p:nvPr/>
        </p:nvSpPr>
        <p:spPr>
          <a:xfrm>
            <a:off x="3830320" y="6330315"/>
            <a:ext cx="5206365" cy="306705"/>
          </a:xfrm>
          <a:prstGeom prst="rect">
            <a:avLst/>
          </a:prstGeom>
          <a:noFill/>
        </p:spPr>
        <p:txBody>
          <a:bodyPr wrap="square" rtlCol="0">
            <a:spAutoFit/>
          </a:bodyPr>
          <a:lstStyle/>
          <a:p>
            <a:endParaRPr lang="zh-CN" altLang="en-US"/>
          </a:p>
        </p:txBody>
      </p:sp>
      <p:grpSp>
        <p:nvGrpSpPr>
          <p:cNvPr id="7" name="组合 6"/>
          <p:cNvGrpSpPr/>
          <p:nvPr/>
        </p:nvGrpSpPr>
        <p:grpSpPr>
          <a:xfrm>
            <a:off x="3224530" y="6259195"/>
            <a:ext cx="5713095" cy="453390"/>
            <a:chOff x="5078" y="9857"/>
            <a:chExt cx="8997" cy="714"/>
          </a:xfrm>
        </p:grpSpPr>
        <p:sp>
          <p:nvSpPr>
            <p:cNvPr id="3" name="文本框 2"/>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8"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idx="1"/>
          </p:nvPr>
        </p:nvSpPr>
        <p:spPr>
          <a:xfrm>
            <a:off x="447675" y="2420938"/>
            <a:ext cx="8516938" cy="2952750"/>
          </a:xfrm>
        </p:spPr>
        <p:txBody>
          <a:bodyPr vert="horz" wrap="square" lIns="91440" tIns="45720" rIns="91440" bIns="45720" anchor="t"/>
          <a:lstStyle/>
          <a:p>
            <a:pPr marL="0" indent="0" eaLnBrk="1" hangingPunct="1">
              <a:buNone/>
            </a:pPr>
            <a:r>
              <a:rPr lang="en-US" altLang="zh-CN" sz="2800" b="1" dirty="0">
                <a:solidFill>
                  <a:srgbClr val="000099"/>
                </a:solidFill>
                <a:ea typeface="隶书" panose="02010509060101010101" pitchFamily="49" charset="-122"/>
              </a:rPr>
              <a:t>2</a:t>
            </a:r>
            <a:r>
              <a:rPr lang="zh-CN" altLang="en-US" sz="2800" b="1" dirty="0">
                <a:solidFill>
                  <a:srgbClr val="000099"/>
                </a:solidFill>
                <a:ea typeface="隶书" panose="02010509060101010101" pitchFamily="49" charset="-122"/>
              </a:rPr>
              <a:t>、</a:t>
            </a:r>
            <a:r>
              <a:rPr lang="zh-CN" altLang="zh-CN" sz="2800" b="1" dirty="0">
                <a:solidFill>
                  <a:srgbClr val="000099"/>
                </a:solidFill>
                <a:ea typeface="隶书" panose="02010509060101010101" pitchFamily="49" charset="-122"/>
              </a:rPr>
              <a:t>评价范围与依据</a:t>
            </a:r>
          </a:p>
          <a:p>
            <a:pPr marL="0" indent="0" eaLnBrk="1" hangingPunct="1">
              <a:buNone/>
            </a:pPr>
            <a:r>
              <a:rPr lang="zh-CN" altLang="zh-CN" sz="2800" b="1" dirty="0">
                <a:solidFill>
                  <a:srgbClr val="000099"/>
                </a:solidFill>
                <a:ea typeface="隶书" panose="02010509060101010101" pitchFamily="49" charset="-122"/>
              </a:rPr>
              <a:t>（</a:t>
            </a:r>
            <a:r>
              <a:rPr lang="en-US" altLang="zh-CN" sz="2800" b="1" dirty="0">
                <a:solidFill>
                  <a:srgbClr val="000099"/>
                </a:solidFill>
                <a:ea typeface="隶书" panose="02010509060101010101" pitchFamily="49" charset="-122"/>
              </a:rPr>
              <a:t>1</a:t>
            </a:r>
            <a:r>
              <a:rPr lang="zh-CN" altLang="zh-CN" sz="2800" b="1" dirty="0">
                <a:solidFill>
                  <a:srgbClr val="000099"/>
                </a:solidFill>
                <a:ea typeface="隶书" panose="02010509060101010101" pitchFamily="49" charset="-122"/>
              </a:rPr>
              <a:t>）对象和范围</a:t>
            </a:r>
          </a:p>
          <a:p>
            <a:pPr marL="0" indent="0" eaLnBrk="1" hangingPunct="1">
              <a:buNone/>
            </a:pPr>
            <a:r>
              <a:rPr lang="zh-CN" altLang="en-US" sz="2800" dirty="0">
                <a:ea typeface="隶书" panose="02010509060101010101" pitchFamily="49" charset="-122"/>
              </a:rPr>
              <a:t>包括评价项目名称，评价范围主要是</a:t>
            </a:r>
            <a:r>
              <a:rPr lang="zh-CN" altLang="en-US" sz="2800" dirty="0">
                <a:solidFill>
                  <a:srgbClr val="FF0000"/>
                </a:solidFill>
                <a:ea typeface="隶书" panose="02010509060101010101" pitchFamily="49" charset="-122"/>
              </a:rPr>
              <a:t>该项目所涉及</a:t>
            </a:r>
            <a:r>
              <a:rPr lang="zh-CN" altLang="en-US" sz="2800" dirty="0">
                <a:ea typeface="隶书" panose="02010509060101010101" pitchFamily="49" charset="-122"/>
              </a:rPr>
              <a:t>的总图运输、生产工艺与设备、建筑结构、电气、暖通与空调等，包括基本安全设施和专用安全设施。</a:t>
            </a:r>
          </a:p>
        </p:txBody>
      </p:sp>
      <p:sp>
        <p:nvSpPr>
          <p:cNvPr id="6" name="矩形 5"/>
          <p:cNvSpPr/>
          <p:nvPr/>
        </p:nvSpPr>
        <p:spPr>
          <a:xfrm>
            <a:off x="34925" y="1484313"/>
            <a:ext cx="9109075" cy="585788"/>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二、</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安全评价主要内容</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17412"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sp>
        <p:nvSpPr>
          <p:cNvPr id="4" name="文本框 3"/>
          <p:cNvSpPr txBox="1"/>
          <p:nvPr/>
        </p:nvSpPr>
        <p:spPr>
          <a:xfrm>
            <a:off x="3830320" y="6330315"/>
            <a:ext cx="5206365" cy="306705"/>
          </a:xfrm>
          <a:prstGeom prst="rect">
            <a:avLst/>
          </a:prstGeom>
          <a:noFill/>
        </p:spPr>
        <p:txBody>
          <a:bodyPr wrap="square" rtlCol="0">
            <a:spAutoFit/>
          </a:bodyPr>
          <a:lstStyle/>
          <a:p>
            <a:endParaRPr lang="zh-CN" altLang="en-US"/>
          </a:p>
        </p:txBody>
      </p:sp>
      <p:grpSp>
        <p:nvGrpSpPr>
          <p:cNvPr id="7" name="组合 6"/>
          <p:cNvGrpSpPr/>
          <p:nvPr/>
        </p:nvGrpSpPr>
        <p:grpSpPr>
          <a:xfrm>
            <a:off x="3224530" y="6259195"/>
            <a:ext cx="5713095" cy="453390"/>
            <a:chOff x="5078" y="9857"/>
            <a:chExt cx="8997" cy="714"/>
          </a:xfrm>
        </p:grpSpPr>
        <p:sp>
          <p:nvSpPr>
            <p:cNvPr id="3" name="文本框 2"/>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8"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p:cNvSpPr>
          <p:nvPr>
            <p:ph idx="1"/>
          </p:nvPr>
        </p:nvSpPr>
        <p:spPr>
          <a:xfrm>
            <a:off x="454025" y="2205038"/>
            <a:ext cx="8294688" cy="2952750"/>
          </a:xfrm>
        </p:spPr>
        <p:txBody>
          <a:bodyPr vert="horz" wrap="square" lIns="91440" tIns="45720" rIns="91440" bIns="45720" anchor="t"/>
          <a:lstStyle/>
          <a:p>
            <a:pPr marL="0" indent="0" eaLnBrk="1" hangingPunct="1">
              <a:buNone/>
            </a:pPr>
            <a:r>
              <a:rPr lang="zh-CN" altLang="zh-CN" sz="2800" b="1" dirty="0">
                <a:solidFill>
                  <a:srgbClr val="000099"/>
                </a:solidFill>
                <a:ea typeface="隶书" panose="02010509060101010101" pitchFamily="49" charset="-122"/>
              </a:rPr>
              <a:t>（</a:t>
            </a:r>
            <a:r>
              <a:rPr lang="en-US" altLang="zh-CN" sz="2800" b="1" dirty="0">
                <a:solidFill>
                  <a:srgbClr val="000099"/>
                </a:solidFill>
                <a:ea typeface="隶书" panose="02010509060101010101" pitchFamily="49" charset="-122"/>
              </a:rPr>
              <a:t>2</a:t>
            </a:r>
            <a:r>
              <a:rPr lang="zh-CN" altLang="zh-CN" sz="2800" b="1" dirty="0">
                <a:solidFill>
                  <a:srgbClr val="000099"/>
                </a:solidFill>
                <a:ea typeface="隶书" panose="02010509060101010101" pitchFamily="49" charset="-122"/>
              </a:rPr>
              <a:t>）评价依据</a:t>
            </a:r>
          </a:p>
          <a:p>
            <a:pPr marL="0" indent="0" eaLnBrk="1" hangingPunct="1">
              <a:buNone/>
            </a:pPr>
            <a:r>
              <a:rPr lang="en-US" altLang="zh-CN" sz="2800" b="1" dirty="0">
                <a:solidFill>
                  <a:srgbClr val="000099"/>
                </a:solidFill>
                <a:ea typeface="隶书" panose="02010509060101010101" pitchFamily="49" charset="-122"/>
              </a:rPr>
              <a:t>a.</a:t>
            </a:r>
            <a:r>
              <a:rPr lang="zh-CN" altLang="zh-CN" sz="2800" b="1" dirty="0">
                <a:solidFill>
                  <a:srgbClr val="000099"/>
                </a:solidFill>
                <a:ea typeface="隶书" panose="02010509060101010101" pitchFamily="49" charset="-122"/>
              </a:rPr>
              <a:t>法律法规</a:t>
            </a:r>
          </a:p>
          <a:p>
            <a:pPr marL="0" indent="0" eaLnBrk="1" hangingPunct="1">
              <a:buNone/>
            </a:pPr>
            <a:r>
              <a:rPr lang="zh-CN" altLang="en-US" sz="2800" b="1" dirty="0">
                <a:ea typeface="隶书" panose="02010509060101010101" pitchFamily="49" charset="-122"/>
              </a:rPr>
              <a:t>列出项目评价应遵循的现行的有关安全生产法律、行政法规、部门规章、地方性法规、地方政府规章和有关规范性文件</a:t>
            </a:r>
            <a:r>
              <a:rPr lang="zh-CN" altLang="en-US" sz="2800" dirty="0">
                <a:ea typeface="隶书" panose="02010509060101010101" pitchFamily="49" charset="-122"/>
              </a:rPr>
              <a:t>，并标注其文号及施行日期。</a:t>
            </a:r>
          </a:p>
          <a:p>
            <a:pPr marL="0" indent="0" eaLnBrk="1" hangingPunct="1">
              <a:buNone/>
            </a:pPr>
            <a:r>
              <a:rPr lang="zh-CN" altLang="en-US" sz="2800" dirty="0">
                <a:ea typeface="隶书" panose="02010509060101010101" pitchFamily="49" charset="-122"/>
              </a:rPr>
              <a:t>每个层次内按发布时间顺序列出，列出的法律法规应为最新版本，并标注其文号及实施日期，要有针对性和完整性，要有序排列。</a:t>
            </a:r>
          </a:p>
        </p:txBody>
      </p:sp>
      <p:sp>
        <p:nvSpPr>
          <p:cNvPr id="6" name="矩形 5"/>
          <p:cNvSpPr/>
          <p:nvPr/>
        </p:nvSpPr>
        <p:spPr>
          <a:xfrm>
            <a:off x="34925" y="1484313"/>
            <a:ext cx="9109075" cy="585788"/>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二、</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安全评价主要内容</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18436"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7" name="组合 6"/>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2"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p:cNvSpPr>
          <p:nvPr>
            <p:ph idx="1"/>
          </p:nvPr>
        </p:nvSpPr>
        <p:spPr>
          <a:xfrm>
            <a:off x="520700" y="2276475"/>
            <a:ext cx="8228013" cy="2952750"/>
          </a:xfrm>
        </p:spPr>
        <p:txBody>
          <a:bodyPr vert="horz" wrap="square" lIns="91440" tIns="45720" rIns="91440" bIns="45720" anchor="t"/>
          <a:lstStyle/>
          <a:p>
            <a:pPr marL="0" indent="0" eaLnBrk="1" hangingPunct="1">
              <a:buNone/>
            </a:pPr>
            <a:r>
              <a:rPr lang="en-US" altLang="zh-CN" sz="2800" b="1" dirty="0">
                <a:solidFill>
                  <a:srgbClr val="000099"/>
                </a:solidFill>
                <a:ea typeface="隶书" panose="02010509060101010101" pitchFamily="49" charset="-122"/>
              </a:rPr>
              <a:t>b.</a:t>
            </a:r>
            <a:r>
              <a:rPr lang="zh-CN" altLang="zh-CN" sz="2800" b="1" dirty="0">
                <a:solidFill>
                  <a:srgbClr val="000099"/>
                </a:solidFill>
                <a:ea typeface="隶书" panose="02010509060101010101" pitchFamily="49" charset="-122"/>
              </a:rPr>
              <a:t>标准规范</a:t>
            </a:r>
            <a:endParaRPr lang="zh-CN" altLang="zh-CN" sz="2800" b="1" dirty="0">
              <a:latin typeface="黑体" panose="02010609060101010101" pitchFamily="49" charset="-122"/>
              <a:ea typeface="黑体" panose="02010609060101010101" pitchFamily="49" charset="-122"/>
            </a:endParaRPr>
          </a:p>
          <a:p>
            <a:pPr marL="0" indent="0" eaLnBrk="1" hangingPunct="1">
              <a:buNone/>
            </a:pPr>
            <a:r>
              <a:rPr lang="zh-CN" altLang="en-US" sz="2800" b="1" dirty="0" smtClean="0">
                <a:ea typeface="隶书" panose="02010509060101010101" pitchFamily="49" charset="-122"/>
              </a:rPr>
              <a:t>包括</a:t>
            </a:r>
            <a:r>
              <a:rPr lang="en-US" altLang="zh-CN" sz="2800" b="1" dirty="0" smtClean="0">
                <a:ea typeface="隶书" panose="02010509060101010101" pitchFamily="49" charset="-122"/>
              </a:rPr>
              <a:t>(</a:t>
            </a:r>
            <a:r>
              <a:rPr lang="zh-CN" altLang="en-US" sz="2800" b="1" dirty="0" smtClean="0">
                <a:ea typeface="隶书" panose="02010509060101010101" pitchFamily="49" charset="-122"/>
              </a:rPr>
              <a:t>建设</a:t>
            </a:r>
            <a:r>
              <a:rPr lang="en-US" altLang="zh-CN" sz="2800" b="1" dirty="0" smtClean="0">
                <a:ea typeface="隶书" panose="02010509060101010101" pitchFamily="49" charset="-122"/>
              </a:rPr>
              <a:t>)</a:t>
            </a:r>
            <a:r>
              <a:rPr lang="zh-CN" altLang="en-US" sz="2800" b="1" dirty="0" smtClean="0">
                <a:ea typeface="隶书" panose="02010509060101010101" pitchFamily="49" charset="-122"/>
              </a:rPr>
              <a:t>项目</a:t>
            </a:r>
            <a:r>
              <a:rPr lang="zh-CN" altLang="en-US" sz="2800" b="1" dirty="0">
                <a:ea typeface="隶书" panose="02010509060101010101" pitchFamily="49" charset="-122"/>
              </a:rPr>
              <a:t>安全验收评价应遵循的国家标准、行业标准、地方标准和有关规范。</a:t>
            </a:r>
          </a:p>
          <a:p>
            <a:pPr marL="0" indent="0" eaLnBrk="1" hangingPunct="1">
              <a:buNone/>
            </a:pPr>
            <a:r>
              <a:rPr lang="zh-CN" altLang="en-US" sz="2800" dirty="0">
                <a:ea typeface="隶书" panose="02010509060101010101" pitchFamily="49" charset="-122"/>
              </a:rPr>
              <a:t>按照国家标准、行业标准、地方标准的顺序排列，每个层次内按照发布时间顺序列出。列出的标准规范应为最新版本，并为现行有效。</a:t>
            </a:r>
          </a:p>
          <a:p>
            <a:pPr marL="0" indent="0" eaLnBrk="1" hangingPunct="1">
              <a:buNone/>
            </a:pPr>
            <a:r>
              <a:rPr lang="zh-CN" altLang="en-US" sz="2800" dirty="0">
                <a:ea typeface="隶书" panose="02010509060101010101" pitchFamily="49" charset="-122"/>
              </a:rPr>
              <a:t>所列标准应与本建设项目的安全生产相关，在报告中没有引用到的标准规范不列入。</a:t>
            </a:r>
          </a:p>
        </p:txBody>
      </p:sp>
      <p:sp>
        <p:nvSpPr>
          <p:cNvPr id="6" name="矩形 5"/>
          <p:cNvSpPr/>
          <p:nvPr/>
        </p:nvSpPr>
        <p:spPr>
          <a:xfrm>
            <a:off x="34925" y="1484313"/>
            <a:ext cx="9109075" cy="585788"/>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二、</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安全评价主要内容</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19460"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7" name="组合 6"/>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2"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p:cNvSpPr>
          <p:nvPr>
            <p:ph idx="1"/>
          </p:nvPr>
        </p:nvSpPr>
        <p:spPr>
          <a:xfrm>
            <a:off x="544513" y="2349500"/>
            <a:ext cx="8204200" cy="2952750"/>
          </a:xfrm>
        </p:spPr>
        <p:txBody>
          <a:bodyPr vert="horz" wrap="square" lIns="91440" tIns="45720" rIns="91440" bIns="45720" anchor="t"/>
          <a:lstStyle/>
          <a:p>
            <a:pPr marL="0" indent="0" eaLnBrk="1" hangingPunct="1">
              <a:buNone/>
            </a:pPr>
            <a:r>
              <a:rPr lang="en-US" altLang="zh-CN" sz="2800" b="1" dirty="0">
                <a:solidFill>
                  <a:srgbClr val="000099"/>
                </a:solidFill>
                <a:ea typeface="隶书" panose="02010509060101010101" pitchFamily="49" charset="-122"/>
              </a:rPr>
              <a:t>c.</a:t>
            </a:r>
            <a:r>
              <a:rPr lang="zh-CN" altLang="zh-CN" sz="2800" b="1" dirty="0">
                <a:solidFill>
                  <a:srgbClr val="000099"/>
                </a:solidFill>
                <a:ea typeface="隶书" panose="02010509060101010101" pitchFamily="49" charset="-122"/>
              </a:rPr>
              <a:t>项目合法证明文件</a:t>
            </a:r>
          </a:p>
          <a:p>
            <a:pPr marL="0" indent="0" eaLnBrk="1" hangingPunct="1">
              <a:buNone/>
            </a:pPr>
            <a:r>
              <a:rPr lang="zh-CN" altLang="en-US" sz="2800" b="1" dirty="0" smtClean="0">
                <a:ea typeface="隶书" panose="02010509060101010101" pitchFamily="49" charset="-122"/>
              </a:rPr>
              <a:t>包括</a:t>
            </a:r>
            <a:r>
              <a:rPr lang="en-US" altLang="zh-CN" sz="2800" b="1" dirty="0" smtClean="0">
                <a:ea typeface="隶书" panose="02010509060101010101" pitchFamily="49" charset="-122"/>
              </a:rPr>
              <a:t>(</a:t>
            </a:r>
            <a:r>
              <a:rPr lang="zh-CN" altLang="en-US" sz="2800" b="1" dirty="0" smtClean="0">
                <a:ea typeface="隶书" panose="02010509060101010101" pitchFamily="49" charset="-122"/>
              </a:rPr>
              <a:t>建设</a:t>
            </a:r>
            <a:r>
              <a:rPr lang="en-US" altLang="zh-CN" sz="2800" b="1" dirty="0" smtClean="0">
                <a:ea typeface="隶书" panose="02010509060101010101" pitchFamily="49" charset="-122"/>
              </a:rPr>
              <a:t>)</a:t>
            </a:r>
            <a:r>
              <a:rPr lang="zh-CN" altLang="en-US" sz="2800" b="1" dirty="0" smtClean="0">
                <a:ea typeface="隶书" panose="02010509060101010101" pitchFamily="49" charset="-122"/>
              </a:rPr>
              <a:t>项目</a:t>
            </a:r>
            <a:r>
              <a:rPr lang="zh-CN" altLang="en-US" sz="2800" b="1" dirty="0">
                <a:ea typeface="隶书" panose="02010509060101010101" pitchFamily="49" charset="-122"/>
              </a:rPr>
              <a:t>评价所依据的合法证明文件，包括但不限于建设项目《安全设施设计》批复文件及重大设计变更批复文件。</a:t>
            </a:r>
          </a:p>
          <a:p>
            <a:pPr marL="0" indent="0" eaLnBrk="1" hangingPunct="1">
              <a:buNone/>
            </a:pPr>
            <a:r>
              <a:rPr lang="zh-CN" altLang="en-US" sz="2800" dirty="0">
                <a:ea typeface="隶书" panose="02010509060101010101" pitchFamily="49" charset="-122"/>
              </a:rPr>
              <a:t>所列的文件包括发文单位、日期和文件号等相关内容。</a:t>
            </a:r>
          </a:p>
        </p:txBody>
      </p:sp>
      <p:sp>
        <p:nvSpPr>
          <p:cNvPr id="6" name="矩形 5"/>
          <p:cNvSpPr/>
          <p:nvPr/>
        </p:nvSpPr>
        <p:spPr>
          <a:xfrm>
            <a:off x="34925" y="1484313"/>
            <a:ext cx="9109075" cy="585788"/>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二、</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安全评价主要内容</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20484"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7" name="组合 6"/>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2"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idx="1"/>
          </p:nvPr>
        </p:nvSpPr>
        <p:spPr>
          <a:xfrm>
            <a:off x="454025" y="2205038"/>
            <a:ext cx="8361363" cy="3887787"/>
          </a:xfrm>
        </p:spPr>
        <p:txBody>
          <a:bodyPr vert="horz" wrap="square" lIns="91440" tIns="45720" rIns="91440" bIns="45720" anchor="t"/>
          <a:lstStyle/>
          <a:p>
            <a:pPr marL="0" indent="0" eaLnBrk="1" hangingPunct="1">
              <a:buNone/>
            </a:pPr>
            <a:r>
              <a:rPr lang="en-US" altLang="zh-CN" sz="2800" b="1" dirty="0">
                <a:solidFill>
                  <a:srgbClr val="000099"/>
                </a:solidFill>
                <a:ea typeface="隶书" panose="02010509060101010101" pitchFamily="49" charset="-122"/>
              </a:rPr>
              <a:t>d.</a:t>
            </a:r>
            <a:r>
              <a:rPr lang="zh-CN" altLang="zh-CN" sz="2800" b="1" dirty="0">
                <a:solidFill>
                  <a:srgbClr val="000099"/>
                </a:solidFill>
                <a:ea typeface="隶书" panose="02010509060101010101" pitchFamily="49" charset="-122"/>
              </a:rPr>
              <a:t>项目技术资料</a:t>
            </a:r>
          </a:p>
          <a:p>
            <a:pPr marL="0" indent="0" eaLnBrk="1" hangingPunct="1">
              <a:buNone/>
            </a:pPr>
            <a:r>
              <a:rPr lang="zh-CN" altLang="en-US" sz="2800" b="1" dirty="0">
                <a:ea typeface="隶书" panose="02010509060101010101" pitchFamily="49" charset="-122"/>
              </a:rPr>
              <a:t>包括项目评价所依据的有关技术资料（包括文件名称、编制单位和日期等相关内容），包括但不限于下列资料</a:t>
            </a:r>
            <a:r>
              <a:rPr lang="zh-CN" altLang="en-US" sz="2800" dirty="0">
                <a:ea typeface="隶书" panose="02010509060101010101" pitchFamily="49" charset="-122"/>
              </a:rPr>
              <a:t>：</a:t>
            </a:r>
          </a:p>
          <a:p>
            <a:pPr marL="0" indent="0" eaLnBrk="1" hangingPunct="1">
              <a:buNone/>
            </a:pPr>
            <a:r>
              <a:rPr lang="en-US" altLang="zh-CN" sz="2800" dirty="0">
                <a:solidFill>
                  <a:srgbClr val="660066"/>
                </a:solidFill>
                <a:ea typeface="隶书" panose="02010509060101010101" pitchFamily="49" charset="-122"/>
              </a:rPr>
              <a:t>——</a:t>
            </a:r>
            <a:r>
              <a:rPr lang="zh-CN" altLang="en-US" sz="2800" dirty="0">
                <a:solidFill>
                  <a:srgbClr val="660066"/>
                </a:solidFill>
                <a:ea typeface="隶书" panose="02010509060101010101" pitchFamily="49" charset="-122"/>
              </a:rPr>
              <a:t>项目《初步设计》；</a:t>
            </a:r>
          </a:p>
          <a:p>
            <a:pPr marL="0" indent="0" eaLnBrk="1" hangingPunct="1">
              <a:buNone/>
            </a:pPr>
            <a:r>
              <a:rPr lang="en-US" altLang="zh-CN" sz="2800" dirty="0">
                <a:solidFill>
                  <a:srgbClr val="660066"/>
                </a:solidFill>
                <a:ea typeface="隶书" panose="02010509060101010101" pitchFamily="49" charset="-122"/>
              </a:rPr>
              <a:t>——</a:t>
            </a:r>
            <a:r>
              <a:rPr lang="zh-CN" altLang="en-US" sz="2800" dirty="0">
                <a:solidFill>
                  <a:srgbClr val="660066"/>
                </a:solidFill>
                <a:ea typeface="隶书" panose="02010509060101010101" pitchFamily="49" charset="-122"/>
              </a:rPr>
              <a:t>项目施工图设计资料和设计变更；</a:t>
            </a:r>
          </a:p>
          <a:p>
            <a:pPr marL="0" indent="0" eaLnBrk="1" hangingPunct="1">
              <a:buNone/>
            </a:pPr>
            <a:r>
              <a:rPr lang="en-US" altLang="zh-CN" sz="2800" dirty="0">
                <a:solidFill>
                  <a:srgbClr val="660066"/>
                </a:solidFill>
                <a:ea typeface="隶书" panose="02010509060101010101" pitchFamily="49" charset="-122"/>
              </a:rPr>
              <a:t>——</a:t>
            </a:r>
            <a:r>
              <a:rPr lang="zh-CN" altLang="en-US" sz="2800" dirty="0">
                <a:solidFill>
                  <a:srgbClr val="660066"/>
                </a:solidFill>
                <a:ea typeface="隶书" panose="02010509060101010101" pitchFamily="49" charset="-122"/>
              </a:rPr>
              <a:t>项目地质勘察报告、地质灾害危险性评估报告；</a:t>
            </a:r>
          </a:p>
          <a:p>
            <a:pPr marL="0" indent="0" eaLnBrk="1" hangingPunct="1">
              <a:buNone/>
            </a:pPr>
            <a:r>
              <a:rPr lang="en-US" altLang="zh-CN" sz="2800" dirty="0">
                <a:solidFill>
                  <a:srgbClr val="660066"/>
                </a:solidFill>
                <a:ea typeface="隶书" panose="02010509060101010101" pitchFamily="49" charset="-122"/>
              </a:rPr>
              <a:t>——</a:t>
            </a:r>
            <a:r>
              <a:rPr lang="zh-CN" altLang="en-US" sz="2800" dirty="0">
                <a:solidFill>
                  <a:srgbClr val="660066"/>
                </a:solidFill>
                <a:ea typeface="隶书" panose="02010509060101010101" pitchFamily="49" charset="-122"/>
              </a:rPr>
              <a:t>相关专题研究（试验）报告</a:t>
            </a:r>
            <a:r>
              <a:rPr lang="zh-CN" altLang="en-US" sz="2800" dirty="0" smtClean="0">
                <a:solidFill>
                  <a:srgbClr val="660066"/>
                </a:solidFill>
                <a:ea typeface="隶书" panose="02010509060101010101" pitchFamily="49" charset="-122"/>
              </a:rPr>
              <a:t>；</a:t>
            </a:r>
            <a:endParaRPr lang="en-US" altLang="zh-CN" sz="2800" dirty="0" smtClean="0">
              <a:solidFill>
                <a:srgbClr val="660066"/>
              </a:solidFill>
              <a:ea typeface="隶书" panose="02010509060101010101" pitchFamily="49" charset="-122"/>
            </a:endParaRPr>
          </a:p>
          <a:p>
            <a:pPr marL="0" indent="0" eaLnBrk="1" hangingPunct="1">
              <a:buNone/>
            </a:pPr>
            <a:r>
              <a:rPr lang="zh-CN" altLang="en-US" sz="2800" dirty="0" smtClean="0">
                <a:solidFill>
                  <a:srgbClr val="660066"/>
                </a:solidFill>
                <a:ea typeface="隶书" panose="02010509060101010101" pitchFamily="49" charset="-122"/>
              </a:rPr>
              <a:t>工艺资料等</a:t>
            </a:r>
            <a:endParaRPr lang="zh-CN" altLang="en-US" sz="2800" dirty="0">
              <a:solidFill>
                <a:srgbClr val="660066"/>
              </a:solidFill>
              <a:ea typeface="隶书" panose="02010509060101010101" pitchFamily="49" charset="-122"/>
            </a:endParaRPr>
          </a:p>
        </p:txBody>
      </p:sp>
      <p:sp>
        <p:nvSpPr>
          <p:cNvPr id="6" name="矩形 5"/>
          <p:cNvSpPr/>
          <p:nvPr/>
        </p:nvSpPr>
        <p:spPr>
          <a:xfrm>
            <a:off x="34925" y="1484313"/>
            <a:ext cx="9109075" cy="585788"/>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二、</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安全评价主要内容</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21508"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7" name="组合 6"/>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2"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p:cNvSpPr>
          <p:nvPr>
            <p:ph idx="1"/>
          </p:nvPr>
        </p:nvSpPr>
        <p:spPr>
          <a:xfrm>
            <a:off x="465138" y="2420938"/>
            <a:ext cx="8212138" cy="388778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zh-CN" sz="2800" b="0" i="0" u="none" strike="noStrike" kern="1200" cap="none" spc="0" normalizeH="0" baseline="0" noProof="1">
                <a:ln>
                  <a:noFill/>
                </a:ln>
                <a:solidFill>
                  <a:srgbClr val="660066"/>
                </a:solidFill>
                <a:effectLst/>
                <a:uLnTx/>
                <a:uFillTx/>
                <a:latin typeface="+mn-lt"/>
                <a:ea typeface="隶书" panose="02010509060101010101" pitchFamily="49" charset="-122"/>
                <a:cs typeface="+mn-cs"/>
              </a:rPr>
              <a:t>——</a:t>
            </a:r>
            <a:r>
              <a:rPr kumimoji="0" lang="zh-CN" altLang="en-US" sz="2800" b="0" i="0" u="none" strike="noStrike" kern="1200" cap="none" spc="0" normalizeH="0" baseline="0" noProof="1">
                <a:ln>
                  <a:noFill/>
                </a:ln>
                <a:solidFill>
                  <a:srgbClr val="660066"/>
                </a:solidFill>
                <a:effectLst/>
                <a:uLnTx/>
                <a:uFillTx/>
                <a:latin typeface="+mn-lt"/>
                <a:ea typeface="隶书" panose="02010509060101010101" pitchFamily="49" charset="-122"/>
                <a:cs typeface="+mn-cs"/>
              </a:rPr>
              <a:t>项目施工记录（含隐蔽工程施工记录及中间验收记录）、竣工报告及竣工图；</a:t>
            </a: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zh-CN" sz="2800" b="0" i="0" u="none" strike="noStrike" kern="1200" cap="none" spc="0" normalizeH="0" baseline="0" noProof="1">
                <a:ln>
                  <a:noFill/>
                </a:ln>
                <a:solidFill>
                  <a:srgbClr val="660066"/>
                </a:solidFill>
                <a:effectLst/>
                <a:uLnTx/>
                <a:uFillTx/>
                <a:latin typeface="+mn-lt"/>
                <a:ea typeface="隶书" panose="02010509060101010101" pitchFamily="49" charset="-122"/>
                <a:cs typeface="+mn-cs"/>
              </a:rPr>
              <a:t>——</a:t>
            </a:r>
            <a:r>
              <a:rPr kumimoji="0" lang="zh-CN" altLang="en-US" sz="2800" b="0" i="0" u="none" strike="noStrike" kern="1200" cap="none" spc="0" normalizeH="0" baseline="0" noProof="1">
                <a:ln>
                  <a:noFill/>
                </a:ln>
                <a:solidFill>
                  <a:srgbClr val="660066"/>
                </a:solidFill>
                <a:effectLst/>
                <a:uLnTx/>
                <a:uFillTx/>
                <a:latin typeface="+mn-lt"/>
                <a:ea typeface="隶书" panose="02010509060101010101" pitchFamily="49" charset="-122"/>
                <a:cs typeface="+mn-cs"/>
              </a:rPr>
              <a:t>项目施工监理记录和施工监理报告；</a:t>
            </a: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zh-CN" sz="2800" b="0" i="0" u="none" strike="noStrike" kern="1200" cap="none" spc="0" normalizeH="0" baseline="0" noProof="1">
                <a:ln>
                  <a:noFill/>
                </a:ln>
                <a:solidFill>
                  <a:srgbClr val="660066"/>
                </a:solidFill>
                <a:effectLst/>
                <a:uLnTx/>
                <a:uFillTx/>
                <a:latin typeface="+mn-lt"/>
                <a:ea typeface="隶书" panose="02010509060101010101" pitchFamily="49" charset="-122"/>
                <a:cs typeface="+mn-cs"/>
              </a:rPr>
              <a:t>——</a:t>
            </a:r>
            <a:r>
              <a:rPr kumimoji="0" lang="zh-CN" altLang="en-US" sz="2800" b="0" i="0" u="none" strike="noStrike" kern="1200" cap="none" spc="0" normalizeH="0" baseline="0" noProof="1">
                <a:ln>
                  <a:noFill/>
                </a:ln>
                <a:solidFill>
                  <a:srgbClr val="660066"/>
                </a:solidFill>
                <a:effectLst/>
                <a:uLnTx/>
                <a:uFillTx/>
                <a:latin typeface="+mn-lt"/>
                <a:ea typeface="隶书" panose="02010509060101010101" pitchFamily="49" charset="-122"/>
                <a:cs typeface="+mn-cs"/>
              </a:rPr>
              <a:t>其他评价依据；</a:t>
            </a: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zh-CN" sz="2800" b="0" i="0" u="none" strike="noStrike" kern="1200" cap="none" spc="0" normalizeH="0" baseline="0" noProof="1">
                <a:ln>
                  <a:noFill/>
                </a:ln>
                <a:solidFill>
                  <a:srgbClr val="660066"/>
                </a:solidFill>
                <a:effectLst/>
                <a:uLnTx/>
                <a:uFillTx/>
                <a:latin typeface="+mn-lt"/>
                <a:ea typeface="隶书" panose="02010509060101010101" pitchFamily="49" charset="-122"/>
                <a:cs typeface="+mn-cs"/>
              </a:rPr>
              <a:t>——</a:t>
            </a:r>
            <a:r>
              <a:rPr kumimoji="0" lang="zh-CN" altLang="en-US" sz="2800" b="0" i="0" u="none" strike="noStrike" kern="1200" cap="none" spc="0" normalizeH="0" baseline="0" noProof="1">
                <a:ln>
                  <a:noFill/>
                </a:ln>
                <a:solidFill>
                  <a:srgbClr val="660066"/>
                </a:solidFill>
                <a:effectLst/>
                <a:uLnTx/>
                <a:uFillTx/>
                <a:latin typeface="+mn-lt"/>
                <a:ea typeface="隶书" panose="02010509060101010101" pitchFamily="49" charset="-122"/>
                <a:cs typeface="+mn-cs"/>
              </a:rPr>
              <a:t>列出项目评价所依据的其他有关资料，如建设项目安全评价委托书（任务书、合同书）等。</a:t>
            </a: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en-US" sz="2800" b="0" i="0" u="none" strike="noStrike" kern="1200" cap="none" spc="0" normalizeH="0" baseline="0" noProof="1">
              <a:ln>
                <a:noFill/>
              </a:ln>
              <a:solidFill>
                <a:srgbClr val="660066"/>
              </a:solidFill>
              <a:effectLst/>
              <a:uLnTx/>
              <a:uFillTx/>
              <a:latin typeface="+mn-lt"/>
              <a:ea typeface="隶书" panose="02010509060101010101" pitchFamily="49" charset="-122"/>
              <a:cs typeface="+mn-cs"/>
            </a:endParaRPr>
          </a:p>
        </p:txBody>
      </p:sp>
      <p:sp>
        <p:nvSpPr>
          <p:cNvPr id="6" name="矩形 5"/>
          <p:cNvSpPr/>
          <p:nvPr/>
        </p:nvSpPr>
        <p:spPr>
          <a:xfrm>
            <a:off x="34925" y="1484313"/>
            <a:ext cx="9109075" cy="585788"/>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二、</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安全评价主要内容</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22532"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7" name="组合 6"/>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2"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文本占位符 124930"/>
          <p:cNvSpPr>
            <a:spLocks noGrp="1"/>
          </p:cNvSpPr>
          <p:nvPr>
            <p:ph idx="1"/>
          </p:nvPr>
        </p:nvSpPr>
        <p:spPr>
          <a:xfrm>
            <a:off x="1544638" y="1708150"/>
            <a:ext cx="6296025" cy="4600575"/>
          </a:xfrm>
        </p:spPr>
        <p:txBody>
          <a:bodyPr vert="horz" wrap="square" lIns="91440" tIns="45720" rIns="91440" bIns="45720" anchor="t"/>
          <a:lstStyle/>
          <a:p>
            <a:pPr algn="ctr" eaLnBrk="1" hangingPunct="1">
              <a:lnSpc>
                <a:spcPct val="125000"/>
              </a:lnSpc>
              <a:buClr>
                <a:srgbClr val="FF0066"/>
              </a:buClr>
              <a:buFont typeface="Wingdings" panose="05000000000000000000" pitchFamily="2" charset="2"/>
              <a:buNone/>
            </a:pPr>
            <a:r>
              <a:rPr lang="zh-CN" altLang="en-US" b="1" dirty="0">
                <a:solidFill>
                  <a:srgbClr val="FF0000"/>
                </a:solidFill>
                <a:latin typeface="隶书" panose="02010509060101010101" pitchFamily="49" charset="-122"/>
                <a:ea typeface="隶书" panose="02010509060101010101" pitchFamily="49" charset="-122"/>
              </a:rPr>
              <a:t>目    录</a:t>
            </a:r>
            <a:endParaRPr lang="zh-CN" altLang="en-US" sz="2800" b="1" dirty="0">
              <a:solidFill>
                <a:srgbClr val="FF0000"/>
              </a:solidFill>
              <a:latin typeface="隶书" panose="02010509060101010101" pitchFamily="49" charset="-122"/>
              <a:ea typeface="隶书" panose="02010509060101010101" pitchFamily="49" charset="-122"/>
            </a:endParaRPr>
          </a:p>
          <a:p>
            <a:pPr eaLnBrk="1" hangingPunct="1">
              <a:lnSpc>
                <a:spcPct val="150000"/>
              </a:lnSpc>
              <a:buClr>
                <a:srgbClr val="FF0066"/>
              </a:buClr>
              <a:buFont typeface="Wingdings" panose="05000000000000000000" pitchFamily="2" charset="2"/>
              <a:buChar char="Ø"/>
            </a:pPr>
            <a:r>
              <a:rPr lang="en-US" altLang="zh-CN" sz="2800" b="1" dirty="0" smtClean="0">
                <a:solidFill>
                  <a:srgbClr val="FF0000"/>
                </a:solidFill>
                <a:latin typeface="Times New Roman" panose="02020603050405020304" pitchFamily="18" charset="0"/>
                <a:ea typeface="隶书" panose="02010509060101010101" pitchFamily="49" charset="-122"/>
              </a:rPr>
              <a:t>◆ A</a:t>
            </a:r>
            <a:r>
              <a:rPr lang="zh-CN" altLang="en-US" sz="2800" b="1" dirty="0">
                <a:solidFill>
                  <a:srgbClr val="FF0000"/>
                </a:solidFill>
                <a:latin typeface="Times New Roman" panose="02020603050405020304" pitchFamily="18" charset="0"/>
                <a:ea typeface="隶书" panose="02010509060101010101" pitchFamily="49" charset="-122"/>
              </a:rPr>
              <a:t>、安全评价报告的作用与意义</a:t>
            </a:r>
          </a:p>
          <a:p>
            <a:pPr eaLnBrk="1" hangingPunct="1">
              <a:lnSpc>
                <a:spcPct val="150000"/>
              </a:lnSpc>
              <a:buClr>
                <a:srgbClr val="FF0066"/>
              </a:buClr>
              <a:buFont typeface="Wingdings" panose="05000000000000000000" pitchFamily="2" charset="2"/>
              <a:buChar char="Ø"/>
            </a:pPr>
            <a:r>
              <a:rPr lang="en-US" altLang="zh-CN" sz="2800" b="1" dirty="0" smtClean="0">
                <a:solidFill>
                  <a:srgbClr val="FF0000"/>
                </a:solidFill>
                <a:latin typeface="Times New Roman" panose="02020603050405020304" pitchFamily="18" charset="0"/>
                <a:ea typeface="隶书" panose="02010509060101010101" pitchFamily="49" charset="-122"/>
              </a:rPr>
              <a:t>     B</a:t>
            </a:r>
            <a:r>
              <a:rPr lang="zh-CN" altLang="en-US" sz="2800" b="1" dirty="0">
                <a:solidFill>
                  <a:srgbClr val="FF0000"/>
                </a:solidFill>
                <a:latin typeface="Times New Roman" panose="02020603050405020304" pitchFamily="18" charset="0"/>
                <a:ea typeface="隶书" panose="02010509060101010101" pitchFamily="49" charset="-122"/>
              </a:rPr>
              <a:t>、安全评价报告实例</a:t>
            </a:r>
          </a:p>
          <a:p>
            <a:pPr eaLnBrk="1" hangingPunct="1">
              <a:lnSpc>
                <a:spcPct val="150000"/>
              </a:lnSpc>
              <a:buClr>
                <a:srgbClr val="FF0066"/>
              </a:buClr>
              <a:buFont typeface="Wingdings" panose="05000000000000000000" pitchFamily="2" charset="2"/>
              <a:buChar char="Ø"/>
            </a:pPr>
            <a:r>
              <a:rPr lang="en-US" altLang="zh-CN" sz="2800" b="1" dirty="0" smtClean="0">
                <a:solidFill>
                  <a:srgbClr val="FF0000"/>
                </a:solidFill>
                <a:latin typeface="Times New Roman" panose="02020603050405020304" pitchFamily="18" charset="0"/>
                <a:ea typeface="隶书" panose="02010509060101010101" pitchFamily="49" charset="-122"/>
              </a:rPr>
              <a:t>◆ C</a:t>
            </a:r>
            <a:r>
              <a:rPr lang="zh-CN" altLang="en-US" sz="2800" b="1" dirty="0">
                <a:solidFill>
                  <a:srgbClr val="FF0000"/>
                </a:solidFill>
                <a:latin typeface="Times New Roman" panose="02020603050405020304" pitchFamily="18" charset="0"/>
                <a:ea typeface="隶书" panose="02010509060101010101" pitchFamily="49" charset="-122"/>
              </a:rPr>
              <a:t>、安全监督检查过程模拟实例</a:t>
            </a:r>
          </a:p>
          <a:p>
            <a:pPr eaLnBrk="1" hangingPunct="1">
              <a:lnSpc>
                <a:spcPct val="150000"/>
              </a:lnSpc>
              <a:buClr>
                <a:srgbClr val="FF0066"/>
              </a:buClr>
              <a:buFont typeface="Wingdings" panose="05000000000000000000" pitchFamily="2" charset="2"/>
              <a:buChar char="Ø"/>
            </a:pPr>
            <a:r>
              <a:rPr lang="en-US" altLang="zh-CN" sz="2800" b="1" smtClean="0">
                <a:solidFill>
                  <a:srgbClr val="FF0000"/>
                </a:solidFill>
                <a:latin typeface="Times New Roman" panose="02020603050405020304" pitchFamily="18" charset="0"/>
                <a:ea typeface="隶书" panose="02010509060101010101" pitchFamily="49" charset="-122"/>
              </a:rPr>
              <a:t>     D</a:t>
            </a:r>
            <a:r>
              <a:rPr lang="zh-CN" altLang="en-US" sz="2800" b="1" dirty="0">
                <a:solidFill>
                  <a:srgbClr val="FF0000"/>
                </a:solidFill>
                <a:latin typeface="Times New Roman" panose="02020603050405020304" pitchFamily="18" charset="0"/>
                <a:ea typeface="隶书" panose="02010509060101010101" pitchFamily="49" charset="-122"/>
              </a:rPr>
              <a:t>、民爆事故案例</a:t>
            </a:r>
          </a:p>
        </p:txBody>
      </p:sp>
      <p:sp>
        <p:nvSpPr>
          <p:cNvPr id="5123" name="矩形 124932"/>
          <p:cNvSpPr/>
          <p:nvPr/>
        </p:nvSpPr>
        <p:spPr>
          <a:xfrm>
            <a:off x="684213" y="333375"/>
            <a:ext cx="7921625" cy="792163"/>
          </a:xfrm>
          <a:prstGeom prst="rect">
            <a:avLst/>
          </a:prstGeom>
          <a:noFill/>
          <a:ln w="9525">
            <a:noFill/>
          </a:ln>
        </p:spPr>
        <p:txBody>
          <a:bodyPr anchor="ctr"/>
          <a:lstStyle/>
          <a:p>
            <a:pPr algn="ctr"/>
            <a:r>
              <a:rPr lang="zh-CN" altLang="en-US" sz="3600" dirty="0">
                <a:solidFill>
                  <a:schemeClr val="tx2"/>
                </a:solidFill>
                <a:latin typeface="隶书" panose="02010509060101010101" pitchFamily="49" charset="-122"/>
              </a:rPr>
              <a:t>民爆安全评价与安全监管</a:t>
            </a:r>
          </a:p>
        </p:txBody>
      </p:sp>
      <p:pic>
        <p:nvPicPr>
          <p:cNvPr id="3" name="图片 2" descr="M71O$U%O[(81I~9E{_`OUIT"/>
          <p:cNvPicPr>
            <a:picLocks noChangeAspect="1"/>
          </p:cNvPicPr>
          <p:nvPr/>
        </p:nvPicPr>
        <p:blipFill>
          <a:blip r:embed="rId2" cstate="print">
            <a:lum contrast="18000"/>
          </a:blip>
          <a:srcRect t="18053" b="16248"/>
          <a:stretch>
            <a:fillRect/>
          </a:stretch>
        </p:blipFill>
        <p:spPr>
          <a:xfrm>
            <a:off x="-2540" y="6347460"/>
            <a:ext cx="9146540" cy="53149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p:cNvSpPr>
          <p:nvPr>
            <p:ph idx="1"/>
          </p:nvPr>
        </p:nvSpPr>
        <p:spPr>
          <a:xfrm>
            <a:off x="231775" y="2205038"/>
            <a:ext cx="8516938" cy="3816350"/>
          </a:xfrm>
        </p:spPr>
        <p:txBody>
          <a:bodyPr vert="horz" wrap="square" lIns="91440" tIns="45720" rIns="91440" bIns="45720" anchor="t"/>
          <a:lstStyle/>
          <a:p>
            <a:pPr marL="0" indent="0" eaLnBrk="1" hangingPunct="1">
              <a:buNone/>
            </a:pPr>
            <a:r>
              <a:rPr lang="en-US" altLang="zh-CN" sz="2800" b="1" dirty="0">
                <a:solidFill>
                  <a:srgbClr val="000099"/>
                </a:solidFill>
                <a:ea typeface="隶书" panose="02010509060101010101" pitchFamily="49" charset="-122"/>
              </a:rPr>
              <a:t>3</a:t>
            </a:r>
            <a:r>
              <a:rPr lang="zh-CN" altLang="en-US" sz="2800" b="1" dirty="0">
                <a:solidFill>
                  <a:srgbClr val="000099"/>
                </a:solidFill>
                <a:ea typeface="隶书" panose="02010509060101010101" pitchFamily="49" charset="-122"/>
              </a:rPr>
              <a:t>、</a:t>
            </a:r>
            <a:r>
              <a:rPr lang="zh-CN" altLang="zh-CN" sz="2800" b="1" dirty="0">
                <a:solidFill>
                  <a:srgbClr val="000099"/>
                </a:solidFill>
                <a:ea typeface="隶书" panose="02010509060101010101" pitchFamily="49" charset="-122"/>
              </a:rPr>
              <a:t>项目概述</a:t>
            </a:r>
          </a:p>
          <a:p>
            <a:pPr marL="0" indent="0" eaLnBrk="1" hangingPunct="1">
              <a:buNone/>
            </a:pPr>
            <a:r>
              <a:rPr lang="zh-CN" altLang="zh-CN" sz="2800" b="1" dirty="0">
                <a:solidFill>
                  <a:srgbClr val="000099"/>
                </a:solidFill>
                <a:ea typeface="隶书" panose="02010509060101010101" pitchFamily="49" charset="-122"/>
              </a:rPr>
              <a:t>（</a:t>
            </a:r>
            <a:r>
              <a:rPr lang="en-US" altLang="zh-CN" sz="2800" b="1" dirty="0">
                <a:solidFill>
                  <a:srgbClr val="000099"/>
                </a:solidFill>
                <a:ea typeface="隶书" panose="02010509060101010101" pitchFamily="49" charset="-122"/>
              </a:rPr>
              <a:t>1</a:t>
            </a:r>
            <a:r>
              <a:rPr lang="zh-CN" altLang="zh-CN" sz="2800" b="1" dirty="0">
                <a:solidFill>
                  <a:srgbClr val="000099"/>
                </a:solidFill>
                <a:ea typeface="隶书" panose="02010509060101010101" pitchFamily="49" charset="-122"/>
              </a:rPr>
              <a:t>） 单位概况</a:t>
            </a:r>
          </a:p>
          <a:p>
            <a:pPr marL="0" indent="0" eaLnBrk="1" hangingPunct="1">
              <a:buNone/>
            </a:pPr>
            <a:r>
              <a:rPr lang="zh-CN" altLang="en-US" sz="2400" dirty="0">
                <a:ea typeface="隶书" panose="02010509060101010101" pitchFamily="49" charset="-122"/>
              </a:rPr>
              <a:t>包括建设单位历史沿革、经济类型、隶属关系等基本情况，建设项目背景及立项情况。</a:t>
            </a:r>
          </a:p>
          <a:p>
            <a:pPr marL="0" indent="0" eaLnBrk="1" hangingPunct="1">
              <a:buNone/>
            </a:pPr>
            <a:r>
              <a:rPr lang="zh-CN" altLang="en-US" sz="2400" dirty="0">
                <a:ea typeface="隶书" panose="02010509060101010101" pitchFamily="49" charset="-122"/>
              </a:rPr>
              <a:t>简要介绍建设项目行政区划、地理位置及交通、周边环境等。</a:t>
            </a:r>
            <a:endParaRPr lang="zh-CN" altLang="zh-CN" sz="2400" dirty="0"/>
          </a:p>
          <a:p>
            <a:pPr marL="0" indent="0" eaLnBrk="1" hangingPunct="1">
              <a:buNone/>
            </a:pPr>
            <a:r>
              <a:rPr lang="zh-CN" altLang="zh-CN" sz="2800" b="1" dirty="0">
                <a:solidFill>
                  <a:srgbClr val="000099"/>
                </a:solidFill>
                <a:ea typeface="隶书" panose="02010509060101010101" pitchFamily="49" charset="-122"/>
              </a:rPr>
              <a:t>（</a:t>
            </a:r>
            <a:r>
              <a:rPr lang="en-US" altLang="zh-CN" sz="2800" b="1" dirty="0">
                <a:solidFill>
                  <a:srgbClr val="000099"/>
                </a:solidFill>
                <a:ea typeface="隶书" panose="02010509060101010101" pitchFamily="49" charset="-122"/>
              </a:rPr>
              <a:t>2</a:t>
            </a:r>
            <a:r>
              <a:rPr lang="zh-CN" altLang="zh-CN" sz="2800" b="1" dirty="0">
                <a:solidFill>
                  <a:srgbClr val="000099"/>
                </a:solidFill>
                <a:ea typeface="隶书" panose="02010509060101010101" pitchFamily="49" charset="-122"/>
              </a:rPr>
              <a:t>）自然环境概况</a:t>
            </a:r>
          </a:p>
          <a:p>
            <a:pPr marL="0" indent="0" eaLnBrk="1" hangingPunct="1">
              <a:buNone/>
            </a:pPr>
            <a:r>
              <a:rPr lang="zh-CN" altLang="en-US" sz="2400" dirty="0">
                <a:ea typeface="隶书" panose="02010509060101010101" pitchFamily="49" charset="-122"/>
              </a:rPr>
              <a:t>包括区域地形地貌、气候（包括降雨量、风向、主导风向、气温、冻土深度、最高洪水位或山洪特征）、地震烈度等。</a:t>
            </a:r>
            <a:endParaRPr lang="zh-CN" altLang="zh-CN" sz="2400" dirty="0"/>
          </a:p>
        </p:txBody>
      </p:sp>
      <p:sp>
        <p:nvSpPr>
          <p:cNvPr id="6" name="矩形 5"/>
          <p:cNvSpPr/>
          <p:nvPr/>
        </p:nvSpPr>
        <p:spPr>
          <a:xfrm>
            <a:off x="34925" y="1484313"/>
            <a:ext cx="9109075" cy="585788"/>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二、</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安全评价主要内容</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23556"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7" name="组合 6"/>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2"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p:cNvSpPr>
          <p:nvPr>
            <p:ph idx="1"/>
          </p:nvPr>
        </p:nvSpPr>
        <p:spPr>
          <a:xfrm>
            <a:off x="428625" y="2130425"/>
            <a:ext cx="8570913" cy="4033838"/>
          </a:xfrm>
        </p:spPr>
        <p:txBody>
          <a:bodyPr vert="horz" wrap="square" lIns="91440" tIns="45720" rIns="91440" bIns="45720" anchor="t"/>
          <a:lstStyle/>
          <a:p>
            <a:pPr marL="0" indent="0" eaLnBrk="1" hangingPunct="1">
              <a:buNone/>
            </a:pPr>
            <a:r>
              <a:rPr lang="zh-CN" altLang="zh-CN" sz="2800" b="1" dirty="0">
                <a:solidFill>
                  <a:srgbClr val="000099"/>
                </a:solidFill>
                <a:ea typeface="隶书" panose="02010509060101010101" pitchFamily="49" charset="-122"/>
              </a:rPr>
              <a:t>（</a:t>
            </a:r>
            <a:r>
              <a:rPr lang="en-US" altLang="zh-CN" sz="2800" b="1" dirty="0">
                <a:solidFill>
                  <a:srgbClr val="000099"/>
                </a:solidFill>
                <a:ea typeface="隶书" panose="02010509060101010101" pitchFamily="49" charset="-122"/>
              </a:rPr>
              <a:t>3</a:t>
            </a:r>
            <a:r>
              <a:rPr lang="zh-CN" altLang="zh-CN" sz="2800" b="1" dirty="0">
                <a:solidFill>
                  <a:srgbClr val="000099"/>
                </a:solidFill>
                <a:ea typeface="隶书" panose="02010509060101010101" pitchFamily="49" charset="-122"/>
              </a:rPr>
              <a:t>）项目概况</a:t>
            </a:r>
          </a:p>
          <a:p>
            <a:pPr marL="0" indent="0" eaLnBrk="1" hangingPunct="1">
              <a:lnSpc>
                <a:spcPct val="90000"/>
              </a:lnSpc>
              <a:buNone/>
            </a:pPr>
            <a:r>
              <a:rPr lang="zh-CN" altLang="en-US" sz="2400" dirty="0">
                <a:solidFill>
                  <a:srgbClr val="006600"/>
                </a:solidFill>
                <a:ea typeface="隶书" panose="02010509060101010101" pitchFamily="49" charset="-122"/>
              </a:rPr>
              <a:t>包括项目主要内容和现状，包括但不限于以下内容</a:t>
            </a:r>
            <a:r>
              <a:rPr lang="zh-CN" altLang="en-US" sz="2400" dirty="0">
                <a:ea typeface="隶书" panose="02010509060101010101" pitchFamily="49" charset="-122"/>
              </a:rPr>
              <a:t>:</a:t>
            </a:r>
          </a:p>
          <a:p>
            <a:pPr marL="0" indent="0" eaLnBrk="1" hangingPunct="1">
              <a:lnSpc>
                <a:spcPct val="90000"/>
              </a:lnSpc>
              <a:buNone/>
            </a:pPr>
            <a:r>
              <a:rPr lang="en-US" altLang="zh-CN" sz="2800" b="1" dirty="0">
                <a:solidFill>
                  <a:srgbClr val="000099"/>
                </a:solidFill>
                <a:ea typeface="隶书" panose="02010509060101010101" pitchFamily="49" charset="-122"/>
              </a:rPr>
              <a:t>a.</a:t>
            </a:r>
            <a:r>
              <a:rPr lang="zh-CN" altLang="zh-CN" sz="2800" b="1" dirty="0">
                <a:solidFill>
                  <a:srgbClr val="000099"/>
                </a:solidFill>
                <a:ea typeface="隶书" panose="02010509060101010101" pitchFamily="49" charset="-122"/>
              </a:rPr>
              <a:t>企业生产现状（改、扩建项目）</a:t>
            </a:r>
            <a:endParaRPr lang="zh-CN" altLang="zh-CN" sz="2400" dirty="0"/>
          </a:p>
          <a:p>
            <a:pPr marL="0" indent="0" eaLnBrk="1" hangingPunct="1">
              <a:lnSpc>
                <a:spcPct val="90000"/>
              </a:lnSpc>
              <a:buNone/>
            </a:pPr>
            <a:r>
              <a:rPr lang="zh-CN" altLang="en-US" sz="2400" dirty="0">
                <a:ea typeface="隶书" panose="02010509060101010101" pitchFamily="49" charset="-122"/>
              </a:rPr>
              <a:t>企业原有情况、安全生产现状等。</a:t>
            </a:r>
            <a:endParaRPr lang="zh-CN" altLang="zh-CN" sz="2400" dirty="0"/>
          </a:p>
          <a:p>
            <a:pPr marL="0" indent="0" eaLnBrk="1" hangingPunct="1">
              <a:lnSpc>
                <a:spcPct val="90000"/>
              </a:lnSpc>
              <a:buNone/>
            </a:pPr>
            <a:r>
              <a:rPr lang="en-US" altLang="zh-CN" sz="2800" b="1" dirty="0">
                <a:solidFill>
                  <a:srgbClr val="000099"/>
                </a:solidFill>
                <a:ea typeface="隶书" panose="02010509060101010101" pitchFamily="49" charset="-122"/>
              </a:rPr>
              <a:t>b.</a:t>
            </a:r>
            <a:r>
              <a:rPr lang="zh-CN" altLang="zh-CN" sz="2800" b="1" dirty="0">
                <a:solidFill>
                  <a:srgbClr val="000099"/>
                </a:solidFill>
                <a:ea typeface="隶书" panose="02010509060101010101" pitchFamily="49" charset="-122"/>
              </a:rPr>
              <a:t>总图布置</a:t>
            </a:r>
          </a:p>
          <a:p>
            <a:pPr marL="0" indent="0" eaLnBrk="1" hangingPunct="1">
              <a:lnSpc>
                <a:spcPct val="90000"/>
              </a:lnSpc>
              <a:buNone/>
            </a:pPr>
            <a:r>
              <a:rPr lang="zh-CN" altLang="en-US" sz="2400" dirty="0">
                <a:ea typeface="隶书" panose="02010509060101010101" pitchFamily="49" charset="-122"/>
              </a:rPr>
              <a:t>企业区域概况、厂址、工程组成、总体布置、工业场地和总平面布置、企业内外部运输与矿区道路等。</a:t>
            </a:r>
            <a:endParaRPr lang="zh-CN" altLang="zh-CN" sz="2400" dirty="0"/>
          </a:p>
          <a:p>
            <a:pPr marL="0" indent="0" eaLnBrk="1" hangingPunct="1">
              <a:lnSpc>
                <a:spcPct val="90000"/>
              </a:lnSpc>
              <a:buNone/>
            </a:pPr>
            <a:r>
              <a:rPr lang="en-US" altLang="zh-CN" sz="2800" b="1" dirty="0">
                <a:solidFill>
                  <a:srgbClr val="000099"/>
                </a:solidFill>
                <a:ea typeface="隶书" panose="02010509060101010101" pitchFamily="49" charset="-122"/>
              </a:rPr>
              <a:t>c.</a:t>
            </a:r>
            <a:r>
              <a:rPr lang="zh-CN" altLang="zh-CN" sz="2800" b="1" dirty="0">
                <a:solidFill>
                  <a:srgbClr val="000099"/>
                </a:solidFill>
                <a:ea typeface="隶书" panose="02010509060101010101" pitchFamily="49" charset="-122"/>
              </a:rPr>
              <a:t>生产规模及工作制度</a:t>
            </a:r>
          </a:p>
          <a:p>
            <a:pPr marL="0" indent="0" eaLnBrk="1" hangingPunct="1">
              <a:lnSpc>
                <a:spcPct val="90000"/>
              </a:lnSpc>
              <a:buNone/>
            </a:pPr>
            <a:r>
              <a:rPr lang="zh-CN" altLang="en-US" sz="2400" dirty="0">
                <a:ea typeface="隶书" panose="02010509060101010101" pitchFamily="49" charset="-122"/>
              </a:rPr>
              <a:t>生产规模、产品方案、工作制度等。</a:t>
            </a:r>
            <a:endParaRPr lang="zh-CN" altLang="zh-CN" sz="2400" dirty="0"/>
          </a:p>
        </p:txBody>
      </p:sp>
      <p:sp>
        <p:nvSpPr>
          <p:cNvPr id="6" name="矩形 5"/>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二、</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安全评价主要内容</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24580"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7" name="组合 6"/>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2"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p:cNvSpPr>
          <p:nvPr>
            <p:ph idx="1"/>
          </p:nvPr>
        </p:nvSpPr>
        <p:spPr>
          <a:xfrm>
            <a:off x="371475" y="2130425"/>
            <a:ext cx="8628063" cy="4033838"/>
          </a:xfrm>
        </p:spPr>
        <p:txBody>
          <a:bodyPr vert="horz" wrap="square" lIns="91440" tIns="45720" rIns="91440" bIns="45720" anchor="t"/>
          <a:lstStyle/>
          <a:p>
            <a:pPr marL="0" indent="0" eaLnBrk="1" hangingPunct="1">
              <a:buNone/>
            </a:pPr>
            <a:r>
              <a:rPr lang="en-US" altLang="zh-CN" sz="2800" b="1" dirty="0">
                <a:solidFill>
                  <a:srgbClr val="000099"/>
                </a:solidFill>
                <a:ea typeface="隶书" panose="02010509060101010101" pitchFamily="49" charset="-122"/>
              </a:rPr>
              <a:t>d.</a:t>
            </a:r>
            <a:r>
              <a:rPr lang="zh-CN" altLang="zh-CN" sz="2800" b="1" dirty="0">
                <a:solidFill>
                  <a:srgbClr val="000099"/>
                </a:solidFill>
                <a:ea typeface="隶书" panose="02010509060101010101" pitchFamily="49" charset="-122"/>
              </a:rPr>
              <a:t>主要建构筑物</a:t>
            </a:r>
            <a:endParaRPr lang="zh-CN" altLang="zh-CN" sz="2400" dirty="0"/>
          </a:p>
          <a:p>
            <a:pPr marL="0" indent="0" eaLnBrk="1" hangingPunct="1">
              <a:lnSpc>
                <a:spcPct val="90000"/>
              </a:lnSpc>
              <a:buNone/>
            </a:pPr>
            <a:r>
              <a:rPr lang="zh-CN" altLang="en-US" sz="2400" dirty="0">
                <a:ea typeface="隶书" panose="02010509060101010101" pitchFamily="49" charset="-122"/>
              </a:rPr>
              <a:t>按生产分区和重要性，分别介绍项目各区涉及的主要建构筑物。</a:t>
            </a:r>
          </a:p>
          <a:p>
            <a:pPr marL="0" indent="0" eaLnBrk="1" hangingPunct="1">
              <a:lnSpc>
                <a:spcPct val="90000"/>
              </a:lnSpc>
              <a:buNone/>
            </a:pPr>
            <a:r>
              <a:rPr lang="en-US" altLang="zh-CN" sz="2800" b="1" dirty="0">
                <a:solidFill>
                  <a:srgbClr val="000099"/>
                </a:solidFill>
                <a:ea typeface="隶书" panose="02010509060101010101" pitchFamily="49" charset="-122"/>
              </a:rPr>
              <a:t>e.</a:t>
            </a:r>
            <a:r>
              <a:rPr lang="zh-CN" altLang="zh-CN" sz="2800" b="1" dirty="0">
                <a:solidFill>
                  <a:srgbClr val="000099"/>
                </a:solidFill>
                <a:ea typeface="隶书" panose="02010509060101010101" pitchFamily="49" charset="-122"/>
              </a:rPr>
              <a:t>生产工艺技术</a:t>
            </a:r>
            <a:endParaRPr lang="zh-CN" altLang="zh-CN" sz="2400" dirty="0"/>
          </a:p>
          <a:p>
            <a:pPr marL="0" indent="0" eaLnBrk="1" hangingPunct="1">
              <a:lnSpc>
                <a:spcPct val="90000"/>
              </a:lnSpc>
              <a:buNone/>
            </a:pPr>
            <a:r>
              <a:rPr lang="zh-CN" altLang="en-US" sz="2400" dirty="0">
                <a:ea typeface="隶书" panose="02010509060101010101" pitchFamily="49" charset="-122"/>
              </a:rPr>
              <a:t>项目采用生产工艺技术，说明其技术来源。</a:t>
            </a:r>
          </a:p>
          <a:p>
            <a:pPr marL="0" indent="0" eaLnBrk="1" hangingPunct="1">
              <a:lnSpc>
                <a:spcPct val="90000"/>
              </a:lnSpc>
              <a:buNone/>
            </a:pPr>
            <a:r>
              <a:rPr lang="en-US" altLang="zh-CN" sz="2800" b="1" dirty="0">
                <a:solidFill>
                  <a:srgbClr val="000099"/>
                </a:solidFill>
                <a:ea typeface="隶书" panose="02010509060101010101" pitchFamily="49" charset="-122"/>
              </a:rPr>
              <a:t>f.</a:t>
            </a:r>
            <a:r>
              <a:rPr lang="zh-CN" altLang="zh-CN" sz="2800" b="1" dirty="0">
                <a:solidFill>
                  <a:srgbClr val="000099"/>
                </a:solidFill>
                <a:ea typeface="隶书" panose="02010509060101010101" pitchFamily="49" charset="-122"/>
              </a:rPr>
              <a:t>公辅设施简介</a:t>
            </a:r>
          </a:p>
          <a:p>
            <a:pPr marL="0" indent="0" eaLnBrk="1" hangingPunct="1">
              <a:lnSpc>
                <a:spcPct val="90000"/>
              </a:lnSpc>
              <a:buNone/>
            </a:pPr>
            <a:r>
              <a:rPr lang="zh-CN" altLang="en-US" sz="2400" dirty="0">
                <a:ea typeface="隶书" panose="02010509060101010101" pitchFamily="49" charset="-122"/>
              </a:rPr>
              <a:t>项目涉及的水电气等公共辅助设施及现状。</a:t>
            </a:r>
          </a:p>
          <a:p>
            <a:pPr marL="0" indent="0" eaLnBrk="1" hangingPunct="1">
              <a:lnSpc>
                <a:spcPct val="90000"/>
              </a:lnSpc>
              <a:buNone/>
            </a:pPr>
            <a:r>
              <a:rPr lang="en-US" altLang="zh-CN" sz="2800" b="1" dirty="0">
                <a:solidFill>
                  <a:srgbClr val="000099"/>
                </a:solidFill>
                <a:ea typeface="隶书" panose="02010509060101010101" pitchFamily="49" charset="-122"/>
              </a:rPr>
              <a:t>g.</a:t>
            </a:r>
            <a:r>
              <a:rPr lang="zh-CN" altLang="zh-CN" sz="2800" b="1" dirty="0">
                <a:solidFill>
                  <a:srgbClr val="000099"/>
                </a:solidFill>
                <a:ea typeface="隶书" panose="02010509060101010101" pitchFamily="49" charset="-122"/>
              </a:rPr>
              <a:t>安全管理</a:t>
            </a:r>
            <a:endParaRPr lang="zh-CN" altLang="zh-CN" sz="2400" dirty="0">
              <a:solidFill>
                <a:srgbClr val="000099"/>
              </a:solidFill>
            </a:endParaRPr>
          </a:p>
          <a:p>
            <a:pPr marL="0" indent="0" eaLnBrk="1" hangingPunct="1">
              <a:lnSpc>
                <a:spcPct val="90000"/>
              </a:lnSpc>
              <a:buNone/>
            </a:pPr>
            <a:r>
              <a:rPr lang="zh-CN" altLang="en-US" sz="2400" dirty="0">
                <a:ea typeface="隶书" panose="02010509060101010101" pitchFamily="49" charset="-122"/>
              </a:rPr>
              <a:t>企业安全组织机构设置、人员教育培训及取证、安全生产制度、操作规程、应急救援预案、现场管理、安全检查等安全管理情况。</a:t>
            </a:r>
            <a:endParaRPr lang="zh-CN" altLang="zh-CN" sz="2400" dirty="0"/>
          </a:p>
        </p:txBody>
      </p:sp>
      <p:sp>
        <p:nvSpPr>
          <p:cNvPr id="6" name="矩形 5"/>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二、</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安全评价主要内容</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25604"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7" name="组合 6"/>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2"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p:cNvSpPr>
          <p:nvPr>
            <p:ph idx="1"/>
          </p:nvPr>
        </p:nvSpPr>
        <p:spPr>
          <a:xfrm>
            <a:off x="438150" y="2133600"/>
            <a:ext cx="8561388" cy="4032250"/>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zh-CN" sz="2800" b="1" i="0" u="none" strike="noStrike" kern="1200" cap="none" spc="0" normalizeH="0" baseline="0" noProof="1">
                <a:ln>
                  <a:noFill/>
                </a:ln>
                <a:solidFill>
                  <a:srgbClr val="000099"/>
                </a:solidFill>
                <a:effectLst/>
                <a:uLnTx/>
                <a:uFillTx/>
                <a:latin typeface="+mn-lt"/>
                <a:ea typeface="隶书" panose="02010509060101010101" pitchFamily="49" charset="-122"/>
                <a:cs typeface="+mn-cs"/>
              </a:rPr>
              <a:t>4</a:t>
            </a:r>
            <a:r>
              <a:rPr kumimoji="0" lang="zh-CN" altLang="en-US" sz="2800" b="1" i="0" u="none" strike="noStrike" kern="1200" cap="none" spc="0" normalizeH="0" baseline="0" noProof="1">
                <a:ln>
                  <a:noFill/>
                </a:ln>
                <a:solidFill>
                  <a:srgbClr val="000099"/>
                </a:solidFill>
                <a:effectLst/>
                <a:uLnTx/>
                <a:uFillTx/>
                <a:latin typeface="+mn-lt"/>
                <a:ea typeface="隶书" panose="02010509060101010101" pitchFamily="49" charset="-122"/>
                <a:cs typeface="+mn-cs"/>
              </a:rPr>
              <a:t>、</a:t>
            </a:r>
            <a:r>
              <a:rPr kumimoji="0" lang="zh-CN" altLang="zh-CN" sz="2800" b="1" i="0" u="none" strike="noStrike" kern="1200" cap="none" spc="0" normalizeH="0" baseline="0" noProof="1">
                <a:ln>
                  <a:noFill/>
                </a:ln>
                <a:solidFill>
                  <a:srgbClr val="000099"/>
                </a:solidFill>
                <a:effectLst/>
                <a:uLnTx/>
                <a:uFillTx/>
                <a:latin typeface="+mn-lt"/>
                <a:ea typeface="隶书" panose="02010509060101010101" pitchFamily="49" charset="-122"/>
                <a:cs typeface="+mn-cs"/>
              </a:rPr>
              <a:t>危险、有害因素辨识</a:t>
            </a:r>
            <a:endParaRPr kumimoji="0" lang="zh-CN" altLang="zh-CN" sz="2400" b="0" i="0" u="none" strike="noStrike" kern="1200" cap="none" spc="0" normalizeH="0" baseline="0" noProof="1">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zh-CN" altLang="en-US" sz="2000" b="0" i="0" u="none" strike="noStrike" kern="1200" cap="none" spc="0" normalizeH="0" baseline="0" noProof="1">
                <a:ln>
                  <a:noFill/>
                </a:ln>
                <a:solidFill>
                  <a:schemeClr val="tx1"/>
                </a:solidFill>
                <a:effectLst/>
                <a:uLnTx/>
                <a:uFillTx/>
                <a:latin typeface="+mn-lt"/>
                <a:ea typeface="隶书" panose="02010509060101010101" pitchFamily="49" charset="-122"/>
                <a:cs typeface="+mn-cs"/>
              </a:rPr>
              <a:t>结合项目实际情况，</a:t>
            </a:r>
            <a:r>
              <a:rPr kumimoji="0" lang="zh-CN" altLang="en-US" sz="2000" b="0" i="0" u="none" strike="noStrike" kern="1200" cap="none" spc="0" normalizeH="0" baseline="0" noProof="1">
                <a:ln>
                  <a:noFill/>
                </a:ln>
                <a:solidFill>
                  <a:srgbClr val="006600"/>
                </a:solidFill>
                <a:effectLst/>
                <a:uLnTx/>
                <a:uFillTx/>
                <a:latin typeface="+mn-lt"/>
                <a:ea typeface="隶书" panose="02010509060101010101" pitchFamily="49" charset="-122"/>
                <a:cs typeface="+mn-cs"/>
              </a:rPr>
              <a:t>按</a:t>
            </a:r>
            <a:r>
              <a:rPr kumimoji="0" lang="zh-CN" altLang="en-US" sz="2000" b="0" i="0" u="none" strike="noStrike" kern="1200" cap="none" spc="0" normalizeH="0" baseline="0" noProof="1" smtClean="0">
                <a:ln>
                  <a:noFill/>
                </a:ln>
                <a:solidFill>
                  <a:srgbClr val="006600"/>
                </a:solidFill>
                <a:effectLst/>
                <a:uLnTx/>
                <a:uFillTx/>
                <a:latin typeface="+mn-lt"/>
                <a:ea typeface="隶书" panose="02010509060101010101" pitchFamily="49" charset="-122"/>
                <a:cs typeface="+mn-cs"/>
              </a:rPr>
              <a:t>照</a:t>
            </a:r>
            <a:r>
              <a:rPr kumimoji="0" lang="en-US" altLang="zh-CN" sz="2000" b="0" i="0" u="none" strike="noStrike" kern="1200" cap="none" spc="0" normalizeH="0" baseline="0" noProof="1" smtClean="0">
                <a:ln>
                  <a:noFill/>
                </a:ln>
                <a:solidFill>
                  <a:srgbClr val="006600"/>
                </a:solidFill>
                <a:effectLst/>
                <a:uLnTx/>
                <a:uFillTx/>
                <a:latin typeface="+mn-lt"/>
                <a:ea typeface="隶书" panose="02010509060101010101" pitchFamily="49" charset="-122"/>
                <a:cs typeface="+mn-cs"/>
              </a:rPr>
              <a:t>《</a:t>
            </a:r>
            <a:r>
              <a:rPr kumimoji="0" lang="zh-CN" altLang="en-US" sz="2000" b="0" i="0" u="none" strike="noStrike" kern="1200" cap="none" spc="0" normalizeH="0" baseline="0" noProof="1" smtClean="0">
                <a:ln>
                  <a:noFill/>
                </a:ln>
                <a:solidFill>
                  <a:srgbClr val="006600"/>
                </a:solidFill>
                <a:effectLst/>
                <a:uLnTx/>
                <a:uFillTx/>
                <a:latin typeface="+mn-lt"/>
                <a:ea typeface="隶书" panose="02010509060101010101" pitchFamily="49" charset="-122"/>
                <a:cs typeface="+mn-cs"/>
              </a:rPr>
              <a:t>企业职工伤亡事故分类</a:t>
            </a:r>
            <a:r>
              <a:rPr kumimoji="0" lang="en-US" altLang="zh-CN" sz="2000" b="0" i="0" u="none" strike="noStrike" kern="1200" cap="none" spc="0" normalizeH="0" baseline="0" noProof="1" smtClean="0">
                <a:ln>
                  <a:noFill/>
                </a:ln>
                <a:solidFill>
                  <a:srgbClr val="006600"/>
                </a:solidFill>
                <a:effectLst/>
                <a:uLnTx/>
                <a:uFillTx/>
                <a:latin typeface="+mn-lt"/>
                <a:ea typeface="隶书" panose="02010509060101010101" pitchFamily="49" charset="-122"/>
                <a:cs typeface="+mn-cs"/>
              </a:rPr>
              <a:t>》</a:t>
            </a:r>
            <a:r>
              <a:rPr kumimoji="0" lang="zh-CN" altLang="en-US" sz="2000" b="0" i="0" u="none" strike="noStrike" kern="1200" cap="none" spc="0" normalizeH="0" baseline="0" noProof="1" smtClean="0">
                <a:ln>
                  <a:noFill/>
                </a:ln>
                <a:solidFill>
                  <a:srgbClr val="006600"/>
                </a:solidFill>
                <a:effectLst/>
                <a:uLnTx/>
                <a:uFillTx/>
                <a:latin typeface="+mn-lt"/>
                <a:ea typeface="隶书" panose="02010509060101010101" pitchFamily="49" charset="-122"/>
                <a:cs typeface="+mn-cs"/>
              </a:rPr>
              <a:t>（</a:t>
            </a:r>
            <a:r>
              <a:rPr kumimoji="0" lang="en-US" altLang="zh-CN" sz="2000" b="0" i="0" u="none" strike="noStrike" kern="1200" cap="none" spc="0" normalizeH="0" baseline="0" noProof="1" smtClean="0">
                <a:ln>
                  <a:noFill/>
                </a:ln>
                <a:solidFill>
                  <a:srgbClr val="006600"/>
                </a:solidFill>
                <a:effectLst/>
                <a:uLnTx/>
                <a:uFillTx/>
                <a:latin typeface="+mn-lt"/>
                <a:ea typeface="隶书" panose="02010509060101010101" pitchFamily="49" charset="-122"/>
                <a:cs typeface="+mn-cs"/>
              </a:rPr>
              <a:t>GB6441</a:t>
            </a:r>
            <a:r>
              <a:rPr kumimoji="0" lang="zh-CN" altLang="en-US" sz="2000" b="0" i="0" u="none" strike="noStrike" kern="1200" cap="none" spc="0" normalizeH="0" baseline="0" noProof="1" smtClean="0">
                <a:ln>
                  <a:noFill/>
                </a:ln>
                <a:solidFill>
                  <a:srgbClr val="006600"/>
                </a:solidFill>
                <a:effectLst/>
                <a:uLnTx/>
                <a:uFillTx/>
                <a:latin typeface="+mn-lt"/>
                <a:ea typeface="隶书" panose="02010509060101010101" pitchFamily="49" charset="-122"/>
                <a:cs typeface="+mn-cs"/>
              </a:rPr>
              <a:t>）对事故灾害类型分为20类。分</a:t>
            </a:r>
            <a:r>
              <a:rPr kumimoji="0" lang="zh-CN" altLang="en-US" sz="2000" b="0" i="0" u="none" strike="noStrike" kern="1200" cap="none" spc="0" normalizeH="0" baseline="0" noProof="1">
                <a:ln>
                  <a:noFill/>
                </a:ln>
                <a:solidFill>
                  <a:srgbClr val="006600"/>
                </a:solidFill>
                <a:effectLst/>
                <a:uLnTx/>
                <a:uFillTx/>
                <a:latin typeface="+mn-lt"/>
                <a:ea typeface="隶书" panose="02010509060101010101" pitchFamily="49" charset="-122"/>
                <a:cs typeface="+mn-cs"/>
              </a:rPr>
              <a:t>别识别各过程存在的主要危险、有害因素。</a:t>
            </a:r>
            <a:r>
              <a:rPr kumimoji="0" lang="zh-CN" altLang="en-US" sz="2000" b="0" i="0" u="none" strike="noStrike" kern="1200" cap="none" spc="0" normalizeH="0" baseline="0" noProof="1">
                <a:ln>
                  <a:noFill/>
                </a:ln>
                <a:solidFill>
                  <a:schemeClr val="tx1"/>
                </a:solidFill>
                <a:effectLst/>
                <a:uLnTx/>
                <a:uFillTx/>
                <a:latin typeface="+mn-lt"/>
                <a:ea typeface="隶书" panose="02010509060101010101" pitchFamily="49" charset="-122"/>
                <a:cs typeface="+mn-cs"/>
              </a:rPr>
              <a:t>并对识别的危险、有害因素进行归纳和总结。</a:t>
            </a:r>
            <a:endParaRPr kumimoji="0" lang="zh-CN" altLang="en-US" sz="2400" b="0" i="0" u="none" strike="noStrike" kern="1200" cap="none" spc="0" normalizeH="0" baseline="0" noProof="1">
              <a:ln>
                <a:noFill/>
              </a:ln>
              <a:solidFill>
                <a:schemeClr val="tx1"/>
              </a:solidFill>
              <a:effectLst/>
              <a:uLnTx/>
              <a:uFillTx/>
              <a:latin typeface="+mn-lt"/>
              <a:ea typeface="隶书" panose="02010509060101010101" pitchFamily="49"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zh-CN" sz="2800" b="1" i="0" u="none" strike="noStrike" kern="1200" cap="none" spc="0" normalizeH="0" baseline="0" noProof="1">
                <a:ln>
                  <a:noFill/>
                </a:ln>
                <a:solidFill>
                  <a:srgbClr val="000099"/>
                </a:solidFill>
                <a:effectLst/>
                <a:uLnTx/>
                <a:uFillTx/>
                <a:latin typeface="+mn-lt"/>
                <a:ea typeface="隶书" panose="02010509060101010101" pitchFamily="49" charset="-122"/>
                <a:cs typeface="+mn-cs"/>
              </a:rPr>
              <a:t>5</a:t>
            </a:r>
            <a:r>
              <a:rPr kumimoji="0" lang="zh-CN" altLang="en-US" sz="2800" b="1" i="0" u="none" strike="noStrike" kern="1200" cap="none" spc="0" normalizeH="0" baseline="0" noProof="1">
                <a:ln>
                  <a:noFill/>
                </a:ln>
                <a:solidFill>
                  <a:srgbClr val="000099"/>
                </a:solidFill>
                <a:effectLst/>
                <a:uLnTx/>
                <a:uFillTx/>
                <a:latin typeface="+mn-lt"/>
                <a:ea typeface="隶书" panose="02010509060101010101" pitchFamily="49" charset="-122"/>
                <a:cs typeface="+mn-cs"/>
              </a:rPr>
              <a:t>、</a:t>
            </a:r>
            <a:r>
              <a:rPr kumimoji="0" lang="zh-CN" altLang="zh-CN" sz="2800" b="1" i="0" u="none" strike="noStrike" kern="1200" cap="none" spc="0" normalizeH="0" baseline="0" noProof="1">
                <a:ln>
                  <a:noFill/>
                </a:ln>
                <a:solidFill>
                  <a:srgbClr val="000099"/>
                </a:solidFill>
                <a:effectLst/>
                <a:uLnTx/>
                <a:uFillTx/>
                <a:latin typeface="+mn-lt"/>
                <a:ea typeface="隶书" panose="02010509060101010101" pitchFamily="49" charset="-122"/>
                <a:cs typeface="+mn-cs"/>
              </a:rPr>
              <a:t> 评价单元划分与评价方法选择</a:t>
            </a:r>
          </a:p>
          <a:p>
            <a:pPr marL="0" marR="0" lvl="0" indent="0" algn="l" defTabSz="914400" rtl="0" eaLnBrk="1" fontAlgn="base" latinLnBrk="0" hangingPunct="1">
              <a:lnSpc>
                <a:spcPct val="100000"/>
              </a:lnSpc>
              <a:spcBef>
                <a:spcPct val="20000"/>
              </a:spcBef>
              <a:spcAft>
                <a:spcPct val="0"/>
              </a:spcAft>
              <a:buClrTx/>
              <a:buSzTx/>
              <a:buFontTx/>
              <a:buNone/>
              <a:defRPr/>
            </a:pPr>
            <a:r>
              <a:rPr kumimoji="0" lang="zh-CN" altLang="en-US" sz="2000" b="0" i="0" u="none" strike="noStrike" kern="1200" cap="none" spc="0" normalizeH="0" baseline="0" noProof="1">
                <a:ln>
                  <a:noFill/>
                </a:ln>
                <a:solidFill>
                  <a:schemeClr val="tx1"/>
                </a:solidFill>
                <a:effectLst/>
                <a:uLnTx/>
                <a:uFillTx/>
                <a:latin typeface="+mn-lt"/>
                <a:ea typeface="隶书" panose="02010509060101010101" pitchFamily="49" charset="-122"/>
                <a:cs typeface="+mn-cs"/>
              </a:rPr>
              <a:t>结合项目组</a:t>
            </a:r>
            <a:r>
              <a:rPr kumimoji="0" lang="zh-CN" altLang="en-US" sz="2000" b="0" i="0" u="none" strike="noStrike" kern="1200" cap="none" spc="0" normalizeH="0" baseline="0" noProof="1" smtClean="0">
                <a:ln>
                  <a:noFill/>
                </a:ln>
                <a:solidFill>
                  <a:schemeClr val="tx1"/>
                </a:solidFill>
                <a:effectLst/>
                <a:uLnTx/>
                <a:uFillTx/>
                <a:latin typeface="+mn-lt"/>
                <a:ea typeface="隶书" panose="02010509060101010101" pitchFamily="49" charset="-122"/>
                <a:cs typeface="+mn-cs"/>
              </a:rPr>
              <a:t>成、内容，</a:t>
            </a:r>
            <a:r>
              <a:rPr kumimoji="0" lang="zh-CN" altLang="en-US" sz="2000" b="0" i="0" u="none" strike="noStrike" kern="1200" cap="none" spc="0" normalizeH="0" baseline="0" noProof="1">
                <a:ln>
                  <a:noFill/>
                </a:ln>
                <a:solidFill>
                  <a:schemeClr val="tx1"/>
                </a:solidFill>
                <a:effectLst/>
                <a:uLnTx/>
                <a:uFillTx/>
                <a:latin typeface="+mn-lt"/>
                <a:ea typeface="隶书" panose="02010509060101010101" pitchFamily="49" charset="-122"/>
                <a:cs typeface="+mn-cs"/>
              </a:rPr>
              <a:t>按照评价单元划分原则，合理划分项目的评价单元。对于民爆项目，一般按生产品种划分为主。</a:t>
            </a:r>
          </a:p>
          <a:p>
            <a:pPr marL="0" marR="0" lvl="0" indent="0" algn="l" defTabSz="914400" rtl="0" eaLnBrk="1" fontAlgn="base" latinLnBrk="0" hangingPunct="1">
              <a:lnSpc>
                <a:spcPct val="100000"/>
              </a:lnSpc>
              <a:spcBef>
                <a:spcPct val="20000"/>
              </a:spcBef>
              <a:spcAft>
                <a:spcPct val="0"/>
              </a:spcAft>
              <a:buClrTx/>
              <a:buSzTx/>
              <a:buFontTx/>
              <a:buNone/>
              <a:defRPr/>
            </a:pPr>
            <a:r>
              <a:rPr kumimoji="0" lang="zh-CN" altLang="en-US" sz="2000" b="0" i="0" u="none" strike="noStrike" kern="1200" cap="none" spc="0" normalizeH="0" baseline="0" noProof="1">
                <a:ln>
                  <a:noFill/>
                </a:ln>
                <a:solidFill>
                  <a:schemeClr val="tx1"/>
                </a:solidFill>
                <a:effectLst/>
                <a:uLnTx/>
                <a:uFillTx/>
                <a:latin typeface="+mn-lt"/>
                <a:ea typeface="隶书" panose="02010509060101010101" pitchFamily="49" charset="-122"/>
                <a:cs typeface="+mn-cs"/>
              </a:rPr>
              <a:t>结</a:t>
            </a:r>
            <a:r>
              <a:rPr kumimoji="0" lang="zh-CN" altLang="en-US" sz="2000" b="0" i="0" u="none" strike="noStrike" kern="1200" cap="none" spc="0" normalizeH="0" baseline="0" noProof="1" smtClean="0">
                <a:ln>
                  <a:noFill/>
                </a:ln>
                <a:solidFill>
                  <a:schemeClr val="tx1"/>
                </a:solidFill>
                <a:effectLst/>
                <a:uLnTx/>
                <a:uFillTx/>
                <a:latin typeface="+mn-lt"/>
                <a:ea typeface="隶书" panose="02010509060101010101" pitchFamily="49" charset="-122"/>
                <a:cs typeface="+mn-cs"/>
              </a:rPr>
              <a:t>合评</a:t>
            </a:r>
            <a:r>
              <a:rPr kumimoji="0" lang="zh-CN" altLang="en-US" sz="2000" b="0" i="0" u="none" strike="noStrike" kern="1200" cap="none" spc="0" normalizeH="0" baseline="0" noProof="1">
                <a:ln>
                  <a:noFill/>
                </a:ln>
                <a:solidFill>
                  <a:schemeClr val="tx1"/>
                </a:solidFill>
                <a:effectLst/>
                <a:uLnTx/>
                <a:uFillTx/>
                <a:latin typeface="+mn-lt"/>
                <a:ea typeface="隶书" panose="02010509060101010101" pitchFamily="49" charset="-122"/>
                <a:cs typeface="+mn-cs"/>
              </a:rPr>
              <a:t>价单元划分，针对每个评价单元特点，合理选择安全评价方法，并对评价方法做简要介绍，主要说明</a:t>
            </a:r>
            <a:r>
              <a:rPr kumimoji="0" lang="zh-CN" altLang="en-US" sz="2000" b="0" i="0" u="none" strike="noStrike" kern="1200" cap="none" spc="0" normalizeH="0" baseline="0" noProof="1">
                <a:ln>
                  <a:noFill/>
                </a:ln>
                <a:solidFill>
                  <a:srgbClr val="FF0000"/>
                </a:solidFill>
                <a:effectLst/>
                <a:uLnTx/>
                <a:uFillTx/>
                <a:latin typeface="+mn-lt"/>
                <a:ea typeface="隶书" panose="02010509060101010101" pitchFamily="49" charset="-122"/>
                <a:cs typeface="+mn-cs"/>
              </a:rPr>
              <a:t>方法要素、步骤和评判标准</a:t>
            </a:r>
            <a:r>
              <a:rPr kumimoji="0" lang="zh-CN" altLang="en-US" sz="2000" b="0" i="0" u="none" strike="noStrike" kern="1200" cap="none" spc="0" normalizeH="0" baseline="0" noProof="1">
                <a:ln>
                  <a:noFill/>
                </a:ln>
                <a:solidFill>
                  <a:schemeClr val="tx1"/>
                </a:solidFill>
                <a:effectLst/>
                <a:uLnTx/>
                <a:uFillTx/>
                <a:latin typeface="+mn-lt"/>
                <a:ea typeface="隶书" panose="02010509060101010101" pitchFamily="49" charset="-122"/>
                <a:cs typeface="+mn-cs"/>
              </a:rPr>
              <a:t>。</a:t>
            </a:r>
            <a:endParaRPr kumimoji="0" lang="zh-CN" altLang="zh-CN" sz="2400" b="0" i="0" u="none" strike="noStrike" kern="1200" cap="none" spc="0" normalizeH="0" baseline="0" noProof="1">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endParaRPr kumimoji="0" lang="zh-CN" altLang="zh-CN" sz="2400" b="0" i="0" u="none" strike="noStrike" kern="1200" cap="none" spc="0" normalizeH="0" baseline="0" noProof="1">
              <a:ln>
                <a:noFill/>
              </a:ln>
              <a:solidFill>
                <a:schemeClr val="tx1"/>
              </a:solidFill>
              <a:effectLst/>
              <a:uLnTx/>
              <a:uFillTx/>
              <a:latin typeface="+mn-lt"/>
              <a:ea typeface="+mn-ea"/>
              <a:cs typeface="+mn-cs"/>
            </a:endParaRPr>
          </a:p>
        </p:txBody>
      </p:sp>
      <p:sp>
        <p:nvSpPr>
          <p:cNvPr id="6" name="矩形 5"/>
          <p:cNvSpPr/>
          <p:nvPr/>
        </p:nvSpPr>
        <p:spPr>
          <a:xfrm>
            <a:off x="34925" y="1475740"/>
            <a:ext cx="9109075" cy="585788"/>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二、</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安全评价主要内容</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26628"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7" name="组合 6"/>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2"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p:cNvSpPr>
          <p:nvPr>
            <p:ph idx="1"/>
          </p:nvPr>
        </p:nvSpPr>
        <p:spPr>
          <a:xfrm>
            <a:off x="319088" y="2133600"/>
            <a:ext cx="8537575" cy="4032250"/>
          </a:xfrm>
        </p:spPr>
        <p:txBody>
          <a:bodyPr vert="horz" wrap="square" lIns="91440" tIns="45720" rIns="91440" bIns="45720" anchor="t"/>
          <a:lstStyle/>
          <a:p>
            <a:pPr marL="0" indent="0" eaLnBrk="1" hangingPunct="1">
              <a:buNone/>
            </a:pPr>
            <a:r>
              <a:rPr lang="en-US" altLang="zh-CN" sz="2800" b="1" dirty="0">
                <a:solidFill>
                  <a:srgbClr val="000099"/>
                </a:solidFill>
                <a:ea typeface="隶书" panose="02010509060101010101" pitchFamily="49" charset="-122"/>
              </a:rPr>
              <a:t>6</a:t>
            </a:r>
            <a:r>
              <a:rPr lang="zh-CN" altLang="en-US" sz="2800" b="1" dirty="0">
                <a:solidFill>
                  <a:srgbClr val="000099"/>
                </a:solidFill>
                <a:ea typeface="隶书" panose="02010509060101010101" pitchFamily="49" charset="-122"/>
              </a:rPr>
              <a:t>、</a:t>
            </a:r>
            <a:r>
              <a:rPr lang="zh-CN" altLang="zh-CN" sz="2800" b="1" dirty="0">
                <a:solidFill>
                  <a:srgbClr val="000099"/>
                </a:solidFill>
                <a:ea typeface="隶书" panose="02010509060101010101" pitchFamily="49" charset="-122"/>
              </a:rPr>
              <a:t>风险评价</a:t>
            </a:r>
            <a:endParaRPr lang="zh-CN" altLang="en-US" sz="2400" dirty="0">
              <a:ea typeface="隶书" panose="02010509060101010101" pitchFamily="49" charset="-122"/>
            </a:endParaRPr>
          </a:p>
          <a:p>
            <a:pPr marL="0" indent="0" eaLnBrk="1" hangingPunct="1">
              <a:buNone/>
            </a:pPr>
            <a:r>
              <a:rPr lang="zh-CN" altLang="en-US" sz="2400" dirty="0">
                <a:ea typeface="隶书" panose="02010509060101010101" pitchFamily="49" charset="-122"/>
              </a:rPr>
              <a:t>按照民爆行业评价导则要求，民爆企业项目安全评价主要按</a:t>
            </a:r>
            <a:r>
              <a:rPr lang="zh-CN" altLang="en-US" sz="2400" b="1" dirty="0">
                <a:ea typeface="隶书" panose="02010509060101010101" pitchFamily="49" charset="-122"/>
              </a:rPr>
              <a:t>符合性评价</a:t>
            </a:r>
            <a:r>
              <a:rPr lang="zh-CN" altLang="en-US" sz="2400" dirty="0">
                <a:ea typeface="隶书" panose="02010509060101010101" pitchFamily="49" charset="-122"/>
              </a:rPr>
              <a:t>和</a:t>
            </a:r>
            <a:r>
              <a:rPr lang="zh-CN" altLang="en-US" sz="2400" b="1" dirty="0">
                <a:ea typeface="隶书" panose="02010509060101010101" pitchFamily="49" charset="-122"/>
              </a:rPr>
              <a:t>风险评价</a:t>
            </a:r>
            <a:r>
              <a:rPr lang="zh-CN" altLang="en-US" sz="2400" dirty="0">
                <a:ea typeface="隶书" panose="02010509060101010101" pitchFamily="49" charset="-122"/>
              </a:rPr>
              <a:t>两个部分。</a:t>
            </a:r>
          </a:p>
          <a:p>
            <a:pPr marL="0" indent="0" eaLnBrk="1" hangingPunct="1">
              <a:buNone/>
            </a:pPr>
            <a:r>
              <a:rPr lang="zh-CN" altLang="en-US" sz="2400" dirty="0">
                <a:ea typeface="隶书" panose="02010509060101010101" pitchFamily="49" charset="-122"/>
              </a:rPr>
              <a:t>符合性评价主要采用安全检查表法，按照项目组成，分别进行符合性评价，</a:t>
            </a:r>
            <a:r>
              <a:rPr lang="zh-CN" altLang="en-US" sz="2400" b="1" dirty="0">
                <a:ea typeface="隶书" panose="02010509060101010101" pitchFamily="49" charset="-122"/>
              </a:rPr>
              <a:t>得出项目法律法规标准符合性情况。</a:t>
            </a:r>
            <a:endParaRPr lang="zh-CN" altLang="en-US" sz="2400" dirty="0">
              <a:ea typeface="隶书" panose="02010509060101010101" pitchFamily="49" charset="-122"/>
            </a:endParaRPr>
          </a:p>
          <a:p>
            <a:pPr marL="0" indent="0" eaLnBrk="1" hangingPunct="1">
              <a:buNone/>
            </a:pPr>
            <a:r>
              <a:rPr lang="zh-CN" altLang="en-US" sz="2400" dirty="0">
                <a:ea typeface="隶书" panose="02010509060101010101" pitchFamily="49" charset="-122"/>
              </a:rPr>
              <a:t>风险评价，主要采用作业条件危险性评价法、爆炸冲击波伤害模型等风险评价方法，</a:t>
            </a:r>
            <a:r>
              <a:rPr lang="zh-CN" altLang="en-US" sz="2400" b="1" dirty="0">
                <a:ea typeface="隶书" panose="02010509060101010101" pitchFamily="49" charset="-122"/>
              </a:rPr>
              <a:t>评价生产过程危险性和事故灾害影响后果。</a:t>
            </a:r>
          </a:p>
          <a:p>
            <a:pPr marL="0" indent="0" eaLnBrk="1" hangingPunct="1">
              <a:buNone/>
            </a:pPr>
            <a:r>
              <a:rPr lang="zh-CN" altLang="en-US" sz="2400" dirty="0">
                <a:ea typeface="隶书" panose="02010509060101010101" pitchFamily="49" charset="-122"/>
              </a:rPr>
              <a:t>此外，应结合企业历年安全生产状况，预测企业安全风险等级和事故类型。</a:t>
            </a:r>
          </a:p>
        </p:txBody>
      </p:sp>
      <p:sp>
        <p:nvSpPr>
          <p:cNvPr id="6" name="矩形 5"/>
          <p:cNvSpPr/>
          <p:nvPr/>
        </p:nvSpPr>
        <p:spPr>
          <a:xfrm>
            <a:off x="34925" y="1476375"/>
            <a:ext cx="9109075" cy="585788"/>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二、</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安全评价主要内容</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27652"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7" name="组合 6"/>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2"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p:cNvSpPr>
          <p:nvPr>
            <p:ph idx="1"/>
          </p:nvPr>
        </p:nvSpPr>
        <p:spPr>
          <a:xfrm>
            <a:off x="604838" y="2635250"/>
            <a:ext cx="8085137" cy="2946400"/>
          </a:xfrm>
        </p:spPr>
        <p:txBody>
          <a:bodyPr vert="horz" wrap="square" lIns="91440" tIns="45720" rIns="91440" bIns="45720" anchor="t"/>
          <a:lstStyle/>
          <a:p>
            <a:pPr marL="0" indent="0" eaLnBrk="1" hangingPunct="1">
              <a:buNone/>
            </a:pPr>
            <a:r>
              <a:rPr lang="en-US" altLang="zh-CN" sz="2800" b="1" dirty="0">
                <a:solidFill>
                  <a:srgbClr val="000099"/>
                </a:solidFill>
                <a:ea typeface="隶书" panose="02010509060101010101" pitchFamily="49" charset="-122"/>
              </a:rPr>
              <a:t>7、安全对策措施</a:t>
            </a:r>
            <a:endParaRPr lang="zh-CN" altLang="en-US" sz="2800" dirty="0">
              <a:ea typeface="隶书" panose="02010509060101010101" pitchFamily="49" charset="-122"/>
            </a:endParaRPr>
          </a:p>
          <a:p>
            <a:pPr marL="0" indent="0" eaLnBrk="1" hangingPunct="1">
              <a:buNone/>
            </a:pPr>
            <a:r>
              <a:rPr lang="zh-CN" altLang="en-US" sz="2400" dirty="0">
                <a:ea typeface="隶书" panose="02010509060101010101" pitchFamily="49" charset="-122"/>
              </a:rPr>
              <a:t>主要列出安全评价项目涉及的</a:t>
            </a:r>
            <a:r>
              <a:rPr lang="zh-CN" altLang="en-US" sz="2400" b="1" dirty="0">
                <a:ea typeface="隶书" panose="02010509060101010101" pitchFamily="49" charset="-122"/>
              </a:rPr>
              <a:t>应采纳和推荐性</a:t>
            </a:r>
            <a:r>
              <a:rPr lang="zh-CN" altLang="en-US" sz="2400" dirty="0">
                <a:ea typeface="隶书" panose="02010509060101010101" pitchFamily="49" charset="-122"/>
              </a:rPr>
              <a:t>安全对策措施及建议。</a:t>
            </a:r>
          </a:p>
          <a:p>
            <a:pPr marL="0" indent="0" eaLnBrk="1" hangingPunct="1">
              <a:buNone/>
            </a:pPr>
            <a:r>
              <a:rPr lang="zh-CN" altLang="en-US" sz="2400" dirty="0">
                <a:ea typeface="隶书" panose="02010509060101010101" pitchFamily="49" charset="-122"/>
              </a:rPr>
              <a:t>其中，</a:t>
            </a:r>
            <a:r>
              <a:rPr lang="zh-CN" altLang="en-US" sz="2400" b="1" dirty="0">
                <a:ea typeface="隶书" panose="02010509060101010101" pitchFamily="49" charset="-122"/>
              </a:rPr>
              <a:t>应采纳</a:t>
            </a:r>
            <a:r>
              <a:rPr lang="zh-CN" altLang="en-US" sz="2400" dirty="0">
                <a:ea typeface="隶书" panose="02010509060101010101" pitchFamily="49" charset="-122"/>
              </a:rPr>
              <a:t>对策措施是标准规范要求的强制性条款，应整改完成后，才能满足国家法定标准规范要求。</a:t>
            </a:r>
            <a:endParaRPr lang="en-US" altLang="zh-CN" sz="2400" dirty="0">
              <a:ea typeface="隶书" panose="02010509060101010101" pitchFamily="49" charset="-122"/>
            </a:endParaRPr>
          </a:p>
          <a:p>
            <a:pPr marL="0" indent="0" eaLnBrk="1" hangingPunct="1">
              <a:buNone/>
            </a:pPr>
            <a:r>
              <a:rPr lang="zh-CN" altLang="en-US" sz="2400" b="1" dirty="0">
                <a:ea typeface="隶书" panose="02010509060101010101" pitchFamily="49" charset="-122"/>
              </a:rPr>
              <a:t>推荐性</a:t>
            </a:r>
            <a:r>
              <a:rPr lang="zh-CN" altLang="en-US" sz="2400" dirty="0">
                <a:ea typeface="隶书" panose="02010509060101010101" pitchFamily="49" charset="-122"/>
              </a:rPr>
              <a:t>对策措施是为进一步强化、提升、优化安全条件而提出的对策措施。</a:t>
            </a:r>
          </a:p>
        </p:txBody>
      </p:sp>
      <p:sp>
        <p:nvSpPr>
          <p:cNvPr id="6" name="矩形 5"/>
          <p:cNvSpPr/>
          <p:nvPr/>
        </p:nvSpPr>
        <p:spPr>
          <a:xfrm>
            <a:off x="34925" y="1476375"/>
            <a:ext cx="9109075" cy="585788"/>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二、</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安全评价主要内容</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28676"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7" name="组合 6"/>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2"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p:cNvSpPr>
          <p:nvPr>
            <p:ph idx="1"/>
          </p:nvPr>
        </p:nvSpPr>
        <p:spPr>
          <a:xfrm>
            <a:off x="652463" y="2481263"/>
            <a:ext cx="7845425" cy="4032250"/>
          </a:xfrm>
        </p:spPr>
        <p:txBody>
          <a:bodyPr vert="horz" wrap="square" lIns="91440" tIns="45720" rIns="91440" bIns="45720" anchor="t"/>
          <a:lstStyle/>
          <a:p>
            <a:pPr marL="0" indent="0" eaLnBrk="1" hangingPunct="1">
              <a:buNone/>
            </a:pPr>
            <a:r>
              <a:rPr lang="en-US" altLang="zh-CN" sz="2800" b="1" dirty="0">
                <a:solidFill>
                  <a:srgbClr val="000099"/>
                </a:solidFill>
                <a:ea typeface="隶书" panose="02010509060101010101" pitchFamily="49" charset="-122"/>
              </a:rPr>
              <a:t>8</a:t>
            </a:r>
            <a:r>
              <a:rPr lang="zh-CN" altLang="en-US" sz="2800" b="1" dirty="0">
                <a:solidFill>
                  <a:srgbClr val="000099"/>
                </a:solidFill>
                <a:ea typeface="隶书" panose="02010509060101010101" pitchFamily="49" charset="-122"/>
              </a:rPr>
              <a:t>、</a:t>
            </a:r>
            <a:r>
              <a:rPr lang="en-US" altLang="zh-CN" sz="2800" b="1" dirty="0">
                <a:solidFill>
                  <a:srgbClr val="000099"/>
                </a:solidFill>
                <a:ea typeface="隶书" panose="02010509060101010101" pitchFamily="49" charset="-122"/>
              </a:rPr>
              <a:t>安全评价结论</a:t>
            </a:r>
            <a:endParaRPr lang="zh-CN" altLang="en-US" sz="2800" dirty="0">
              <a:ea typeface="隶书" panose="02010509060101010101" pitchFamily="49" charset="-122"/>
            </a:endParaRPr>
          </a:p>
          <a:p>
            <a:pPr marL="0" indent="0" eaLnBrk="1" hangingPunct="1">
              <a:lnSpc>
                <a:spcPct val="150000"/>
              </a:lnSpc>
              <a:spcBef>
                <a:spcPct val="0"/>
              </a:spcBef>
              <a:buNone/>
            </a:pPr>
            <a:r>
              <a:rPr lang="zh-CN" altLang="en-US" sz="2400" dirty="0">
                <a:ea typeface="隶书" panose="02010509060101010101" pitchFamily="49" charset="-122"/>
              </a:rPr>
              <a:t>主要分类总结企业法定证照和基本条件的符合性、危险及有害因素、各评价方法评价结果和行业风险预测分析结果。</a:t>
            </a:r>
          </a:p>
          <a:p>
            <a:pPr marL="0" indent="0" eaLnBrk="1" hangingPunct="1">
              <a:lnSpc>
                <a:spcPct val="150000"/>
              </a:lnSpc>
              <a:spcBef>
                <a:spcPct val="0"/>
              </a:spcBef>
              <a:buNone/>
            </a:pPr>
            <a:r>
              <a:rPr lang="zh-CN" altLang="en-US" sz="2400" b="1" dirty="0">
                <a:solidFill>
                  <a:srgbClr val="FF0000"/>
                </a:solidFill>
                <a:ea typeface="隶书" panose="02010509060101010101" pitchFamily="49" charset="-122"/>
              </a:rPr>
              <a:t>在上述基础上，得出项目总体符合结论，指明项目风险是否可接受。</a:t>
            </a:r>
          </a:p>
        </p:txBody>
      </p:sp>
      <p:sp>
        <p:nvSpPr>
          <p:cNvPr id="6" name="矩形 5"/>
          <p:cNvSpPr/>
          <p:nvPr/>
        </p:nvSpPr>
        <p:spPr>
          <a:xfrm>
            <a:off x="34925" y="1476375"/>
            <a:ext cx="9109075" cy="585788"/>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二、</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安全评价主要内容</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29700"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7" name="组合 6"/>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2"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p:cNvSpPr>
          <p:nvPr>
            <p:ph idx="1"/>
          </p:nvPr>
        </p:nvSpPr>
        <p:spPr>
          <a:xfrm>
            <a:off x="34925" y="2203133"/>
            <a:ext cx="8964613" cy="4033837"/>
          </a:xfrm>
        </p:spPr>
        <p:txBody>
          <a:bodyPr vert="horz" wrap="square" lIns="91440" tIns="45720" rIns="91440" bIns="45720" anchor="t"/>
          <a:lstStyle/>
          <a:p>
            <a:pPr eaLnBrk="1" hangingPunct="1">
              <a:lnSpc>
                <a:spcPct val="90000"/>
              </a:lnSpc>
            </a:pPr>
            <a:r>
              <a:rPr lang="zh-CN" altLang="zh-CN" sz="2000" b="1" dirty="0">
                <a:solidFill>
                  <a:srgbClr val="FF0000"/>
                </a:solidFill>
                <a:ea typeface="隶书" panose="02010509060101010101" pitchFamily="49" charset="-122"/>
              </a:rPr>
              <a:t>1、专家现场询问、观察法</a:t>
            </a:r>
          </a:p>
          <a:p>
            <a:pPr eaLnBrk="1" hangingPunct="1">
              <a:lnSpc>
                <a:spcPct val="90000"/>
              </a:lnSpc>
            </a:pPr>
            <a:r>
              <a:rPr lang="zh-CN" altLang="zh-CN" sz="2000" b="1" dirty="0">
                <a:solidFill>
                  <a:srgbClr val="FF0000"/>
                </a:solidFill>
                <a:ea typeface="隶书" panose="02010509060101010101" pitchFamily="49" charset="-122"/>
              </a:rPr>
              <a:t>2、安全检查表法</a:t>
            </a:r>
          </a:p>
          <a:p>
            <a:pPr eaLnBrk="1" hangingPunct="1">
              <a:lnSpc>
                <a:spcPct val="90000"/>
              </a:lnSpc>
            </a:pPr>
            <a:r>
              <a:rPr lang="zh-CN" altLang="zh-CN" sz="2000" b="1" dirty="0">
                <a:solidFill>
                  <a:srgbClr val="FF0000"/>
                </a:solidFill>
                <a:ea typeface="隶书" panose="02010509060101010101" pitchFamily="49" charset="-122"/>
              </a:rPr>
              <a:t>3、危险和可操作性研究</a:t>
            </a:r>
            <a:r>
              <a:rPr lang="zh-CN" altLang="en-US" sz="2000" b="1" dirty="0">
                <a:solidFill>
                  <a:srgbClr val="FF0000"/>
                </a:solidFill>
                <a:ea typeface="隶书" panose="02010509060101010101" pitchFamily="49" charset="-122"/>
              </a:rPr>
              <a:t>（工艺参数偏差）</a:t>
            </a:r>
            <a:endParaRPr lang="en-US" altLang="zh-CN" sz="2000" b="1" dirty="0">
              <a:solidFill>
                <a:srgbClr val="FF0000"/>
              </a:solidFill>
              <a:ea typeface="隶书" panose="02010509060101010101" pitchFamily="49" charset="-122"/>
            </a:endParaRPr>
          </a:p>
          <a:p>
            <a:pPr eaLnBrk="1" hangingPunct="1">
              <a:lnSpc>
                <a:spcPct val="90000"/>
              </a:lnSpc>
            </a:pPr>
            <a:r>
              <a:rPr lang="en-US" altLang="zh-CN" sz="2000" b="1" dirty="0">
                <a:solidFill>
                  <a:srgbClr val="FF0000"/>
                </a:solidFill>
                <a:ea typeface="隶书" panose="02010509060101010101" pitchFamily="49" charset="-122"/>
              </a:rPr>
              <a:t>4</a:t>
            </a:r>
            <a:r>
              <a:rPr lang="zh-CN" altLang="en-US" sz="2000" b="1" dirty="0">
                <a:solidFill>
                  <a:srgbClr val="FF0000"/>
                </a:solidFill>
                <a:ea typeface="隶书" panose="02010509060101010101" pitchFamily="49" charset="-122"/>
              </a:rPr>
              <a:t>、</a:t>
            </a:r>
            <a:r>
              <a:rPr lang="zh-CN" altLang="zh-CN" sz="2000" b="1" dirty="0">
                <a:solidFill>
                  <a:srgbClr val="FF0000"/>
                </a:solidFill>
                <a:ea typeface="隶书" panose="02010509060101010101" pitchFamily="49" charset="-122"/>
              </a:rPr>
              <a:t>作业条件危险性评价法</a:t>
            </a:r>
            <a:r>
              <a:rPr lang="zh-CN" altLang="en-US" sz="2000" b="1" dirty="0">
                <a:ea typeface="隶书" panose="02010509060101010101" pitchFamily="49" charset="-122"/>
              </a:rPr>
              <a:t>（</a:t>
            </a:r>
            <a:r>
              <a:rPr lang="en-US" altLang="zh-CN" sz="2000" i="1" dirty="0"/>
              <a:t>LEC</a:t>
            </a:r>
            <a:r>
              <a:rPr lang="zh-CN" altLang="en-US" sz="2000" b="1" dirty="0">
                <a:ea typeface="隶书" panose="02010509060101010101" pitchFamily="49" charset="-122"/>
              </a:rPr>
              <a:t>）</a:t>
            </a:r>
            <a:endParaRPr lang="zh-CN" altLang="zh-CN" sz="2000" b="1" dirty="0">
              <a:ea typeface="隶书" panose="02010509060101010101" pitchFamily="49" charset="-122"/>
            </a:endParaRPr>
          </a:p>
          <a:p>
            <a:pPr eaLnBrk="1" hangingPunct="1">
              <a:lnSpc>
                <a:spcPct val="90000"/>
              </a:lnSpc>
            </a:pPr>
            <a:r>
              <a:rPr lang="en-US" altLang="zh-CN" sz="2000" b="1" dirty="0">
                <a:ea typeface="隶书" panose="02010509060101010101" pitchFamily="49" charset="-122"/>
              </a:rPr>
              <a:t>5</a:t>
            </a:r>
            <a:r>
              <a:rPr lang="zh-CN" altLang="zh-CN" sz="2000" b="1" dirty="0">
                <a:ea typeface="隶书" panose="02010509060101010101" pitchFamily="49" charset="-122"/>
              </a:rPr>
              <a:t>、危险源定量评估方法——BZA-1法</a:t>
            </a:r>
          </a:p>
          <a:p>
            <a:pPr eaLnBrk="1" hangingPunct="1">
              <a:lnSpc>
                <a:spcPct val="90000"/>
              </a:lnSpc>
            </a:pPr>
            <a:r>
              <a:rPr lang="en-US" altLang="zh-CN" sz="2000" b="1" dirty="0">
                <a:solidFill>
                  <a:srgbClr val="FF0000"/>
                </a:solidFill>
                <a:ea typeface="隶书" panose="02010509060101010101" pitchFamily="49" charset="-122"/>
              </a:rPr>
              <a:t>6</a:t>
            </a:r>
            <a:r>
              <a:rPr lang="zh-CN" altLang="zh-CN" sz="2000" b="1" dirty="0">
                <a:solidFill>
                  <a:srgbClr val="FF0000"/>
                </a:solidFill>
                <a:ea typeface="隶书" panose="02010509060101010101" pitchFamily="49" charset="-122"/>
              </a:rPr>
              <a:t>、预先危险性分析</a:t>
            </a:r>
          </a:p>
          <a:p>
            <a:pPr eaLnBrk="1" hangingPunct="1">
              <a:lnSpc>
                <a:spcPct val="90000"/>
              </a:lnSpc>
            </a:pPr>
            <a:r>
              <a:rPr lang="en-US" altLang="zh-CN" sz="2000" dirty="0">
                <a:ea typeface="隶书" panose="02010509060101010101" pitchFamily="49" charset="-122"/>
              </a:rPr>
              <a:t>7</a:t>
            </a:r>
            <a:r>
              <a:rPr lang="zh-CN" altLang="zh-CN" sz="2000" dirty="0">
                <a:ea typeface="隶书" panose="02010509060101010101" pitchFamily="49" charset="-122"/>
              </a:rPr>
              <a:t>、道化学公司火灾、爆炸危险指数评价法</a:t>
            </a:r>
          </a:p>
          <a:p>
            <a:pPr eaLnBrk="1" hangingPunct="1">
              <a:lnSpc>
                <a:spcPct val="90000"/>
              </a:lnSpc>
            </a:pPr>
            <a:r>
              <a:rPr lang="en-US" altLang="zh-CN" sz="2000" b="1" dirty="0">
                <a:solidFill>
                  <a:srgbClr val="FF0000"/>
                </a:solidFill>
                <a:ea typeface="隶书" panose="02010509060101010101" pitchFamily="49" charset="-122"/>
              </a:rPr>
              <a:t>8</a:t>
            </a:r>
            <a:r>
              <a:rPr lang="zh-CN" altLang="zh-CN" sz="2000" b="1" dirty="0">
                <a:solidFill>
                  <a:srgbClr val="FF0000"/>
                </a:solidFill>
                <a:ea typeface="隶书" panose="02010509060101010101" pitchFamily="49" charset="-122"/>
              </a:rPr>
              <a:t>、重大危险源辩识方法</a:t>
            </a:r>
          </a:p>
          <a:p>
            <a:pPr eaLnBrk="1" hangingPunct="1">
              <a:lnSpc>
                <a:spcPct val="90000"/>
              </a:lnSpc>
            </a:pPr>
            <a:r>
              <a:rPr lang="en-US" altLang="zh-CN" sz="2000" b="1" dirty="0">
                <a:solidFill>
                  <a:srgbClr val="FF0000"/>
                </a:solidFill>
                <a:ea typeface="隶书" panose="02010509060101010101" pitchFamily="49" charset="-122"/>
              </a:rPr>
              <a:t>9</a:t>
            </a:r>
            <a:r>
              <a:rPr lang="zh-CN" altLang="zh-CN" sz="2000" b="1" dirty="0">
                <a:solidFill>
                  <a:srgbClr val="FF0000"/>
                </a:solidFill>
                <a:ea typeface="隶书" panose="02010509060101010101" pitchFamily="49" charset="-122"/>
              </a:rPr>
              <a:t>、事故树分析</a:t>
            </a:r>
            <a:r>
              <a:rPr lang="zh-CN" altLang="en-US" sz="2000" b="1" dirty="0">
                <a:ea typeface="隶书" panose="02010509060101010101" pitchFamily="49" charset="-122"/>
              </a:rPr>
              <a:t>（</a:t>
            </a:r>
            <a:r>
              <a:rPr lang="en-US" altLang="zh-CN" sz="2000" b="1" dirty="0">
                <a:ea typeface="隶书" panose="02010509060101010101" pitchFamily="49" charset="-122"/>
              </a:rPr>
              <a:t>FTA</a:t>
            </a:r>
            <a:r>
              <a:rPr lang="zh-CN" altLang="en-US" sz="2000" b="1" dirty="0">
                <a:ea typeface="隶书" panose="02010509060101010101" pitchFamily="49" charset="-122"/>
              </a:rPr>
              <a:t>事件、逻辑门判断）</a:t>
            </a:r>
            <a:endParaRPr lang="zh-CN" altLang="zh-CN" sz="2000" b="1" dirty="0">
              <a:ea typeface="隶书" panose="02010509060101010101" pitchFamily="49" charset="-122"/>
            </a:endParaRPr>
          </a:p>
          <a:p>
            <a:pPr eaLnBrk="1" hangingPunct="1">
              <a:lnSpc>
                <a:spcPct val="90000"/>
              </a:lnSpc>
            </a:pPr>
            <a:r>
              <a:rPr lang="en-US" altLang="zh-CN" sz="2000" dirty="0">
                <a:ea typeface="隶书" panose="02010509060101010101" pitchFamily="49" charset="-122"/>
              </a:rPr>
              <a:t>10</a:t>
            </a:r>
            <a:r>
              <a:rPr lang="zh-CN" altLang="zh-CN" sz="2000" dirty="0">
                <a:ea typeface="隶书" panose="02010509060101010101" pitchFamily="49" charset="-122"/>
              </a:rPr>
              <a:t>、因果（鱼刺）图分析法</a:t>
            </a:r>
          </a:p>
          <a:p>
            <a:pPr eaLnBrk="1" hangingPunct="1">
              <a:lnSpc>
                <a:spcPct val="90000"/>
              </a:lnSpc>
            </a:pPr>
            <a:r>
              <a:rPr lang="zh-CN" altLang="zh-CN" sz="2000" dirty="0">
                <a:ea typeface="隶书" panose="02010509060101010101" pitchFamily="49" charset="-122"/>
              </a:rPr>
              <a:t>1</a:t>
            </a:r>
            <a:r>
              <a:rPr lang="en-US" altLang="zh-CN" sz="2000" dirty="0">
                <a:ea typeface="隶书" panose="02010509060101010101" pitchFamily="49" charset="-122"/>
              </a:rPr>
              <a:t>1</a:t>
            </a:r>
            <a:r>
              <a:rPr lang="zh-CN" altLang="zh-CN" sz="2000" dirty="0">
                <a:ea typeface="隶书" panose="02010509060101010101" pitchFamily="49" charset="-122"/>
              </a:rPr>
              <a:t>、其它合适的方法</a:t>
            </a:r>
          </a:p>
        </p:txBody>
      </p:sp>
      <p:sp>
        <p:nvSpPr>
          <p:cNvPr id="6" name="矩形 5"/>
          <p:cNvSpPr/>
          <p:nvPr/>
        </p:nvSpPr>
        <p:spPr>
          <a:xfrm>
            <a:off x="34925" y="1484948"/>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三、</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方法</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7" name="右大括号 6"/>
          <p:cNvSpPr/>
          <p:nvPr/>
        </p:nvSpPr>
        <p:spPr>
          <a:xfrm>
            <a:off x="5798820" y="2152650"/>
            <a:ext cx="1079500" cy="3726180"/>
          </a:xfrm>
          <a:prstGeom prst="rightBrace">
            <a:avLst>
              <a:gd name="adj1" fmla="val 8333"/>
              <a:gd name="adj2" fmla="val 49192"/>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8" name="矩形 7"/>
          <p:cNvSpPr/>
          <p:nvPr/>
        </p:nvSpPr>
        <p:spPr>
          <a:xfrm>
            <a:off x="6735445" y="3430270"/>
            <a:ext cx="1948815" cy="1087755"/>
          </a:xfrm>
          <a:prstGeom prst="rect">
            <a:avLst/>
          </a:prstGeom>
          <a:solidFill>
            <a:schemeClr val="bg1">
              <a:lumMod val="75000"/>
            </a:schemeClr>
          </a:solidFill>
        </p:spPr>
        <p:txBody>
          <a:bodyPr wrap="square">
            <a:spAutoFit/>
          </a:body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0" dirty="0">
                <a:ln>
                  <a:noFill/>
                </a:ln>
                <a:solidFill>
                  <a:srgbClr val="FF0000"/>
                </a:solidFill>
                <a:effectLst/>
                <a:uLnTx/>
                <a:uFillTx/>
                <a:latin typeface="Arial" panose="020B0604020202020204" pitchFamily="34" charset="0"/>
                <a:ea typeface="隶书" panose="02010509060101010101" pitchFamily="49" charset="-122"/>
                <a:cs typeface="+mn-cs"/>
              </a:rPr>
              <a:t>经常用的有：</a:t>
            </a:r>
            <a:r>
              <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隶书" panose="02010509060101010101" pitchFamily="49" charset="-122"/>
                <a:cs typeface="+mn-cs"/>
              </a:rPr>
              <a:t>1</a:t>
            </a:r>
            <a:r>
              <a:rPr kumimoji="0" lang="zh-CN" altLang="zh-CN" sz="2400" b="1" i="0" u="none" strike="noStrike" kern="1200" cap="none" spc="0" normalizeH="0" baseline="0" noProof="0" dirty="0">
                <a:ln>
                  <a:noFill/>
                </a:ln>
                <a:solidFill>
                  <a:srgbClr val="FF0000"/>
                </a:solidFill>
                <a:effectLst/>
                <a:uLnTx/>
                <a:uFillTx/>
                <a:latin typeface="Arial" panose="020B0604020202020204" pitchFamily="34" charset="0"/>
                <a:ea typeface="隶书" panose="02010509060101010101" pitchFamily="49" charset="-122"/>
                <a:cs typeface="+mn-cs"/>
              </a:rPr>
              <a:t>、</a:t>
            </a:r>
            <a:r>
              <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隶书" panose="02010509060101010101" pitchFamily="49" charset="-122"/>
                <a:cs typeface="+mn-cs"/>
              </a:rPr>
              <a:t>2</a:t>
            </a:r>
            <a:r>
              <a:rPr kumimoji="0" lang="zh-CN" altLang="zh-CN" sz="2400" b="1" i="0" u="none" strike="noStrike" kern="1200" cap="none" spc="0" normalizeH="0" baseline="0" noProof="0" dirty="0">
                <a:ln>
                  <a:noFill/>
                </a:ln>
                <a:solidFill>
                  <a:srgbClr val="FF0000"/>
                </a:solidFill>
                <a:effectLst/>
                <a:uLnTx/>
                <a:uFillTx/>
                <a:latin typeface="Arial" panose="020B0604020202020204" pitchFamily="34" charset="0"/>
                <a:ea typeface="隶书" panose="02010509060101010101" pitchFamily="49" charset="-122"/>
                <a:cs typeface="+mn-cs"/>
              </a:rPr>
              <a:t>、</a:t>
            </a:r>
            <a:r>
              <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隶书" panose="02010509060101010101" pitchFamily="49" charset="-122"/>
                <a:cs typeface="+mn-cs"/>
              </a:rPr>
              <a:t>3</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隶书" panose="02010509060101010101" pitchFamily="49" charset="-122"/>
                <a:cs typeface="+mn-cs"/>
              </a:rPr>
              <a:t>、</a:t>
            </a:r>
            <a:r>
              <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隶书" panose="02010509060101010101" pitchFamily="49" charset="-122"/>
                <a:cs typeface="+mn-cs"/>
              </a:rPr>
              <a:t>4</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隶书" panose="02010509060101010101" pitchFamily="49" charset="-122"/>
                <a:cs typeface="+mn-cs"/>
              </a:rPr>
              <a:t>、</a:t>
            </a:r>
            <a:r>
              <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隶书" panose="02010509060101010101" pitchFamily="49" charset="-122"/>
                <a:cs typeface="+mn-cs"/>
              </a:rPr>
              <a:t>6</a:t>
            </a:r>
            <a:r>
              <a:rPr kumimoji="0" lang="zh-CN" altLang="zh-CN" sz="2400" b="1" i="0" u="none" strike="noStrike" kern="1200" cap="none" spc="0" normalizeH="0" baseline="0" noProof="0" dirty="0">
                <a:ln>
                  <a:noFill/>
                </a:ln>
                <a:solidFill>
                  <a:srgbClr val="FF0000"/>
                </a:solidFill>
                <a:effectLst/>
                <a:uLnTx/>
                <a:uFillTx/>
                <a:latin typeface="Arial" panose="020B0604020202020204" pitchFamily="34" charset="0"/>
                <a:ea typeface="隶书" panose="02010509060101010101" pitchFamily="49" charset="-122"/>
                <a:cs typeface="+mn-cs"/>
              </a:rPr>
              <a:t>、</a:t>
            </a:r>
            <a:r>
              <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隶书" panose="02010509060101010101" pitchFamily="49" charset="-122"/>
                <a:cs typeface="+mn-cs"/>
              </a:rPr>
              <a:t>8</a:t>
            </a:r>
            <a:r>
              <a:rPr kumimoji="0" lang="zh-CN" altLang="zh-CN" sz="2400" b="1" i="0" u="none" strike="noStrike" kern="1200" cap="none" spc="0" normalizeH="0" baseline="0" noProof="0" dirty="0">
                <a:ln>
                  <a:noFill/>
                </a:ln>
                <a:solidFill>
                  <a:srgbClr val="FF0000"/>
                </a:solidFill>
                <a:effectLst/>
                <a:uLnTx/>
                <a:uFillTx/>
                <a:latin typeface="Arial" panose="020B0604020202020204" pitchFamily="34" charset="0"/>
                <a:ea typeface="隶书" panose="02010509060101010101" pitchFamily="49" charset="-122"/>
                <a:cs typeface="+mn-cs"/>
              </a:rPr>
              <a:t>、</a:t>
            </a:r>
            <a:r>
              <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隶书" panose="02010509060101010101" pitchFamily="49" charset="-122"/>
                <a:cs typeface="+mn-cs"/>
              </a:rPr>
              <a:t>9</a:t>
            </a:r>
            <a:r>
              <a:rPr kumimoji="0" lang="zh-CN" altLang="zh-CN" sz="2400" b="1" i="0" u="none" strike="noStrike" kern="1200" cap="none" spc="0" normalizeH="0" baseline="0" noProof="0" dirty="0">
                <a:ln>
                  <a:noFill/>
                </a:ln>
                <a:solidFill>
                  <a:srgbClr val="FF0000"/>
                </a:solidFill>
                <a:effectLst/>
                <a:uLnTx/>
                <a:uFillTx/>
                <a:latin typeface="Arial" panose="020B0604020202020204" pitchFamily="34" charset="0"/>
                <a:ea typeface="隶书" panose="02010509060101010101" pitchFamily="49" charset="-122"/>
                <a:cs typeface="+mn-cs"/>
              </a:rPr>
              <a:t>。</a:t>
            </a:r>
          </a:p>
        </p:txBody>
      </p:sp>
      <p:sp>
        <p:nvSpPr>
          <p:cNvPr id="30726"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34925" y="2274888"/>
            <a:ext cx="3529013" cy="3433763"/>
          </a:xfrm>
        </p:spPr>
        <p:txBody>
          <a:bodyPr vert="horz" wrap="square" lIns="91440" tIns="45720" rIns="91440" bIns="45720" numCol="1" anchor="t" anchorCtr="0" compatLnSpc="1"/>
          <a:lstStyle/>
          <a:p>
            <a:pPr marL="342900" marR="0" lvl="0" indent="0" algn="l" defTabSz="914400" rtl="0" eaLnBrk="1" fontAlgn="base" latinLnBrk="0" hangingPunct="1">
              <a:lnSpc>
                <a:spcPct val="100000"/>
              </a:lnSpc>
              <a:spcBef>
                <a:spcPts val="0"/>
              </a:spcBef>
              <a:spcAft>
                <a:spcPct val="0"/>
              </a:spcAft>
              <a:buClrTx/>
              <a:buSzTx/>
              <a:buFontTx/>
              <a:buNone/>
              <a:defRPr/>
            </a:pPr>
            <a:r>
              <a:rPr kumimoji="0" lang="zh-CN"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评价程序主要包括：准备阶段，危险、有害因素辨识与分析，危险源辨识</a:t>
            </a:r>
            <a:r>
              <a:rPr kumimoji="0" lang="en-US"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单元划分</a:t>
            </a:r>
            <a:r>
              <a:rPr kumimoji="0" lang="en-US"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评价方法选择</a:t>
            </a:r>
            <a:r>
              <a:rPr kumimoji="0" lang="en-US"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定性定量评价，提出安全对策措施及建议，形成安全评价结论，编制安全评价报告。</a:t>
            </a:r>
          </a:p>
          <a:p>
            <a:pPr marL="342900" marR="0" lvl="0" indent="-342900" algn="l" defTabSz="914400" rtl="0" eaLnBrk="1" fontAlgn="base" latinLnBrk="0" hangingPunct="1">
              <a:lnSpc>
                <a:spcPct val="90000"/>
              </a:lnSpc>
              <a:spcBef>
                <a:spcPct val="20000"/>
              </a:spcBef>
              <a:spcAft>
                <a:spcPct val="0"/>
              </a:spcAft>
              <a:buClrTx/>
              <a:buSzTx/>
              <a:buFontTx/>
              <a:buNone/>
              <a:defRPr/>
            </a:pPr>
            <a:endParaRPr kumimoji="0" lang="zh-CN" altLang="zh-CN" sz="2400" b="0" i="0" u="none" strike="noStrike" kern="1200" cap="none" spc="0" normalizeH="0" baseline="0" noProof="0" dirty="0" smtClean="0">
              <a:ln>
                <a:noFill/>
              </a:ln>
              <a:solidFill>
                <a:schemeClr val="tx1"/>
              </a:solidFill>
              <a:effectLst/>
              <a:uLnTx/>
              <a:uFillTx/>
              <a:latin typeface="+mn-lt"/>
              <a:ea typeface="隶书" panose="02010509060101010101" pitchFamily="49" charset="-122"/>
              <a:cs typeface="+mn-cs"/>
            </a:endParaRPr>
          </a:p>
        </p:txBody>
      </p:sp>
      <p:sp>
        <p:nvSpPr>
          <p:cNvPr id="6" name="矩形 5"/>
          <p:cNvSpPr/>
          <p:nvPr/>
        </p:nvSpPr>
        <p:spPr>
          <a:xfrm>
            <a:off x="34925" y="1484948"/>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四、</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主要过程与结论</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31748" name="Rectangle 2"/>
          <p:cNvSpPr/>
          <p:nvPr/>
        </p:nvSpPr>
        <p:spPr>
          <a:xfrm>
            <a:off x="0" y="0"/>
            <a:ext cx="9144000" cy="0"/>
          </a:xfrm>
          <a:prstGeom prst="rect">
            <a:avLst/>
          </a:prstGeom>
          <a:noFill/>
          <a:ln w="9525">
            <a:noFill/>
          </a:ln>
        </p:spPr>
        <p:txBody>
          <a:bodyPr wrap="none" anchor="ctr">
            <a:spAutoFit/>
          </a:bodyPr>
          <a:lstStyle/>
          <a:p>
            <a:endParaRPr lang="zh-CN" altLang="en-US" dirty="0">
              <a:latin typeface="Arial" panose="020B0604020202020204" pitchFamily="34" charset="0"/>
            </a:endParaRPr>
          </a:p>
        </p:txBody>
      </p:sp>
      <p:sp>
        <p:nvSpPr>
          <p:cNvPr id="31750"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7" name="组合 6"/>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2"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pic>
        <p:nvPicPr>
          <p:cNvPr id="31749" name="图片 397316" descr="2009013013311427"/>
          <p:cNvPicPr>
            <a:picLocks noChangeAspect="1"/>
          </p:cNvPicPr>
          <p:nvPr/>
        </p:nvPicPr>
        <p:blipFill>
          <a:blip r:embed="rId3" cstate="print">
            <a:lum contrast="16000"/>
          </a:blip>
          <a:srcRect t="1503" b="7349"/>
          <a:stretch>
            <a:fillRect/>
          </a:stretch>
        </p:blipFill>
        <p:spPr>
          <a:xfrm>
            <a:off x="3635375" y="2068830"/>
            <a:ext cx="5329555" cy="4182110"/>
          </a:xfrm>
          <a:prstGeom prst="rect">
            <a:avLst/>
          </a:prstGeom>
          <a:noFill/>
          <a:ln w="9525">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四、</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主要过程与结论</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32771" name="Rectangle 2"/>
          <p:cNvSpPr/>
          <p:nvPr/>
        </p:nvSpPr>
        <p:spPr>
          <a:xfrm>
            <a:off x="0" y="0"/>
            <a:ext cx="9144000" cy="0"/>
          </a:xfrm>
          <a:prstGeom prst="rect">
            <a:avLst/>
          </a:prstGeom>
          <a:noFill/>
          <a:ln w="9525">
            <a:noFill/>
          </a:ln>
        </p:spPr>
        <p:txBody>
          <a:bodyPr wrap="none" anchor="ctr">
            <a:spAutoFit/>
          </a:bodyPr>
          <a:lstStyle/>
          <a:p>
            <a:endParaRPr lang="zh-CN" altLang="en-US" dirty="0">
              <a:latin typeface="Arial" panose="020B0604020202020204" pitchFamily="34" charset="0"/>
            </a:endParaRPr>
          </a:p>
        </p:txBody>
      </p:sp>
      <p:graphicFrame>
        <p:nvGraphicFramePr>
          <p:cNvPr id="7" name="图示 6"/>
          <p:cNvGraphicFramePr/>
          <p:nvPr/>
        </p:nvGraphicFramePr>
        <p:xfrm>
          <a:off x="107504" y="1988840"/>
          <a:ext cx="8964488"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3"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7"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idx="1"/>
          </p:nvPr>
        </p:nvSpPr>
        <p:spPr>
          <a:xfrm>
            <a:off x="358775" y="2060575"/>
            <a:ext cx="8664575" cy="4090670"/>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zh-CN" altLang="zh-CN" sz="2800" b="1" i="0" u="none" strike="noStrike" kern="1200" cap="none" spc="0" normalizeH="0" baseline="0" noProof="1">
                <a:ln>
                  <a:noFill/>
                </a:ln>
                <a:solidFill>
                  <a:srgbClr val="000099"/>
                </a:solidFill>
                <a:effectLst/>
                <a:uLnTx/>
                <a:uFillTx/>
                <a:latin typeface="+mn-lt"/>
                <a:ea typeface="隶书" panose="02010509060101010101" pitchFamily="49" charset="-122"/>
                <a:cs typeface="+mn-cs"/>
              </a:rPr>
              <a:t>1、安全评价的定义</a:t>
            </a:r>
            <a:endParaRPr kumimoji="0" lang="zh-CN" altLang="zh-CN" sz="2800" b="0" i="0" u="none" strike="noStrike" kern="1200" cap="none" spc="0" normalizeH="0" baseline="0" noProof="1">
              <a:ln>
                <a:noFill/>
              </a:ln>
              <a:solidFill>
                <a:schemeClr val="tx1"/>
              </a:solidFill>
              <a:effectLst/>
              <a:uLnTx/>
              <a:uFillTx/>
              <a:latin typeface="+mn-lt"/>
              <a:ea typeface="隶书" panose="02010509060101010101" pitchFamily="49" charset="-122"/>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zh-CN" altLang="zh-CN" sz="2800" b="0" i="0" u="none" strike="noStrike" kern="1200" cap="none" spc="0" normalizeH="0" baseline="0" noProof="1">
                <a:ln>
                  <a:noFill/>
                </a:ln>
                <a:solidFill>
                  <a:schemeClr val="tx1"/>
                </a:solidFill>
                <a:effectLst/>
                <a:uLnTx/>
                <a:uFillTx/>
                <a:latin typeface="+mn-lt"/>
                <a:ea typeface="隶书" panose="02010509060101010101" pitchFamily="49" charset="-122"/>
                <a:cs typeface="+mn-cs"/>
              </a:rPr>
              <a:t>安全评价也称风险评价，它是以实现工程、系统工程、系统安全为目的，应用安全系统工程的原理和方法，对工程系统存在的危险有害因素进行识别与分析，判断工程、系统发生事故和急性职业危害的可能性及其严重程度，提出安全对策建议，从而为工程、系统</a:t>
            </a:r>
            <a:r>
              <a:rPr kumimoji="0" lang="zh-CN" altLang="zh-CN" sz="2800" b="0" i="0" u="none" strike="noStrike" kern="1200" cap="none" spc="0" normalizeH="0" baseline="0" noProof="1" smtClean="0">
                <a:ln>
                  <a:noFill/>
                </a:ln>
                <a:solidFill>
                  <a:schemeClr val="tx1"/>
                </a:solidFill>
                <a:effectLst/>
                <a:uLnTx/>
                <a:uFillTx/>
                <a:latin typeface="+mn-lt"/>
                <a:ea typeface="隶书" panose="02010509060101010101" pitchFamily="49" charset="-122"/>
                <a:cs typeface="+mn-cs"/>
              </a:rPr>
              <a:t>制</a:t>
            </a:r>
            <a:r>
              <a:rPr kumimoji="0" lang="zh-CN" altLang="en-US" sz="2800" b="0" i="0" u="none" strike="noStrike" kern="1200" cap="none" spc="0" normalizeH="0" baseline="0" noProof="1" smtClean="0">
                <a:ln>
                  <a:noFill/>
                </a:ln>
                <a:solidFill>
                  <a:schemeClr val="tx1"/>
                </a:solidFill>
                <a:effectLst/>
                <a:uLnTx/>
                <a:uFillTx/>
                <a:latin typeface="+mn-lt"/>
                <a:ea typeface="隶书" panose="02010509060101010101" pitchFamily="49" charset="-122"/>
                <a:cs typeface="+mn-cs"/>
              </a:rPr>
              <a:t>定</a:t>
            </a:r>
            <a:r>
              <a:rPr kumimoji="0" lang="zh-CN" altLang="zh-CN" sz="2800" b="0" i="0" u="none" strike="noStrike" kern="1200" cap="none" spc="0" normalizeH="0" baseline="0" noProof="1" smtClean="0">
                <a:ln>
                  <a:noFill/>
                </a:ln>
                <a:solidFill>
                  <a:schemeClr val="tx1"/>
                </a:solidFill>
                <a:effectLst/>
                <a:uLnTx/>
                <a:uFillTx/>
                <a:latin typeface="+mn-lt"/>
                <a:ea typeface="隶书" panose="02010509060101010101" pitchFamily="49" charset="-122"/>
                <a:cs typeface="+mn-cs"/>
              </a:rPr>
              <a:t>防</a:t>
            </a:r>
            <a:r>
              <a:rPr kumimoji="0" lang="zh-CN" altLang="zh-CN" sz="2800" b="0" i="0" u="none" strike="noStrike" kern="1200" cap="none" spc="0" normalizeH="0" baseline="0" noProof="1">
                <a:ln>
                  <a:noFill/>
                </a:ln>
                <a:solidFill>
                  <a:schemeClr val="tx1"/>
                </a:solidFill>
                <a:effectLst/>
                <a:uLnTx/>
                <a:uFillTx/>
                <a:latin typeface="+mn-lt"/>
                <a:ea typeface="隶书" panose="02010509060101010101" pitchFamily="49" charset="-122"/>
                <a:cs typeface="+mn-cs"/>
              </a:rPr>
              <a:t>范措施和管理决策提供科学依据。</a:t>
            </a:r>
          </a:p>
          <a:p>
            <a:pPr marL="0" marR="0" lvl="0" indent="0" algn="l" defTabSz="914400" rtl="0" eaLnBrk="1" fontAlgn="base" latinLnBrk="0" hangingPunct="1">
              <a:lnSpc>
                <a:spcPct val="100000"/>
              </a:lnSpc>
              <a:spcBef>
                <a:spcPct val="20000"/>
              </a:spcBef>
              <a:spcAft>
                <a:spcPct val="0"/>
              </a:spcAft>
              <a:buClrTx/>
              <a:buSzTx/>
              <a:buFontTx/>
              <a:buNone/>
              <a:defRPr/>
            </a:pPr>
            <a:r>
              <a:rPr kumimoji="0" lang="zh-CN" altLang="zh-CN" sz="2800" b="1" i="0" u="none" strike="noStrike" kern="1200" cap="none" spc="0" normalizeH="0" baseline="0" noProof="1">
                <a:ln>
                  <a:noFill/>
                </a:ln>
                <a:solidFill>
                  <a:srgbClr val="FF0000"/>
                </a:solidFill>
                <a:effectLst/>
                <a:uLnTx/>
                <a:uFillTx/>
                <a:latin typeface="+mn-lt"/>
                <a:ea typeface="隶书" panose="02010509060101010101" pitchFamily="49" charset="-122"/>
                <a:cs typeface="+mn-cs"/>
              </a:rPr>
              <a:t>安全评价主要有：安全预评价，安全验收评价，安全现状评价</a:t>
            </a:r>
            <a:r>
              <a:rPr kumimoji="0" lang="zh-CN" altLang="zh-CN" sz="2800" b="1" i="0" u="none" strike="noStrike" kern="1200" cap="none" spc="0" normalizeH="0" baseline="0" noProof="1" smtClean="0">
                <a:ln>
                  <a:noFill/>
                </a:ln>
                <a:solidFill>
                  <a:srgbClr val="FF0000"/>
                </a:solidFill>
                <a:effectLst/>
                <a:uLnTx/>
                <a:uFillTx/>
                <a:latin typeface="+mn-lt"/>
                <a:ea typeface="隶书" panose="02010509060101010101" pitchFamily="49" charset="-122"/>
                <a:cs typeface="+mn-cs"/>
              </a:rPr>
              <a:t>和</a:t>
            </a:r>
            <a:r>
              <a:rPr kumimoji="0" lang="zh-CN" altLang="en-US" sz="2800" b="1" i="0" u="none" strike="noStrike" kern="1200" cap="none" spc="0" normalizeH="0" baseline="0" noProof="1" smtClean="0">
                <a:ln>
                  <a:noFill/>
                </a:ln>
                <a:solidFill>
                  <a:srgbClr val="FF0000"/>
                </a:solidFill>
                <a:effectLst/>
                <a:uLnTx/>
                <a:uFillTx/>
                <a:latin typeface="+mn-lt"/>
                <a:ea typeface="隶书" panose="02010509060101010101" pitchFamily="49" charset="-122"/>
                <a:cs typeface="+mn-cs"/>
              </a:rPr>
              <a:t>（</a:t>
            </a:r>
            <a:r>
              <a:rPr kumimoji="0" lang="zh-CN" altLang="zh-CN" sz="2800" b="1" i="0" u="none" strike="noStrike" kern="1200" cap="none" spc="0" normalizeH="0" baseline="0" noProof="1" smtClean="0">
                <a:ln>
                  <a:noFill/>
                </a:ln>
                <a:solidFill>
                  <a:srgbClr val="FF0000"/>
                </a:solidFill>
                <a:effectLst/>
                <a:uLnTx/>
                <a:uFillTx/>
                <a:latin typeface="+mn-lt"/>
                <a:ea typeface="隶书" panose="02010509060101010101" pitchFamily="49" charset="-122"/>
                <a:cs typeface="+mn-cs"/>
              </a:rPr>
              <a:t>安</a:t>
            </a:r>
            <a:r>
              <a:rPr kumimoji="0" lang="zh-CN" altLang="zh-CN" sz="2800" b="1" i="0" u="none" strike="noStrike" kern="1200" cap="none" spc="0" normalizeH="0" baseline="0" noProof="1">
                <a:ln>
                  <a:noFill/>
                </a:ln>
                <a:solidFill>
                  <a:srgbClr val="FF0000"/>
                </a:solidFill>
                <a:effectLst/>
                <a:uLnTx/>
                <a:uFillTx/>
                <a:latin typeface="+mn-lt"/>
                <a:ea typeface="隶书" panose="02010509060101010101" pitchFamily="49" charset="-122"/>
                <a:cs typeface="+mn-cs"/>
              </a:rPr>
              <a:t>全专项评</a:t>
            </a:r>
            <a:r>
              <a:rPr kumimoji="0" lang="zh-CN" altLang="zh-CN" sz="2800" b="1" i="0" u="none" strike="noStrike" kern="1200" cap="none" spc="0" normalizeH="0" baseline="0" noProof="1" smtClean="0">
                <a:ln>
                  <a:noFill/>
                </a:ln>
                <a:solidFill>
                  <a:srgbClr val="FF0000"/>
                </a:solidFill>
                <a:effectLst/>
                <a:uLnTx/>
                <a:uFillTx/>
                <a:latin typeface="+mn-lt"/>
                <a:ea typeface="隶书" panose="02010509060101010101" pitchFamily="49" charset="-122"/>
                <a:cs typeface="+mn-cs"/>
              </a:rPr>
              <a:t>价</a:t>
            </a:r>
            <a:r>
              <a:rPr kumimoji="0" lang="zh-CN" altLang="en-US" sz="2800" b="1" i="0" u="none" strike="noStrike" kern="1200" cap="none" spc="0" normalizeH="0" baseline="0" noProof="1" smtClean="0">
                <a:ln>
                  <a:noFill/>
                </a:ln>
                <a:solidFill>
                  <a:srgbClr val="FF0000"/>
                </a:solidFill>
                <a:effectLst/>
                <a:uLnTx/>
                <a:uFillTx/>
                <a:latin typeface="+mn-lt"/>
                <a:ea typeface="隶书" panose="02010509060101010101" pitchFamily="49" charset="-122"/>
                <a:cs typeface="+mn-cs"/>
              </a:rPr>
              <a:t>）</a:t>
            </a:r>
            <a:r>
              <a:rPr kumimoji="0" lang="zh-CN" altLang="zh-CN" sz="2800" b="1" i="0" u="none" strike="noStrike" kern="1200" cap="none" spc="0" normalizeH="0" baseline="0" noProof="1" smtClean="0">
                <a:ln>
                  <a:noFill/>
                </a:ln>
                <a:solidFill>
                  <a:srgbClr val="FF0000"/>
                </a:solidFill>
                <a:effectLst/>
                <a:uLnTx/>
                <a:uFillTx/>
                <a:latin typeface="+mn-lt"/>
                <a:ea typeface="隶书" panose="02010509060101010101" pitchFamily="49" charset="-122"/>
                <a:cs typeface="+mn-cs"/>
              </a:rPr>
              <a:t>。</a:t>
            </a:r>
            <a:endParaRPr kumimoji="0" lang="zh-CN" altLang="zh-CN" sz="2800" b="1" i="0" u="none" strike="noStrike" kern="1200" cap="none" spc="0" normalizeH="0" baseline="0" noProof="1">
              <a:ln>
                <a:noFill/>
              </a:ln>
              <a:solidFill>
                <a:schemeClr val="tx1"/>
              </a:solidFill>
              <a:effectLst/>
              <a:uLnTx/>
              <a:uFillTx/>
              <a:latin typeface="+mn-lt"/>
              <a:ea typeface="隶书" panose="020105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zh-CN" altLang="zh-CN" sz="2800" b="0" i="0" u="none" strike="noStrike" kern="1200" cap="none" spc="0" normalizeH="0" baseline="0" noProof="1">
              <a:ln>
                <a:noFill/>
              </a:ln>
              <a:solidFill>
                <a:schemeClr val="tx1"/>
              </a:solidFill>
              <a:effectLst/>
              <a:uLnTx/>
              <a:uFillTx/>
              <a:latin typeface="+mn-lt"/>
              <a:ea typeface="+mn-ea"/>
              <a:cs typeface="+mn-cs"/>
            </a:endParaRPr>
          </a:p>
        </p:txBody>
      </p:sp>
      <p:sp>
        <p:nvSpPr>
          <p:cNvPr id="6" name="矩形 5"/>
          <p:cNvSpPr/>
          <p:nvPr/>
        </p:nvSpPr>
        <p:spPr>
          <a:xfrm>
            <a:off x="34925" y="1484313"/>
            <a:ext cx="9109075" cy="585788"/>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一、</a:t>
            </a:r>
            <a:r>
              <a:rPr kumimoji="0" lang="x-none"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安全评价目的和意义</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6148"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sp>
        <p:nvSpPr>
          <p:cNvPr id="4" name="文本框 3"/>
          <p:cNvSpPr txBox="1"/>
          <p:nvPr/>
        </p:nvSpPr>
        <p:spPr>
          <a:xfrm>
            <a:off x="3830320" y="6330315"/>
            <a:ext cx="5206365" cy="306705"/>
          </a:xfrm>
          <a:prstGeom prst="rect">
            <a:avLst/>
          </a:prstGeom>
          <a:noFill/>
        </p:spPr>
        <p:txBody>
          <a:bodyPr wrap="square" rtlCol="0">
            <a:spAutoFit/>
          </a:bodyPr>
          <a:lstStyle/>
          <a:p>
            <a:endParaRPr lang="zh-CN" altLang="en-US"/>
          </a:p>
        </p:txBody>
      </p:sp>
      <p:grpSp>
        <p:nvGrpSpPr>
          <p:cNvPr id="7" name="组合 6"/>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2"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p:cNvGraphicFramePr/>
          <p:nvPr/>
        </p:nvGraphicFramePr>
        <p:xfrm>
          <a:off x="107504" y="1928802"/>
          <a:ext cx="8964488"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四、</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主要过程与结论</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33795" name="Rectangle 2"/>
          <p:cNvSpPr/>
          <p:nvPr/>
        </p:nvSpPr>
        <p:spPr>
          <a:xfrm>
            <a:off x="0" y="0"/>
            <a:ext cx="9144000" cy="0"/>
          </a:xfrm>
          <a:prstGeom prst="rect">
            <a:avLst/>
          </a:prstGeom>
          <a:noFill/>
          <a:ln w="9525">
            <a:noFill/>
          </a:ln>
        </p:spPr>
        <p:txBody>
          <a:bodyPr wrap="none" anchor="ctr">
            <a:spAutoFit/>
          </a:bodyPr>
          <a:lstStyle/>
          <a:p>
            <a:endParaRPr lang="zh-CN" altLang="en-US" dirty="0">
              <a:latin typeface="Arial" panose="020B0604020202020204" pitchFamily="34" charset="0"/>
            </a:endParaRPr>
          </a:p>
        </p:txBody>
      </p:sp>
      <p:sp>
        <p:nvSpPr>
          <p:cNvPr id="33797"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7"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p:cNvGraphicFramePr/>
          <p:nvPr/>
        </p:nvGraphicFramePr>
        <p:xfrm>
          <a:off x="140142" y="2204105"/>
          <a:ext cx="889248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818" name="Rectangle 2"/>
          <p:cNvSpPr/>
          <p:nvPr/>
        </p:nvSpPr>
        <p:spPr>
          <a:xfrm>
            <a:off x="0" y="0"/>
            <a:ext cx="9144000" cy="0"/>
          </a:xfrm>
          <a:prstGeom prst="rect">
            <a:avLst/>
          </a:prstGeom>
          <a:noFill/>
          <a:ln w="9525">
            <a:noFill/>
          </a:ln>
        </p:spPr>
        <p:txBody>
          <a:bodyPr wrap="none" anchor="ctr">
            <a:spAutoFit/>
          </a:bodyPr>
          <a:lstStyle/>
          <a:p>
            <a:endParaRPr lang="zh-CN" altLang="en-US" dirty="0">
              <a:latin typeface="Arial" panose="020B0604020202020204" pitchFamily="34" charset="0"/>
            </a:endParaRPr>
          </a:p>
        </p:txBody>
      </p:sp>
      <p:sp>
        <p:nvSpPr>
          <p:cNvPr id="2" name="矩形 1"/>
          <p:cNvSpPr/>
          <p:nvPr/>
        </p:nvSpPr>
        <p:spPr>
          <a:xfrm>
            <a:off x="34925" y="134080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四、</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主要过程与结论</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34821" name="Rectangle 2"/>
          <p:cNvSpPr>
            <a:spLocks noGrp="1"/>
          </p:cNvSpPr>
          <p:nvPr>
            <p:ph type="title"/>
          </p:nvPr>
        </p:nvSpPr>
        <p:spPr>
          <a:xfrm>
            <a:off x="1187133"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pic>
        <p:nvPicPr>
          <p:cNvPr id="9" name="图片 8"/>
          <p:cNvPicPr>
            <a:picLocks noChangeAspect="1"/>
          </p:cNvPicPr>
          <p:nvPr/>
        </p:nvPicPr>
        <p:blipFill>
          <a:blip r:embed="rId7" cstate="print">
            <a:lum contrast="24000"/>
          </a:blip>
          <a:stretch>
            <a:fillRect/>
          </a:stretch>
        </p:blipFill>
        <p:spPr>
          <a:xfrm>
            <a:off x="1809115" y="6194425"/>
            <a:ext cx="7056755" cy="62992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隶书" panose="02010509060101010101" pitchFamily="49" charset="-122"/>
                <a:cs typeface="+mn-cs"/>
              </a:rPr>
              <a:t>五、</a:t>
            </a: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民爆安评与安全监管的关系</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35843" name="Rectangle 2"/>
          <p:cNvSpPr/>
          <p:nvPr/>
        </p:nvSpPr>
        <p:spPr>
          <a:xfrm>
            <a:off x="0" y="0"/>
            <a:ext cx="9144000" cy="0"/>
          </a:xfrm>
          <a:prstGeom prst="rect">
            <a:avLst/>
          </a:prstGeom>
          <a:noFill/>
          <a:ln w="9525">
            <a:noFill/>
          </a:ln>
        </p:spPr>
        <p:txBody>
          <a:bodyPr wrap="none" anchor="ctr">
            <a:spAutoFit/>
          </a:bodyPr>
          <a:lstStyle/>
          <a:p>
            <a:endParaRPr lang="zh-CN" altLang="en-US" dirty="0">
              <a:latin typeface="Arial" panose="020B0604020202020204" pitchFamily="34" charset="0"/>
            </a:endParaRPr>
          </a:p>
        </p:txBody>
      </p:sp>
      <p:sp>
        <p:nvSpPr>
          <p:cNvPr id="139266" name="Rectangle 2"/>
          <p:cNvSpPr>
            <a:spLocks noChangeArrowheads="1"/>
          </p:cNvSpPr>
          <p:nvPr/>
        </p:nvSpPr>
        <p:spPr bwMode="auto">
          <a:xfrm>
            <a:off x="250825" y="2276475"/>
            <a:ext cx="8353425" cy="3968750"/>
          </a:xfrm>
          <a:prstGeom prst="rect">
            <a:avLst/>
          </a:prstGeom>
          <a:noFill/>
          <a:ln w="9525">
            <a:noFill/>
            <a:miter lim="800000"/>
          </a:ln>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隶书" panose="02010509060101010101" pitchFamily="49" charset="-122"/>
                <a:cs typeface="+mn-cs"/>
              </a:rPr>
              <a:t>1</a:t>
            </a:r>
            <a:r>
              <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隶书" panose="02010509060101010101" pitchFamily="49" charset="-122"/>
                <a:cs typeface="+mn-cs"/>
              </a:rPr>
              <a:t>、安全评价是安全监管的重要手段</a:t>
            </a:r>
          </a:p>
          <a:p>
            <a:pPr marL="0" marR="0" lvl="0" indent="457200" algn="l"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作为现代安全管理模式，体现了安全生产“以人为本和预防为主”的安全理念，是落实“安全第一，预防为主，综合治理”安全生产方针的重要技术保障，是安全生产监督管理的重要手段。</a:t>
            </a:r>
            <a:endParaRPr kumimoji="0" lang="en-US" altLang="zh-CN"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隶书" panose="02010509060101010101" pitchFamily="49" charset="-122"/>
                <a:cs typeface="+mn-cs"/>
              </a:rPr>
              <a:t>2、安全评价是安全管理的必要组成部分</a:t>
            </a:r>
          </a:p>
          <a:p>
            <a:pPr marL="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安全评价是安全系统工程重要组成部分，是预测、预防事故的重要手段，</a:t>
            </a:r>
            <a:r>
              <a:rPr kumimoji="0" lang="zh-CN"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可确认生产经营单位是否具备法定安全生产条件。</a:t>
            </a:r>
          </a:p>
          <a:p>
            <a:pPr marL="0" marR="0" lvl="0" indent="35560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
        <p:nvSpPr>
          <p:cNvPr id="35845"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示 7"/>
          <p:cNvGraphicFramePr/>
          <p:nvPr/>
        </p:nvGraphicFramePr>
        <p:xfrm>
          <a:off x="179508" y="2709423"/>
          <a:ext cx="8784976" cy="3487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34925" y="1404938"/>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五、民爆安评与安全监管的关系</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36867" name="Rectangle 2"/>
          <p:cNvSpPr/>
          <p:nvPr/>
        </p:nvSpPr>
        <p:spPr>
          <a:xfrm>
            <a:off x="0" y="0"/>
            <a:ext cx="9144000" cy="0"/>
          </a:xfrm>
          <a:prstGeom prst="rect">
            <a:avLst/>
          </a:prstGeom>
          <a:noFill/>
          <a:ln w="9525">
            <a:noFill/>
          </a:ln>
        </p:spPr>
        <p:txBody>
          <a:bodyPr wrap="none" anchor="ctr">
            <a:spAutoFit/>
          </a:bodyPr>
          <a:lstStyle/>
          <a:p>
            <a:endParaRPr lang="zh-CN" altLang="en-US" dirty="0">
              <a:latin typeface="Arial" panose="020B0604020202020204" pitchFamily="34" charset="0"/>
            </a:endParaRPr>
          </a:p>
        </p:txBody>
      </p:sp>
      <p:sp>
        <p:nvSpPr>
          <p:cNvPr id="139266" name="Rectangle 2"/>
          <p:cNvSpPr>
            <a:spLocks noChangeArrowheads="1"/>
          </p:cNvSpPr>
          <p:nvPr/>
        </p:nvSpPr>
        <p:spPr bwMode="auto">
          <a:xfrm>
            <a:off x="0" y="1989138"/>
            <a:ext cx="8353425" cy="1384300"/>
          </a:xfrm>
          <a:prstGeom prst="rect">
            <a:avLst/>
          </a:prstGeom>
          <a:noFill/>
          <a:ln w="9525">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0000CC"/>
                </a:solidFill>
                <a:effectLst/>
                <a:uLnTx/>
                <a:uFillTx/>
                <a:latin typeface="Times New Roman" panose="02020603050405020304" pitchFamily="18" charset="0"/>
                <a:ea typeface="隶书" panose="02010509060101010101" pitchFamily="49" charset="-122"/>
                <a:cs typeface="+mn-cs"/>
              </a:rPr>
              <a:t>3</a:t>
            </a:r>
            <a:r>
              <a:rPr kumimoji="0" lang="zh-CN" altLang="en-US" sz="2800" b="1" i="0" u="none" strike="noStrike" kern="1200" cap="none" spc="0" normalizeH="0" baseline="0" noProof="0" dirty="0">
                <a:ln>
                  <a:noFill/>
                </a:ln>
                <a:solidFill>
                  <a:srgbClr val="0000CC"/>
                </a:solidFill>
                <a:effectLst/>
                <a:uLnTx/>
                <a:uFillTx/>
                <a:latin typeface="Times New Roman" panose="02020603050405020304" pitchFamily="18" charset="0"/>
                <a:ea typeface="隶书" panose="02010509060101010101" pitchFamily="49" charset="-122"/>
                <a:cs typeface="+mn-cs"/>
              </a:rPr>
              <a:t>、安全评价有助于政府安全监督管理部门对企业安全生产实行宏观调控</a:t>
            </a:r>
          </a:p>
          <a:p>
            <a:pPr marL="0" marR="0" lvl="0" indent="355600" algn="l"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6870"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7"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五、民爆安评与安全监管的关系</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37891" name="Rectangle 2"/>
          <p:cNvSpPr/>
          <p:nvPr/>
        </p:nvSpPr>
        <p:spPr>
          <a:xfrm>
            <a:off x="0" y="0"/>
            <a:ext cx="9144000" cy="0"/>
          </a:xfrm>
          <a:prstGeom prst="rect">
            <a:avLst/>
          </a:prstGeom>
          <a:noFill/>
          <a:ln w="9525">
            <a:noFill/>
          </a:ln>
        </p:spPr>
        <p:txBody>
          <a:bodyPr wrap="none" anchor="ctr">
            <a:spAutoFit/>
          </a:bodyPr>
          <a:lstStyle/>
          <a:p>
            <a:endParaRPr lang="zh-CN" altLang="en-US" dirty="0">
              <a:latin typeface="Arial" panose="020B0604020202020204" pitchFamily="34" charset="0"/>
            </a:endParaRPr>
          </a:p>
        </p:txBody>
      </p:sp>
      <p:sp>
        <p:nvSpPr>
          <p:cNvPr id="139266" name="Rectangle 2"/>
          <p:cNvSpPr>
            <a:spLocks noChangeArrowheads="1"/>
          </p:cNvSpPr>
          <p:nvPr/>
        </p:nvSpPr>
        <p:spPr bwMode="auto">
          <a:xfrm>
            <a:off x="393700" y="1968500"/>
            <a:ext cx="8353425" cy="4586288"/>
          </a:xfrm>
          <a:prstGeom prst="rect">
            <a:avLst/>
          </a:prstGeom>
          <a:noFill/>
          <a:ln w="9525">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000099"/>
                </a:solidFill>
                <a:effectLst/>
                <a:uLnTx/>
                <a:uFillTx/>
                <a:latin typeface="Times New Roman" panose="02020603050405020304" pitchFamily="18" charset="0"/>
                <a:ea typeface="隶书" panose="02010509060101010101" pitchFamily="49" charset="-122"/>
                <a:cs typeface="+mn-cs"/>
              </a:rPr>
              <a:t>4</a:t>
            </a:r>
            <a:r>
              <a:rPr kumimoji="0" lang="zh-CN" altLang="zh-CN" sz="2800" b="1" i="0" u="none" strike="noStrike" kern="1200" cap="none" spc="0" normalizeH="0" baseline="0" noProof="0" dirty="0">
                <a:ln>
                  <a:noFill/>
                </a:ln>
                <a:solidFill>
                  <a:srgbClr val="000099"/>
                </a:solidFill>
                <a:effectLst/>
                <a:uLnTx/>
                <a:uFillTx/>
                <a:latin typeface="Times New Roman" panose="02020603050405020304" pitchFamily="18" charset="0"/>
                <a:ea typeface="隶书" panose="02010509060101010101" pitchFamily="49" charset="-122"/>
                <a:cs typeface="+mn-cs"/>
              </a:rPr>
              <a:t>、开展安全评价工作为实现安全管理的系统化和科学化创造条件</a:t>
            </a:r>
            <a:endParaRPr kumimoji="0" lang="zh-CN" altLang="zh-CN" sz="3200" b="1" i="0" u="none" strike="noStrike" kern="1200" cap="none" spc="0" normalizeH="0" baseline="0" noProof="0" dirty="0">
              <a:ln>
                <a:noFill/>
              </a:ln>
              <a:solidFill>
                <a:srgbClr val="0000CC"/>
              </a:solidFill>
              <a:effectLst/>
              <a:uLnTx/>
              <a:uFillTx/>
              <a:latin typeface="Times New Roman" panose="02020603050405020304" pitchFamily="18" charset="0"/>
              <a:ea typeface="隶书" panose="02010509060101010101" pitchFamily="49" charset="-122"/>
              <a:cs typeface="+mn-cs"/>
            </a:endParaRPr>
          </a:p>
          <a:p>
            <a:pPr marL="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当代人对安全生产问题的新认识新观念表现在对安全本质的再认识和剖析上，基于危险分析和预测平价的基础上。</a:t>
            </a:r>
            <a:r>
              <a:rPr kumimoji="0" lang="zh-CN"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表现在对事故的本质揭示和规律认识的基础上，安全生产建立在预防和控制基础上。</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000099"/>
                </a:solidFill>
                <a:effectLst/>
                <a:uLnTx/>
                <a:uFillTx/>
                <a:latin typeface="Times New Roman" panose="02020603050405020304" pitchFamily="18" charset="0"/>
                <a:ea typeface="隶书" panose="02010509060101010101" pitchFamily="49" charset="-122"/>
                <a:cs typeface="+mn-cs"/>
              </a:rPr>
              <a:t>5、安全评价为安全管理提供问题导向和监管支撑，</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隶书" panose="02010509060101010101" pitchFamily="49" charset="-122"/>
                <a:cs typeface="+mn-cs"/>
              </a:rPr>
              <a:t>安全监管</a:t>
            </a:r>
            <a:r>
              <a:rPr kumimoji="0" lang="zh-C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隶书" panose="02010509060101010101" pitchFamily="49" charset="-122"/>
                <a:cs typeface="+mn-cs"/>
              </a:rPr>
              <a:t>对安评提出措施建议的实施效果进行检查督导，</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隶书" panose="02010509060101010101" pitchFamily="49" charset="-122"/>
                <a:cs typeface="+mn-cs"/>
              </a:rPr>
              <a:t>反过来促进安全评价持续提升评价质量，</a:t>
            </a:r>
            <a:r>
              <a:rPr kumimoji="0" lang="en-US" altLang="zh-CN" sz="2800" b="1" i="0" u="none" strike="noStrike" kern="1200" cap="none" spc="0" normalizeH="0" baseline="0" noProof="0" dirty="0">
                <a:ln>
                  <a:noFill/>
                </a:ln>
                <a:solidFill>
                  <a:srgbClr val="000099"/>
                </a:solidFill>
                <a:effectLst/>
                <a:uLnTx/>
                <a:uFillTx/>
                <a:latin typeface="Times New Roman" panose="02020603050405020304" pitchFamily="18" charset="0"/>
                <a:ea typeface="隶书" panose="02010509060101010101" pitchFamily="49" charset="-122"/>
                <a:cs typeface="+mn-cs"/>
              </a:rPr>
              <a:t>促进企业安全生产水平提高。</a:t>
            </a:r>
          </a:p>
          <a:p>
            <a:pPr marL="0" marR="0" lvl="0" indent="355600" algn="l" defTabSz="914400" rtl="0" eaLnBrk="0" fontAlgn="base" latinLnBrk="0" hangingPunct="0">
              <a:lnSpc>
                <a:spcPct val="100000"/>
              </a:lnSpc>
              <a:spcBef>
                <a:spcPct val="0"/>
              </a:spcBef>
              <a:spcAft>
                <a:spcPct val="0"/>
              </a:spcAft>
              <a:buClrTx/>
              <a:buSzTx/>
              <a:buFontTx/>
              <a:buNone/>
              <a:defRPr/>
            </a:pPr>
            <a:endPar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7893"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925" y="1549400"/>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六、现阶段民爆安全监管政策与主要标准</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38915" name="Rectangle 2"/>
          <p:cNvSpPr/>
          <p:nvPr/>
        </p:nvSpPr>
        <p:spPr>
          <a:xfrm>
            <a:off x="0" y="0"/>
            <a:ext cx="9144000" cy="0"/>
          </a:xfrm>
          <a:prstGeom prst="rect">
            <a:avLst/>
          </a:prstGeom>
          <a:noFill/>
          <a:ln w="9525">
            <a:noFill/>
          </a:ln>
        </p:spPr>
        <p:txBody>
          <a:bodyPr wrap="none" anchor="ctr">
            <a:spAutoFit/>
          </a:bodyPr>
          <a:lstStyle/>
          <a:p>
            <a:endParaRPr lang="zh-CN" altLang="en-US" dirty="0">
              <a:latin typeface="Arial" panose="020B0604020202020204" pitchFamily="34" charset="0"/>
            </a:endParaRPr>
          </a:p>
        </p:txBody>
      </p:sp>
      <p:sp>
        <p:nvSpPr>
          <p:cNvPr id="139266" name="Rectangle 2"/>
          <p:cNvSpPr>
            <a:spLocks noChangeArrowheads="1"/>
          </p:cNvSpPr>
          <p:nvPr/>
        </p:nvSpPr>
        <p:spPr bwMode="auto">
          <a:xfrm>
            <a:off x="423863" y="2276475"/>
            <a:ext cx="8180388" cy="3168650"/>
          </a:xfrm>
          <a:prstGeom prst="rect">
            <a:avLst/>
          </a:prstGeom>
          <a:noFill/>
          <a:ln w="9525">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000099"/>
                </a:solidFill>
                <a:effectLst/>
                <a:uLnTx/>
                <a:uFillTx/>
                <a:latin typeface="Times New Roman" panose="02020603050405020304" pitchFamily="18" charset="0"/>
                <a:ea typeface="隶书" panose="02010509060101010101" pitchFamily="49" charset="-122"/>
                <a:cs typeface="+mn-cs"/>
              </a:rPr>
              <a:t>1</a:t>
            </a:r>
            <a:r>
              <a:rPr kumimoji="0" lang="zh-CN" altLang="en-US" sz="2800" b="1" i="0" u="none" strike="noStrike" kern="1200" cap="none" spc="0" normalizeH="0" baseline="0" noProof="0" dirty="0">
                <a:ln>
                  <a:noFill/>
                </a:ln>
                <a:solidFill>
                  <a:srgbClr val="000099"/>
                </a:solidFill>
                <a:effectLst/>
                <a:uLnTx/>
                <a:uFillTx/>
                <a:latin typeface="Times New Roman" panose="02020603050405020304" pitchFamily="18" charset="0"/>
                <a:ea typeface="隶书" panose="02010509060101010101" pitchFamily="49" charset="-122"/>
                <a:cs typeface="+mn-cs"/>
              </a:rPr>
              <a:t>、</a:t>
            </a:r>
            <a:r>
              <a:rPr kumimoji="0" lang="zh-CN" altLang="zh-CN" sz="2800" b="1" i="0" u="none" strike="noStrike" kern="1200" cap="none" spc="0" normalizeH="0" baseline="0" noProof="0" dirty="0">
                <a:ln>
                  <a:noFill/>
                </a:ln>
                <a:solidFill>
                  <a:srgbClr val="000099"/>
                </a:solidFill>
                <a:effectLst/>
                <a:uLnTx/>
                <a:uFillTx/>
                <a:latin typeface="Times New Roman" panose="02020603050405020304" pitchFamily="18" charset="0"/>
                <a:ea typeface="隶书" panose="02010509060101010101" pitchFamily="49" charset="-122"/>
                <a:cs typeface="+mn-cs"/>
              </a:rPr>
              <a:t>《民用爆炸物品行业发展规划 （2016-2020年 》</a:t>
            </a:r>
            <a:endParaRPr kumimoji="0" lang="zh-CN" altLang="zh-CN" sz="2800" b="1" i="0" u="none" strike="noStrike" kern="1200" cap="none" spc="0" normalizeH="0" baseline="0" noProof="0" dirty="0">
              <a:ln>
                <a:noFill/>
              </a:ln>
              <a:solidFill>
                <a:srgbClr val="000099"/>
              </a:solidFill>
              <a:effectLst/>
              <a:uLnTx/>
              <a:uFillTx/>
              <a:latin typeface="黑体" panose="02010609060101010101" pitchFamily="49" charset="-122"/>
              <a:ea typeface="黑体" panose="02010609060101010101" pitchFamily="49" charset="-122"/>
              <a:cs typeface="+mn-cs"/>
            </a:endParaRPr>
          </a:p>
          <a:p>
            <a:pPr marL="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加强民爆物品生产、流通、使用等关键环节安全管控。</a:t>
            </a:r>
          </a:p>
          <a:p>
            <a:pPr marL="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推广民爆物品生产、销售、运输、储存、爆破作</a:t>
            </a: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业</a:t>
            </a: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a:t>
            </a:r>
            <a:r>
              <a:rPr kumimoji="0" lang="zh-CN" altLang="en-US" sz="2400" b="0"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炸</a:t>
            </a:r>
            <a:r>
              <a:rPr kumimoji="0" lang="zh-CN"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药现场混</a:t>
            </a:r>
            <a:r>
              <a:rPr kumimoji="0" lang="zh-CN" altLang="en-US" sz="2400" b="0"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装</a:t>
            </a: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一</a:t>
            </a: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体化服务模式。</a:t>
            </a:r>
          </a:p>
          <a:p>
            <a:pPr marL="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以工业炸药、工业雷管为重点，推进机器人和智能成套装备在民爆行业的应用，</a:t>
            </a:r>
            <a:r>
              <a:rPr kumimoji="0" lang="zh-CN"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减少</a:t>
            </a: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民爆物品生产危险作业场所</a:t>
            </a:r>
            <a:r>
              <a:rPr kumimoji="0" lang="zh-CN"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操作人员</a:t>
            </a: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和</a:t>
            </a:r>
            <a:r>
              <a:rPr kumimoji="0" lang="zh-CN" altLang="en-US" sz="2400" b="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Times New Roman" panose="02020603050405020304" pitchFamily="18" charset="0"/>
              </a:rPr>
              <a:t>危险品储存数量</a:t>
            </a: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a:t>
            </a:r>
            <a:endParaRPr kumimoji="0" lang="en-US"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提</a:t>
            </a: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Times New Roman" panose="02020603050405020304" pitchFamily="18" charset="0"/>
              </a:rPr>
              <a:t>升安全管理水平，完善安全监管长效机制。</a:t>
            </a:r>
            <a:endParaRPr kumimoji="0" lang="zh-CN" altLang="en-US" sz="28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8917"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六、现阶段民爆安全监管政策与主要标准</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39939" name="Rectangle 2"/>
          <p:cNvSpPr/>
          <p:nvPr/>
        </p:nvSpPr>
        <p:spPr>
          <a:xfrm>
            <a:off x="0" y="0"/>
            <a:ext cx="9144000" cy="0"/>
          </a:xfrm>
          <a:prstGeom prst="rect">
            <a:avLst/>
          </a:prstGeom>
          <a:noFill/>
          <a:ln w="9525">
            <a:noFill/>
          </a:ln>
        </p:spPr>
        <p:txBody>
          <a:bodyPr wrap="none" anchor="ctr">
            <a:spAutoFit/>
          </a:bodyPr>
          <a:lstStyle/>
          <a:p>
            <a:endParaRPr lang="zh-CN" altLang="en-US" dirty="0">
              <a:latin typeface="Arial" panose="020B0604020202020204" pitchFamily="34" charset="0"/>
            </a:endParaRPr>
          </a:p>
        </p:txBody>
      </p:sp>
      <p:sp>
        <p:nvSpPr>
          <p:cNvPr id="39940" name="Rectangle 2"/>
          <p:cNvSpPr/>
          <p:nvPr/>
        </p:nvSpPr>
        <p:spPr>
          <a:xfrm>
            <a:off x="473075" y="1940600"/>
            <a:ext cx="8275638" cy="4062651"/>
          </a:xfrm>
          <a:prstGeom prst="rect">
            <a:avLst/>
          </a:prstGeom>
          <a:noFill/>
          <a:ln w="9525">
            <a:noFill/>
          </a:ln>
        </p:spPr>
        <p:txBody>
          <a:bodyPr anchor="ctr">
            <a:spAutoFit/>
          </a:bodyPr>
          <a:lstStyle/>
          <a:p>
            <a:r>
              <a:rPr lang="en-US" altLang="zh-CN" sz="2800" dirty="0" smtClean="0">
                <a:solidFill>
                  <a:srgbClr val="000099"/>
                </a:solidFill>
                <a:latin typeface="Times New Roman" panose="02020603050405020304" pitchFamily="18" charset="0"/>
              </a:rPr>
              <a:t>2</a:t>
            </a:r>
            <a:r>
              <a:rPr lang="zh-CN" altLang="en-US" sz="2800" dirty="0" smtClean="0">
                <a:solidFill>
                  <a:srgbClr val="000099"/>
                </a:solidFill>
                <a:latin typeface="Times New Roman" panose="02020603050405020304" pitchFamily="18" charset="0"/>
              </a:rPr>
              <a:t>、</a:t>
            </a:r>
            <a:r>
              <a:rPr lang="zh-CN" altLang="zh-CN" sz="2800" dirty="0" smtClean="0">
                <a:solidFill>
                  <a:srgbClr val="000099"/>
                </a:solidFill>
                <a:latin typeface="Times New Roman" panose="02020603050405020304" pitchFamily="18" charset="0"/>
              </a:rPr>
              <a:t>《</a:t>
            </a:r>
            <a:r>
              <a:rPr lang="zh-CN" altLang="zh-CN" sz="2800" dirty="0">
                <a:solidFill>
                  <a:srgbClr val="000099"/>
                </a:solidFill>
                <a:latin typeface="Times New Roman" panose="02020603050405020304" pitchFamily="18" charset="0"/>
              </a:rPr>
              <a:t>标本兼治遏制重特大事故工作指南</a:t>
            </a:r>
            <a:r>
              <a:rPr lang="zh-CN" altLang="zh-CN" sz="2800" dirty="0" smtClean="0">
                <a:solidFill>
                  <a:srgbClr val="000099"/>
                </a:solidFill>
                <a:latin typeface="Times New Roman" panose="02020603050405020304" pitchFamily="18" charset="0"/>
              </a:rPr>
              <a:t>》</a:t>
            </a:r>
            <a:r>
              <a:rPr lang="zh-CN" altLang="zh-CN" sz="2800" dirty="0" smtClean="0"/>
              <a:t>安委办〔</a:t>
            </a:r>
            <a:r>
              <a:rPr lang="en-US" altLang="zh-CN" sz="2800" dirty="0" smtClean="0"/>
              <a:t>2016</a:t>
            </a:r>
            <a:r>
              <a:rPr lang="zh-CN" altLang="zh-CN" sz="2800" dirty="0" smtClean="0"/>
              <a:t>〕</a:t>
            </a:r>
            <a:r>
              <a:rPr lang="en-US" altLang="zh-CN" sz="2800" dirty="0" smtClean="0"/>
              <a:t>3</a:t>
            </a:r>
            <a:r>
              <a:rPr lang="zh-CN" altLang="zh-CN" sz="2800" dirty="0" smtClean="0"/>
              <a:t>号</a:t>
            </a:r>
          </a:p>
          <a:p>
            <a:endParaRPr lang="zh-CN" altLang="zh-CN" sz="2800" dirty="0">
              <a:solidFill>
                <a:srgbClr val="000099"/>
              </a:solidFill>
              <a:latin typeface="黑体" panose="02010609060101010101" pitchFamily="49" charset="-122"/>
              <a:ea typeface="黑体" panose="02010609060101010101" pitchFamily="49" charset="-122"/>
            </a:endParaRPr>
          </a:p>
          <a:p>
            <a:pPr>
              <a:spcBef>
                <a:spcPts val="1200"/>
              </a:spcBef>
            </a:pPr>
            <a:r>
              <a:rPr lang="zh-CN" altLang="zh-CN"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）构建形成点、线、面有机结合、无缝对接的</a:t>
            </a:r>
            <a:r>
              <a:rPr lang="zh-CN" altLang="en-US" sz="2400" dirty="0">
                <a:solidFill>
                  <a:srgbClr val="FF0000"/>
                </a:solidFill>
                <a:latin typeface="黑体" panose="02010609060101010101" pitchFamily="49" charset="-122"/>
                <a:ea typeface="黑体" panose="02010609060101010101" pitchFamily="49" charset="-122"/>
              </a:rPr>
              <a:t>安全风险分级管控</a:t>
            </a:r>
            <a:r>
              <a:rPr lang="zh-CN" altLang="en-US" sz="2400" dirty="0">
                <a:latin typeface="黑体" panose="02010609060101010101" pitchFamily="49" charset="-122"/>
                <a:ea typeface="黑体" panose="02010609060101010101" pitchFamily="49" charset="-122"/>
              </a:rPr>
              <a:t>和</a:t>
            </a:r>
            <a:r>
              <a:rPr lang="zh-CN" altLang="en-US" sz="2400" dirty="0">
                <a:solidFill>
                  <a:srgbClr val="FF0000"/>
                </a:solidFill>
                <a:latin typeface="黑体" panose="02010609060101010101" pitchFamily="49" charset="-122"/>
                <a:ea typeface="黑体" panose="02010609060101010101" pitchFamily="49" charset="-122"/>
              </a:rPr>
              <a:t>隐患排查治理</a:t>
            </a:r>
            <a:r>
              <a:rPr lang="zh-CN" altLang="en-US" sz="2400" dirty="0">
                <a:latin typeface="黑体" panose="02010609060101010101" pitchFamily="49" charset="-122"/>
                <a:ea typeface="黑体" panose="02010609060101010101" pitchFamily="49" charset="-122"/>
              </a:rPr>
              <a:t>双重预防性工作机制；（</a:t>
            </a:r>
            <a:r>
              <a:rPr lang="zh-CN" altLang="en-US" sz="2400" dirty="0">
                <a:solidFill>
                  <a:srgbClr val="FF0000"/>
                </a:solidFill>
                <a:latin typeface="黑体" panose="02010609060101010101" pitchFamily="49" charset="-122"/>
                <a:ea typeface="黑体" panose="02010609060101010101" pitchFamily="49" charset="-122"/>
              </a:rPr>
              <a:t>安全评价</a:t>
            </a:r>
            <a:r>
              <a:rPr lang="zh-CN" altLang="en-US" sz="2400" dirty="0">
                <a:latin typeface="黑体" panose="02010609060101010101" pitchFamily="49" charset="-122"/>
                <a:ea typeface="黑体" panose="02010609060101010101" pitchFamily="49" charset="-122"/>
              </a:rPr>
              <a:t>）</a:t>
            </a:r>
            <a:endParaRPr lang="zh-CN" altLang="zh-CN" sz="2400" dirty="0">
              <a:latin typeface="黑体" panose="02010609060101010101" pitchFamily="49" charset="-122"/>
              <a:ea typeface="黑体" panose="02010609060101010101" pitchFamily="49" charset="-122"/>
            </a:endParaRPr>
          </a:p>
          <a:p>
            <a:pPr>
              <a:spcBef>
                <a:spcPts val="1200"/>
              </a:spcBef>
            </a:pPr>
            <a:r>
              <a:rPr lang="zh-CN" altLang="zh-CN"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）构建形成完善的</a:t>
            </a:r>
            <a:r>
              <a:rPr lang="zh-CN" altLang="en-US" sz="2400" dirty="0">
                <a:solidFill>
                  <a:srgbClr val="FF0000"/>
                </a:solidFill>
                <a:latin typeface="黑体" panose="02010609060101010101" pitchFamily="49" charset="-122"/>
                <a:ea typeface="黑体" panose="02010609060101010101" pitchFamily="49" charset="-122"/>
              </a:rPr>
              <a:t>安全技术研发推广体系</a:t>
            </a:r>
            <a:r>
              <a:rPr lang="zh-CN" altLang="en-US" sz="2400" dirty="0">
                <a:latin typeface="黑体" panose="02010609060101010101" pitchFamily="49" charset="-122"/>
                <a:ea typeface="黑体" panose="02010609060101010101" pitchFamily="49" charset="-122"/>
              </a:rPr>
              <a:t>，安全科技保障能力水平得到显著提升；（</a:t>
            </a:r>
            <a:r>
              <a:rPr lang="zh-CN" altLang="en-US" sz="2400" dirty="0">
                <a:solidFill>
                  <a:srgbClr val="FF0000"/>
                </a:solidFill>
                <a:latin typeface="黑体" panose="02010609060101010101" pitchFamily="49" charset="-122"/>
                <a:ea typeface="黑体" panose="02010609060101010101" pitchFamily="49" charset="-122"/>
              </a:rPr>
              <a:t>安全评价</a:t>
            </a:r>
            <a:r>
              <a:rPr lang="zh-CN" altLang="en-US" sz="2400" dirty="0">
                <a:latin typeface="黑体" panose="02010609060101010101" pitchFamily="49" charset="-122"/>
                <a:ea typeface="黑体" panose="02010609060101010101" pitchFamily="49" charset="-122"/>
              </a:rPr>
              <a:t>）</a:t>
            </a:r>
            <a:endParaRPr lang="zh-CN" altLang="zh-CN" sz="2400" dirty="0">
              <a:latin typeface="黑体" panose="02010609060101010101" pitchFamily="49" charset="-122"/>
              <a:ea typeface="黑体" panose="02010609060101010101" pitchFamily="49" charset="-122"/>
            </a:endParaRPr>
          </a:p>
          <a:p>
            <a:pPr>
              <a:spcBef>
                <a:spcPts val="1200"/>
              </a:spcBef>
            </a:pPr>
            <a:r>
              <a:rPr lang="zh-CN" altLang="zh-CN"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）构建形成严格规范的</a:t>
            </a:r>
            <a:r>
              <a:rPr lang="zh-CN" altLang="en-US" sz="2400" dirty="0">
                <a:solidFill>
                  <a:srgbClr val="FF0000"/>
                </a:solidFill>
                <a:latin typeface="黑体" panose="02010609060101010101" pitchFamily="49" charset="-122"/>
                <a:ea typeface="黑体" panose="02010609060101010101" pitchFamily="49" charset="-122"/>
              </a:rPr>
              <a:t>惩治违法违规行为制度</a:t>
            </a:r>
            <a:r>
              <a:rPr lang="zh-CN" altLang="en-US" sz="2400" dirty="0">
                <a:latin typeface="黑体" panose="02010609060101010101" pitchFamily="49" charset="-122"/>
                <a:ea typeface="黑体" panose="02010609060101010101" pitchFamily="49" charset="-122"/>
              </a:rPr>
              <a:t>机制体系，使违法违规行为引发的重特大事故得到有效遏制；</a:t>
            </a:r>
          </a:p>
        </p:txBody>
      </p:sp>
      <p:sp>
        <p:nvSpPr>
          <p:cNvPr id="39941"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六、现阶段民爆安全监管政策与主要标准</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40963" name="Rectangle 2"/>
          <p:cNvSpPr/>
          <p:nvPr/>
        </p:nvSpPr>
        <p:spPr>
          <a:xfrm>
            <a:off x="0" y="0"/>
            <a:ext cx="9144000" cy="0"/>
          </a:xfrm>
          <a:prstGeom prst="rect">
            <a:avLst/>
          </a:prstGeom>
          <a:noFill/>
          <a:ln w="9525">
            <a:noFill/>
          </a:ln>
        </p:spPr>
        <p:txBody>
          <a:bodyPr wrap="none" anchor="ctr">
            <a:spAutoFit/>
          </a:bodyPr>
          <a:lstStyle/>
          <a:p>
            <a:endParaRPr lang="zh-CN" altLang="en-US" dirty="0">
              <a:latin typeface="Arial" panose="020B0604020202020204" pitchFamily="34" charset="0"/>
            </a:endParaRPr>
          </a:p>
        </p:txBody>
      </p:sp>
      <p:sp>
        <p:nvSpPr>
          <p:cNvPr id="40964" name="Rectangle 2"/>
          <p:cNvSpPr/>
          <p:nvPr/>
        </p:nvSpPr>
        <p:spPr>
          <a:xfrm>
            <a:off x="250825" y="2457450"/>
            <a:ext cx="8713788" cy="2460625"/>
          </a:xfrm>
          <a:prstGeom prst="rect">
            <a:avLst/>
          </a:prstGeom>
          <a:noFill/>
          <a:ln w="9525">
            <a:noFill/>
          </a:ln>
        </p:spPr>
        <p:txBody>
          <a:bodyPr anchor="ctr">
            <a:spAutoFit/>
          </a:bodyPr>
          <a:lstStyle/>
          <a:p>
            <a:r>
              <a:rPr lang="zh-CN" altLang="en-US"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）构建形成完善的</a:t>
            </a:r>
            <a:r>
              <a:rPr lang="zh-CN" altLang="en-US" sz="2400" dirty="0">
                <a:solidFill>
                  <a:srgbClr val="FF0000"/>
                </a:solidFill>
                <a:latin typeface="黑体" panose="02010609060101010101" pitchFamily="49" charset="-122"/>
                <a:ea typeface="黑体" panose="02010609060101010101" pitchFamily="49" charset="-122"/>
              </a:rPr>
              <a:t>安全准入制度</a:t>
            </a:r>
            <a:r>
              <a:rPr lang="zh-CN" altLang="en-US" sz="2400" dirty="0">
                <a:latin typeface="黑体" panose="02010609060101010101" pitchFamily="49" charset="-122"/>
                <a:ea typeface="黑体" panose="02010609060101010101" pitchFamily="49" charset="-122"/>
              </a:rPr>
              <a:t>体系，</a:t>
            </a:r>
            <a:r>
              <a:rPr lang="zh-CN" altLang="en-US" sz="2400" dirty="0">
                <a:solidFill>
                  <a:srgbClr val="FF0000"/>
                </a:solidFill>
                <a:latin typeface="黑体" panose="02010609060101010101" pitchFamily="49" charset="-122"/>
                <a:ea typeface="黑体" panose="02010609060101010101" pitchFamily="49" charset="-122"/>
              </a:rPr>
              <a:t>淘汰一批安全保障水平低的小矿小厂和工艺、技术、装备</a:t>
            </a:r>
            <a:r>
              <a:rPr lang="zh-CN" altLang="en-US" sz="2400" dirty="0">
                <a:latin typeface="黑体" panose="02010609060101010101" pitchFamily="49" charset="-122"/>
                <a:ea typeface="黑体" panose="02010609060101010101" pitchFamily="49" charset="-122"/>
              </a:rPr>
              <a:t>，安全生产源头治理能力得到全面加强；（</a:t>
            </a:r>
            <a:r>
              <a:rPr lang="zh-CN" altLang="en-US" sz="2400" dirty="0">
                <a:solidFill>
                  <a:srgbClr val="FF0000"/>
                </a:solidFill>
                <a:latin typeface="黑体" panose="02010609060101010101" pitchFamily="49" charset="-122"/>
                <a:ea typeface="黑体" panose="02010609060101010101" pitchFamily="49" charset="-122"/>
              </a:rPr>
              <a:t>安全评价</a:t>
            </a:r>
            <a:r>
              <a:rPr lang="zh-CN" altLang="en-US" sz="2400" dirty="0">
                <a:latin typeface="黑体" panose="02010609060101010101" pitchFamily="49" charset="-122"/>
                <a:ea typeface="黑体" panose="02010609060101010101" pitchFamily="49" charset="-122"/>
              </a:rPr>
              <a:t>）</a:t>
            </a:r>
          </a:p>
          <a:p>
            <a:pPr>
              <a:spcBef>
                <a:spcPts val="1200"/>
              </a:spcBef>
            </a:pPr>
            <a:r>
              <a:rPr lang="zh-CN" altLang="en-US"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5</a:t>
            </a:r>
            <a:r>
              <a:rPr lang="zh-CN" altLang="en-US" sz="2400" dirty="0">
                <a:latin typeface="黑体" panose="02010609060101010101" pitchFamily="49" charset="-122"/>
                <a:ea typeface="黑体" panose="02010609060101010101" pitchFamily="49" charset="-122"/>
              </a:rPr>
              <a:t>）实施一批保护生命重点工程，根治一批可能诱发重特大事故的重大隐患；</a:t>
            </a:r>
            <a:r>
              <a:rPr lang="zh-CN" altLang="en-US" sz="2400" dirty="0">
                <a:solidFill>
                  <a:srgbClr val="FF0000"/>
                </a:solidFill>
                <a:latin typeface="黑体" panose="02010609060101010101" pitchFamily="49" charset="-122"/>
                <a:ea typeface="黑体" panose="02010609060101010101" pitchFamily="49" charset="-122"/>
              </a:rPr>
              <a:t>健全应急救援体系和应急响应机制</a:t>
            </a:r>
            <a:r>
              <a:rPr lang="zh-CN" altLang="en-US" sz="2400" dirty="0">
                <a:latin typeface="黑体" panose="02010609060101010101" pitchFamily="49" charset="-122"/>
                <a:ea typeface="黑体" panose="02010609060101010101" pitchFamily="49" charset="-122"/>
              </a:rPr>
              <a:t>，事故应急处置能力得到明显提升。（</a:t>
            </a:r>
            <a:r>
              <a:rPr lang="zh-CN" altLang="en-US" sz="2400" dirty="0">
                <a:solidFill>
                  <a:srgbClr val="FF0000"/>
                </a:solidFill>
                <a:latin typeface="黑体" panose="02010609060101010101" pitchFamily="49" charset="-122"/>
                <a:ea typeface="黑体" panose="02010609060101010101" pitchFamily="49" charset="-122"/>
              </a:rPr>
              <a:t>安全评价</a:t>
            </a:r>
            <a:r>
              <a:rPr lang="zh-CN" altLang="en-US" sz="2400" dirty="0">
                <a:latin typeface="黑体" panose="02010609060101010101" pitchFamily="49" charset="-122"/>
                <a:ea typeface="黑体" panose="02010609060101010101" pitchFamily="49" charset="-122"/>
              </a:rPr>
              <a:t>）</a:t>
            </a:r>
          </a:p>
        </p:txBody>
      </p:sp>
      <p:sp>
        <p:nvSpPr>
          <p:cNvPr id="40965"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六、现阶段民爆安全监管政策与主要标准</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41987" name="Rectangle 2"/>
          <p:cNvSpPr/>
          <p:nvPr/>
        </p:nvSpPr>
        <p:spPr>
          <a:xfrm>
            <a:off x="0" y="0"/>
            <a:ext cx="9144000" cy="0"/>
          </a:xfrm>
          <a:prstGeom prst="rect">
            <a:avLst/>
          </a:prstGeom>
          <a:noFill/>
          <a:ln w="9525">
            <a:noFill/>
          </a:ln>
        </p:spPr>
        <p:txBody>
          <a:bodyPr wrap="none" anchor="ctr">
            <a:spAutoFit/>
          </a:bodyPr>
          <a:lstStyle/>
          <a:p>
            <a:endParaRPr lang="zh-CN" altLang="en-US" dirty="0">
              <a:latin typeface="Arial" panose="020B0604020202020204" pitchFamily="34" charset="0"/>
            </a:endParaRPr>
          </a:p>
        </p:txBody>
      </p:sp>
      <p:sp>
        <p:nvSpPr>
          <p:cNvPr id="7" name="Rectangle 2"/>
          <p:cNvSpPr txBox="1">
            <a:spLocks noChangeArrowheads="1"/>
          </p:cNvSpPr>
          <p:nvPr/>
        </p:nvSpPr>
        <p:spPr bwMode="auto">
          <a:xfrm>
            <a:off x="395288" y="2338388"/>
            <a:ext cx="8199438" cy="4114800"/>
          </a:xfrm>
          <a:prstGeom prst="rect">
            <a:avLst/>
          </a:prstGeom>
          <a:noFill/>
          <a:ln w="9525">
            <a:noFill/>
            <a:miter lim="800000"/>
          </a:ln>
        </p:spPr>
        <p:txBody>
          <a:bodyPr/>
          <a:lstStyle/>
          <a:p>
            <a:pPr marL="342900">
              <a:lnSpc>
                <a:spcPct val="90000"/>
              </a:lnSpc>
              <a:spcBef>
                <a:spcPct val="20000"/>
              </a:spcBef>
              <a:defRPr/>
            </a:pPr>
            <a:r>
              <a:rPr kumimoji="0" lang="zh-CN" altLang="zh-CN" sz="2800" kern="1200" cap="none" spc="0" normalizeH="0" baseline="0" noProof="0" dirty="0">
                <a:solidFill>
                  <a:srgbClr val="000099"/>
                </a:solidFill>
                <a:latin typeface="Times New Roman" panose="02020603050405020304" pitchFamily="18" charset="0"/>
                <a:ea typeface="隶书" panose="02010509060101010101" pitchFamily="49" charset="-122"/>
                <a:cs typeface="+mn-cs"/>
              </a:rPr>
              <a:t>3、《国务院安委会办关于实施遏制重特大事故工作指南  全面加强安全生产源头管控和安全准入工作的指导意见</a:t>
            </a:r>
            <a:r>
              <a:rPr kumimoji="0" lang="zh-CN" altLang="zh-CN" sz="2800" kern="1200" cap="none" spc="0" normalizeH="0" baseline="0" noProof="0" dirty="0" smtClean="0">
                <a:solidFill>
                  <a:srgbClr val="000099"/>
                </a:solidFill>
                <a:latin typeface="Times New Roman" panose="02020603050405020304" pitchFamily="18" charset="0"/>
                <a:ea typeface="隶书" panose="02010509060101010101" pitchFamily="49" charset="-122"/>
                <a:cs typeface="+mn-cs"/>
              </a:rPr>
              <a:t>》</a:t>
            </a:r>
            <a:r>
              <a:rPr lang="zh-CN" altLang="zh-CN" sz="2800" dirty="0" smtClean="0"/>
              <a:t>安委办〔</a:t>
            </a:r>
            <a:r>
              <a:rPr lang="en-US" altLang="zh-CN" sz="2800" dirty="0" smtClean="0"/>
              <a:t>2017</a:t>
            </a:r>
            <a:r>
              <a:rPr lang="zh-CN" altLang="zh-CN" sz="2800" dirty="0" smtClean="0"/>
              <a:t>〕</a:t>
            </a:r>
            <a:r>
              <a:rPr lang="en-US" altLang="zh-CN" sz="2800" dirty="0" smtClean="0"/>
              <a:t>7</a:t>
            </a:r>
            <a:r>
              <a:rPr lang="zh-CN" altLang="zh-CN" sz="2800" dirty="0" smtClean="0"/>
              <a:t>号</a:t>
            </a:r>
            <a:endParaRPr kumimoji="0" lang="zh-CN" altLang="zh-CN" sz="2800" kern="1200" cap="none" spc="0" normalizeH="0" baseline="0" noProof="0" dirty="0">
              <a:solidFill>
                <a:srgbClr val="000099"/>
              </a:solidFill>
              <a:latin typeface="黑体" panose="02010609060101010101" pitchFamily="49" charset="-122"/>
              <a:ea typeface="黑体" panose="02010609060101010101" pitchFamily="49" charset="-122"/>
              <a:cs typeface="+mn-cs"/>
            </a:endParaRPr>
          </a:p>
          <a:p>
            <a:pPr marL="342900" marR="0" indent="-342900" defTabSz="914400">
              <a:spcBef>
                <a:spcPts val="0"/>
              </a:spcBef>
              <a:buClrTx/>
              <a:buSzTx/>
              <a:buFontTx/>
              <a:buNone/>
              <a:defRPr/>
            </a:pPr>
            <a:r>
              <a:rPr kumimoji="0" lang="zh-CN" altLang="en-US" sz="3200" kern="1200" cap="none" spc="0" normalizeH="0" baseline="0" noProof="0" dirty="0">
                <a:latin typeface="隶书" panose="02010509060101010101" pitchFamily="49" charset="-122"/>
                <a:ea typeface="隶书" panose="02010509060101010101" pitchFamily="49" charset="-122"/>
                <a:cs typeface="+mn-cs"/>
              </a:rPr>
              <a:t>     </a:t>
            </a:r>
            <a:r>
              <a:rPr kumimoji="0" lang="x-none" altLang="zh-CN" sz="2400" kern="1200" cap="none" spc="0" normalizeH="0" baseline="0" noProof="0" dirty="0">
                <a:latin typeface="黑体" panose="02010609060101010101" pitchFamily="49" charset="-122"/>
                <a:ea typeface="黑体" panose="02010609060101010101" pitchFamily="49" charset="-122"/>
                <a:cs typeface="黑体" panose="02010609060101010101" pitchFamily="49" charset="-122"/>
              </a:rPr>
              <a:t> </a:t>
            </a:r>
            <a:endParaRPr kumimoji="0" lang="en-US" altLang="zh-CN" sz="2400" kern="1200" cap="none" spc="0" normalizeH="0" baseline="0" noProof="0" dirty="0" smtClean="0">
              <a:latin typeface="黑体" panose="02010609060101010101" pitchFamily="49" charset="-122"/>
              <a:ea typeface="黑体" panose="02010609060101010101" pitchFamily="49" charset="-122"/>
              <a:cs typeface="黑体" panose="02010609060101010101" pitchFamily="49" charset="-122"/>
            </a:endParaRPr>
          </a:p>
          <a:p>
            <a:pPr marL="342900" marR="0" indent="-342900" defTabSz="914400">
              <a:spcBef>
                <a:spcPts val="0"/>
              </a:spcBef>
              <a:buClrTx/>
              <a:buSzTx/>
              <a:buFontTx/>
              <a:buNone/>
              <a:defRPr/>
            </a:pPr>
            <a:r>
              <a:rPr lang="en-US" altLang="zh-CN" sz="2400" dirty="0" smtClean="0">
                <a:latin typeface="黑体" panose="02010609060101010101" pitchFamily="49" charset="-122"/>
                <a:ea typeface="黑体" panose="02010609060101010101" pitchFamily="49" charset="-122"/>
                <a:cs typeface="黑体" panose="02010609060101010101" pitchFamily="49" charset="-122"/>
              </a:rPr>
              <a:t>      </a:t>
            </a:r>
            <a:r>
              <a:rPr kumimoji="0" lang="x-none" altLang="zh-CN" sz="2400" kern="1200" cap="none" spc="0" normalizeH="0" baseline="0" noProof="0" dirty="0" smtClean="0">
                <a:latin typeface="黑体" panose="02010609060101010101" pitchFamily="49" charset="-122"/>
                <a:ea typeface="黑体" panose="02010609060101010101" pitchFamily="49" charset="-122"/>
                <a:cs typeface="黑体" panose="02010609060101010101" pitchFamily="49" charset="-122"/>
              </a:rPr>
              <a:t>核心内容</a:t>
            </a:r>
            <a:r>
              <a:rPr kumimoji="0" lang="x-none" altLang="zh-CN" sz="2400" kern="1200" cap="none" spc="0" normalizeH="0" baseline="0" noProof="0" dirty="0">
                <a:latin typeface="黑体" panose="02010609060101010101" pitchFamily="49" charset="-122"/>
                <a:ea typeface="黑体" panose="02010609060101010101" pitchFamily="49" charset="-122"/>
                <a:cs typeface="黑体" panose="02010609060101010101" pitchFamily="49" charset="-122"/>
              </a:rPr>
              <a:t>：</a:t>
            </a:r>
            <a:r>
              <a:rPr kumimoji="0" lang="x-none" altLang="zh-CN" sz="2400" kern="1200" cap="none" spc="0" normalizeH="0" baseline="0" noProof="0" dirty="0">
                <a:solidFill>
                  <a:srgbClr val="CC0000"/>
                </a:solidFill>
                <a:latin typeface="黑体" panose="02010609060101010101" pitchFamily="49" charset="-122"/>
                <a:ea typeface="黑体" panose="02010609060101010101" pitchFamily="49" charset="-122"/>
                <a:cs typeface="黑体" panose="02010609060101010101" pitchFamily="49" charset="-122"/>
              </a:rPr>
              <a:t>构建集规划设计、重点行业领域、工艺设备材料、特殊场所、人员素质“五位一体”的源头管控和安全准入制度体系</a:t>
            </a:r>
          </a:p>
        </p:txBody>
      </p:sp>
      <p:sp>
        <p:nvSpPr>
          <p:cNvPr id="41989"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六、现阶段民爆安全监管政策与主要标准</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43011" name="Rectangle 2"/>
          <p:cNvSpPr/>
          <p:nvPr/>
        </p:nvSpPr>
        <p:spPr>
          <a:xfrm>
            <a:off x="0" y="0"/>
            <a:ext cx="9144000" cy="0"/>
          </a:xfrm>
          <a:prstGeom prst="rect">
            <a:avLst/>
          </a:prstGeom>
          <a:noFill/>
          <a:ln w="9525">
            <a:noFill/>
          </a:ln>
        </p:spPr>
        <p:txBody>
          <a:bodyPr wrap="none" anchor="ctr">
            <a:spAutoFit/>
          </a:bodyPr>
          <a:lstStyle/>
          <a:p>
            <a:endParaRPr lang="zh-CN" altLang="en-US" dirty="0">
              <a:latin typeface="Arial" panose="020B0604020202020204" pitchFamily="34" charset="0"/>
            </a:endParaRPr>
          </a:p>
        </p:txBody>
      </p:sp>
      <p:sp>
        <p:nvSpPr>
          <p:cNvPr id="43012" name="Rectangle 2"/>
          <p:cNvSpPr/>
          <p:nvPr/>
        </p:nvSpPr>
        <p:spPr>
          <a:xfrm>
            <a:off x="420688" y="2501900"/>
            <a:ext cx="8401050" cy="2614613"/>
          </a:xfrm>
          <a:prstGeom prst="rect">
            <a:avLst/>
          </a:prstGeom>
          <a:noFill/>
          <a:ln w="9525">
            <a:noFill/>
          </a:ln>
        </p:spPr>
        <p:txBody>
          <a:bodyPr anchor="ctr">
            <a:spAutoFit/>
          </a:bodyPr>
          <a:lstStyle/>
          <a:p>
            <a:pPr>
              <a:spcBef>
                <a:spcPts val="1200"/>
              </a:spcBef>
            </a:pPr>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）严格重点行业领域安全准入； </a:t>
            </a:r>
          </a:p>
          <a:p>
            <a:pPr>
              <a:spcBef>
                <a:spcPts val="1200"/>
              </a:spcBef>
            </a:pPr>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）强调对烟花爆竹生产储存、</a:t>
            </a:r>
            <a:r>
              <a:rPr lang="zh-CN" altLang="en-US" sz="2400" dirty="0">
                <a:solidFill>
                  <a:srgbClr val="FF0000"/>
                </a:solidFill>
                <a:latin typeface="黑体" panose="02010609060101010101" pitchFamily="49" charset="-122"/>
                <a:ea typeface="黑体" panose="02010609060101010101" pitchFamily="49" charset="-122"/>
              </a:rPr>
              <a:t>民用爆炸物品生产</a:t>
            </a:r>
            <a:r>
              <a:rPr lang="zh-CN" altLang="en-US" sz="2400" dirty="0">
                <a:latin typeface="黑体" panose="02010609060101010101" pitchFamily="49" charset="-122"/>
                <a:ea typeface="黑体" panose="02010609060101010101" pitchFamily="49" charset="-122"/>
              </a:rPr>
              <a:t>、金属冶炼等建设项目</a:t>
            </a:r>
            <a:r>
              <a:rPr lang="zh-CN" altLang="en-US" sz="2400" dirty="0">
                <a:solidFill>
                  <a:srgbClr val="FF0000"/>
                </a:solidFill>
                <a:latin typeface="黑体" panose="02010609060101010101" pitchFamily="49" charset="-122"/>
                <a:ea typeface="黑体" panose="02010609060101010101" pitchFamily="49" charset="-122"/>
              </a:rPr>
              <a:t>安全卫生设施设计</a:t>
            </a:r>
            <a:r>
              <a:rPr lang="zh-CN" altLang="en-US" sz="2400" dirty="0">
                <a:latin typeface="黑体" panose="02010609060101010101" pitchFamily="49" charset="-122"/>
                <a:ea typeface="黑体" panose="02010609060101010101" pitchFamily="49" charset="-122"/>
              </a:rPr>
              <a:t>，加强对建设单位</a:t>
            </a:r>
            <a:r>
              <a:rPr lang="zh-CN" altLang="en-US" sz="2400" dirty="0">
                <a:solidFill>
                  <a:srgbClr val="FF0000"/>
                </a:solidFill>
                <a:latin typeface="黑体" panose="02010609060101010101" pitchFamily="49" charset="-122"/>
                <a:ea typeface="黑体" panose="02010609060101010101" pitchFamily="49" charset="-122"/>
              </a:rPr>
              <a:t>安全设施和职业病防护设施验收</a:t>
            </a:r>
            <a:r>
              <a:rPr lang="zh-CN" altLang="en-US" sz="2400" dirty="0">
                <a:latin typeface="黑体" panose="02010609060101010101" pitchFamily="49" charset="-122"/>
                <a:ea typeface="黑体" panose="02010609060101010101" pitchFamily="49" charset="-122"/>
              </a:rPr>
              <a:t>活动和验收结果的监督核查； </a:t>
            </a:r>
          </a:p>
          <a:p>
            <a:pPr>
              <a:spcBef>
                <a:spcPts val="1200"/>
              </a:spcBef>
            </a:pPr>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 强化生产工艺、技术、设备和材料安全准入；加快淘汰退出落后产能；</a:t>
            </a:r>
          </a:p>
        </p:txBody>
      </p:sp>
      <p:sp>
        <p:nvSpPr>
          <p:cNvPr id="43013"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3"/>
          <p:cNvSpPr>
            <a:spLocks noGrp="1"/>
          </p:cNvSpPr>
          <p:nvPr>
            <p:ph idx="1"/>
          </p:nvPr>
        </p:nvSpPr>
        <p:spPr>
          <a:xfrm>
            <a:off x="611188" y="2346325"/>
            <a:ext cx="8229600" cy="3670300"/>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zh-CN" altLang="zh-CN" sz="2800" b="1" i="0" u="none" strike="noStrike" kern="1200" cap="none" spc="0" normalizeH="0" baseline="0" noProof="1">
                <a:ln>
                  <a:noFill/>
                </a:ln>
                <a:solidFill>
                  <a:srgbClr val="000099"/>
                </a:solidFill>
                <a:effectLst/>
                <a:uLnTx/>
                <a:uFillTx/>
                <a:latin typeface="+mn-lt"/>
                <a:ea typeface="隶书" panose="02010509060101010101" pitchFamily="49" charset="-122"/>
                <a:cs typeface="+mn-cs"/>
              </a:rPr>
              <a:t>2、安全评价目的</a:t>
            </a:r>
            <a:endParaRPr kumimoji="0" lang="zh-CN" altLang="zh-CN" sz="2800" b="0" i="0" u="none" strike="noStrike" kern="1200" cap="none" spc="0" normalizeH="0" baseline="0" noProof="1">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r>
              <a:rPr kumimoji="0" lang="zh-CN" altLang="zh-CN" sz="2800" b="0" i="0" u="none" strike="noStrike" kern="1200" cap="none" spc="0" normalizeH="0" baseline="0" noProof="1">
                <a:ln>
                  <a:noFill/>
                </a:ln>
                <a:solidFill>
                  <a:schemeClr val="tx1"/>
                </a:solidFill>
                <a:effectLst/>
                <a:uLnTx/>
                <a:uFillTx/>
                <a:latin typeface="+mn-lt"/>
                <a:ea typeface="隶书" panose="02010509060101010101" pitchFamily="49" charset="-122"/>
                <a:cs typeface="+mn-cs"/>
              </a:rPr>
              <a:t>安全评价目的是找出、剖析和预测工程、系统存在的危险、有害因素及其后果和严重程度，提出合理可行的安全对策办法</a:t>
            </a:r>
            <a:r>
              <a:rPr kumimoji="0" lang="zh-CN" altLang="zh-CN" sz="2800" b="0" i="0" u="none" strike="noStrike" kern="1200" cap="none" spc="0" normalizeH="0" baseline="0" noProof="1" smtClean="0">
                <a:ln>
                  <a:noFill/>
                </a:ln>
                <a:solidFill>
                  <a:schemeClr val="tx1"/>
                </a:solidFill>
                <a:effectLst/>
                <a:uLnTx/>
                <a:uFillTx/>
                <a:latin typeface="+mn-lt"/>
                <a:ea typeface="隶书" panose="02010509060101010101" pitchFamily="49" charset="-122"/>
                <a:cs typeface="+mn-cs"/>
              </a:rPr>
              <a:t>，</a:t>
            </a:r>
            <a:r>
              <a:rPr kumimoji="0" lang="zh-CN" altLang="en-US" sz="2800" b="0" i="0" u="none" strike="noStrike" kern="1200" cap="none" spc="0" normalizeH="0" baseline="0" noProof="1" smtClean="0">
                <a:ln>
                  <a:noFill/>
                </a:ln>
                <a:solidFill>
                  <a:schemeClr val="tx1"/>
                </a:solidFill>
                <a:effectLst/>
                <a:uLnTx/>
                <a:uFillTx/>
                <a:latin typeface="+mn-lt"/>
                <a:ea typeface="隶书" panose="02010509060101010101" pitchFamily="49" charset="-122"/>
                <a:cs typeface="+mn-cs"/>
              </a:rPr>
              <a:t>指导</a:t>
            </a:r>
            <a:r>
              <a:rPr kumimoji="0" lang="zh-CN" altLang="zh-CN" sz="2800" b="0" i="0" u="none" strike="noStrike" kern="1200" cap="none" spc="0" normalizeH="0" baseline="0" noProof="1" smtClean="0">
                <a:ln>
                  <a:noFill/>
                </a:ln>
                <a:solidFill>
                  <a:schemeClr val="tx1"/>
                </a:solidFill>
                <a:effectLst/>
                <a:uLnTx/>
                <a:uFillTx/>
                <a:latin typeface="+mn-lt"/>
                <a:ea typeface="隶书" panose="02010509060101010101" pitchFamily="49" charset="-122"/>
                <a:cs typeface="+mn-cs"/>
              </a:rPr>
              <a:t>风</a:t>
            </a:r>
            <a:r>
              <a:rPr kumimoji="0" lang="zh-CN" altLang="zh-CN" sz="2800" b="0" i="0" u="none" strike="noStrike" kern="1200" cap="none" spc="0" normalizeH="0" baseline="0" noProof="1">
                <a:ln>
                  <a:noFill/>
                </a:ln>
                <a:solidFill>
                  <a:schemeClr val="tx1"/>
                </a:solidFill>
                <a:effectLst/>
                <a:uLnTx/>
                <a:uFillTx/>
                <a:latin typeface="+mn-lt"/>
                <a:ea typeface="隶书" panose="02010509060101010101" pitchFamily="49" charset="-122"/>
                <a:cs typeface="+mn-cs"/>
              </a:rPr>
              <a:t>险源监控和事故防治，以到达最低事故率、最少损失和最优的安全投资效益。</a:t>
            </a: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zh-CN" altLang="en-US" sz="2800" b="0" i="0" u="none" strike="noStrike" kern="1200" cap="none" spc="0" normalizeH="0" baseline="0" noProof="1">
              <a:ln>
                <a:noFill/>
              </a:ln>
              <a:solidFill>
                <a:schemeClr val="tx1"/>
              </a:solidFill>
              <a:effectLst/>
              <a:uLnTx/>
              <a:uFillTx/>
              <a:latin typeface="隶书" panose="02010509060101010101" pitchFamily="49" charset="-122"/>
              <a:ea typeface="隶书" panose="02010509060101010101" pitchFamily="49" charset="-122"/>
              <a:cs typeface="+mn-cs"/>
            </a:endParaRPr>
          </a:p>
        </p:txBody>
      </p:sp>
      <p:sp>
        <p:nvSpPr>
          <p:cNvPr id="6" name="矩形 5"/>
          <p:cNvSpPr/>
          <p:nvPr/>
        </p:nvSpPr>
        <p:spPr>
          <a:xfrm>
            <a:off x="34925" y="1547813"/>
            <a:ext cx="9109075" cy="585788"/>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一、</a:t>
            </a:r>
            <a:r>
              <a:rPr kumimoji="0" lang="x-none"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安全评价目的和意义</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7172"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sp>
        <p:nvSpPr>
          <p:cNvPr id="4" name="文本框 3"/>
          <p:cNvSpPr txBox="1"/>
          <p:nvPr/>
        </p:nvSpPr>
        <p:spPr>
          <a:xfrm>
            <a:off x="3830320" y="6330315"/>
            <a:ext cx="5206365" cy="306705"/>
          </a:xfrm>
          <a:prstGeom prst="rect">
            <a:avLst/>
          </a:prstGeom>
          <a:noFill/>
        </p:spPr>
        <p:txBody>
          <a:bodyPr wrap="square" rtlCol="0">
            <a:spAutoFit/>
          </a:bodyPr>
          <a:lstStyle/>
          <a:p>
            <a:endParaRPr lang="zh-CN" altLang="en-US"/>
          </a:p>
        </p:txBody>
      </p:sp>
      <p:grpSp>
        <p:nvGrpSpPr>
          <p:cNvPr id="7" name="组合 6"/>
          <p:cNvGrpSpPr/>
          <p:nvPr/>
        </p:nvGrpSpPr>
        <p:grpSpPr>
          <a:xfrm>
            <a:off x="3224530" y="6259195"/>
            <a:ext cx="5713095" cy="453390"/>
            <a:chOff x="5078" y="9857"/>
            <a:chExt cx="8997" cy="714"/>
          </a:xfrm>
        </p:grpSpPr>
        <p:sp>
          <p:nvSpPr>
            <p:cNvPr id="3" name="文本框 2"/>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8"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六、现阶段民爆安全监管政策与主要标准</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44035" name="Rectangle 2"/>
          <p:cNvSpPr/>
          <p:nvPr/>
        </p:nvSpPr>
        <p:spPr>
          <a:xfrm>
            <a:off x="0" y="0"/>
            <a:ext cx="9144000" cy="0"/>
          </a:xfrm>
          <a:prstGeom prst="rect">
            <a:avLst/>
          </a:prstGeom>
          <a:noFill/>
          <a:ln w="9525">
            <a:noFill/>
          </a:ln>
        </p:spPr>
        <p:txBody>
          <a:bodyPr wrap="none" anchor="ctr">
            <a:spAutoFit/>
          </a:bodyPr>
          <a:lstStyle/>
          <a:p>
            <a:endParaRPr lang="zh-CN" altLang="en-US" dirty="0">
              <a:latin typeface="Arial" panose="020B0604020202020204" pitchFamily="34" charset="0"/>
            </a:endParaRPr>
          </a:p>
        </p:txBody>
      </p:sp>
      <p:sp>
        <p:nvSpPr>
          <p:cNvPr id="44036" name="Rectangle 2"/>
          <p:cNvSpPr/>
          <p:nvPr/>
        </p:nvSpPr>
        <p:spPr>
          <a:xfrm>
            <a:off x="250825" y="2347913"/>
            <a:ext cx="8713788" cy="3200400"/>
          </a:xfrm>
          <a:prstGeom prst="rect">
            <a:avLst/>
          </a:prstGeom>
          <a:noFill/>
          <a:ln w="9525">
            <a:noFill/>
          </a:ln>
        </p:spPr>
        <p:txBody>
          <a:bodyPr anchor="ctr">
            <a:spAutoFit/>
          </a:bodyPr>
          <a:lstStyle/>
          <a:p>
            <a:pPr>
              <a:spcBef>
                <a:spcPts val="1200"/>
              </a:spcBef>
            </a:pPr>
            <a:r>
              <a:rPr lang="zh-CN" altLang="en-US"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4</a:t>
            </a:r>
            <a:r>
              <a:rPr lang="zh-CN" altLang="en-US" sz="2400" dirty="0">
                <a:latin typeface="黑体" panose="02010609060101010101" pitchFamily="49" charset="-122"/>
                <a:ea typeface="黑体" panose="02010609060101010101" pitchFamily="49" charset="-122"/>
              </a:rPr>
              <a:t>）完善从业人员安全素质准入制度，从文化程度、专业素质、年龄、身体状况等方面制定完善</a:t>
            </a:r>
            <a:r>
              <a:rPr lang="zh-CN" altLang="en-US" sz="2400" dirty="0">
                <a:solidFill>
                  <a:srgbClr val="FF0000"/>
                </a:solidFill>
                <a:latin typeface="黑体" panose="02010609060101010101" pitchFamily="49" charset="-122"/>
                <a:ea typeface="黑体" panose="02010609060101010101" pitchFamily="49" charset="-122"/>
              </a:rPr>
              <a:t>民用爆炸物品</a:t>
            </a:r>
            <a:r>
              <a:rPr lang="zh-CN" altLang="en-US" sz="2400" dirty="0">
                <a:latin typeface="黑体" panose="02010609060101010101" pitchFamily="49" charset="-122"/>
                <a:ea typeface="黑体" panose="02010609060101010101" pitchFamily="49" charset="-122"/>
              </a:rPr>
              <a:t>等高危行业领域</a:t>
            </a:r>
            <a:r>
              <a:rPr lang="zh-CN" altLang="en-US" sz="2400" dirty="0">
                <a:solidFill>
                  <a:srgbClr val="FF0000"/>
                </a:solidFill>
                <a:latin typeface="黑体" panose="02010609060101010101" pitchFamily="49" charset="-122"/>
                <a:ea typeface="黑体" panose="02010609060101010101" pitchFamily="49" charset="-122"/>
              </a:rPr>
              <a:t>关键岗位人员职业安全准入</a:t>
            </a:r>
            <a:r>
              <a:rPr lang="zh-CN" altLang="en-US" sz="2400" dirty="0">
                <a:latin typeface="黑体" panose="02010609060101010101" pitchFamily="49" charset="-122"/>
                <a:ea typeface="黑体" panose="02010609060101010101" pitchFamily="49" charset="-122"/>
              </a:rPr>
              <a:t>要求，明确高危行业领域企业负责人、安全管理人员和特种作业人员的安全素质要求。</a:t>
            </a:r>
            <a:endParaRPr lang="en-US" altLang="zh-CN" sz="2400" dirty="0">
              <a:solidFill>
                <a:srgbClr val="006600"/>
              </a:solidFill>
              <a:latin typeface="Arial" panose="020B0604020202020204" pitchFamily="34" charset="0"/>
            </a:endParaRPr>
          </a:p>
          <a:p>
            <a:pPr>
              <a:spcBef>
                <a:spcPts val="1200"/>
              </a:spcBef>
            </a:pPr>
            <a:r>
              <a:rPr lang="zh-CN" altLang="en-US"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5</a:t>
            </a:r>
            <a:r>
              <a:rPr lang="zh-CN" altLang="en-US" sz="2400" dirty="0">
                <a:latin typeface="黑体" panose="02010609060101010101" pitchFamily="49" charset="-122"/>
                <a:ea typeface="黑体" panose="02010609060101010101" pitchFamily="49" charset="-122"/>
              </a:rPr>
              <a:t>）</a:t>
            </a:r>
            <a:r>
              <a:rPr lang="zh-CN" altLang="en-US" sz="2400" dirty="0">
                <a:solidFill>
                  <a:srgbClr val="FF0000"/>
                </a:solidFill>
                <a:latin typeface="黑体" panose="02010609060101010101" pitchFamily="49" charset="-122"/>
                <a:ea typeface="黑体" panose="02010609060101010101" pitchFamily="49" charset="-122"/>
              </a:rPr>
              <a:t>提升重点行业领域关键岗位人员职业安全技能。</a:t>
            </a:r>
            <a:r>
              <a:rPr lang="zh-CN" altLang="en-US" sz="2400" dirty="0">
                <a:latin typeface="黑体" panose="02010609060101010101" pitchFamily="49" charset="-122"/>
                <a:ea typeface="黑体" panose="02010609060101010101" pitchFamily="49" charset="-122"/>
              </a:rPr>
              <a:t>督促企业建立健全煤矿、非煤矿山、危险化学品、烟花爆竹、消防、</a:t>
            </a:r>
            <a:r>
              <a:rPr lang="zh-CN" altLang="en-US" sz="2400" dirty="0">
                <a:solidFill>
                  <a:srgbClr val="FF0000"/>
                </a:solidFill>
                <a:latin typeface="黑体" panose="02010609060101010101" pitchFamily="49" charset="-122"/>
                <a:ea typeface="黑体" panose="02010609060101010101" pitchFamily="49" charset="-122"/>
              </a:rPr>
              <a:t>民用爆炸物品</a:t>
            </a:r>
            <a:r>
              <a:rPr lang="zh-CN" altLang="en-US" sz="2400" dirty="0">
                <a:latin typeface="黑体" panose="02010609060101010101" pitchFamily="49" charset="-122"/>
                <a:ea typeface="黑体" panose="02010609060101010101" pitchFamily="49" charset="-122"/>
              </a:rPr>
              <a:t>等重点行业领域关键岗位人员</a:t>
            </a:r>
            <a:r>
              <a:rPr lang="zh-CN" altLang="en-US" sz="2400" dirty="0">
                <a:solidFill>
                  <a:srgbClr val="FF0000"/>
                </a:solidFill>
                <a:latin typeface="黑体" panose="02010609060101010101" pitchFamily="49" charset="-122"/>
                <a:ea typeface="黑体" panose="02010609060101010101" pitchFamily="49" charset="-122"/>
              </a:rPr>
              <a:t>入职安全培训、警示教育、继续教育和考核制度，提升从业人员安全意识和技能。</a:t>
            </a:r>
            <a:endParaRPr lang="en-US" altLang="zh-CN" sz="2400" dirty="0">
              <a:solidFill>
                <a:srgbClr val="006600"/>
              </a:solidFill>
              <a:latin typeface="Arial" panose="020B0604020202020204" pitchFamily="34" charset="0"/>
            </a:endParaRPr>
          </a:p>
        </p:txBody>
      </p:sp>
      <p:sp>
        <p:nvSpPr>
          <p:cNvPr id="44037"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idx="1"/>
          </p:nvPr>
        </p:nvSpPr>
        <p:spPr>
          <a:xfrm>
            <a:off x="395288" y="2235200"/>
            <a:ext cx="8426450" cy="45053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None/>
              <a:defRPr/>
            </a:pPr>
            <a:r>
              <a:rPr kumimoji="0" lang="en-US" altLang="zh-CN" sz="2800" b="1" i="0" u="none" strike="noStrike" kern="1200" cap="none" spc="0" normalizeH="0" baseline="0" noProof="0" dirty="0" smtClean="0">
                <a:ln>
                  <a:noFill/>
                </a:ln>
                <a:solidFill>
                  <a:srgbClr val="000099"/>
                </a:solidFill>
                <a:effectLst/>
                <a:uLnTx/>
                <a:uFillTx/>
                <a:latin typeface="黑体" panose="02010609060101010101" pitchFamily="49" charset="-122"/>
                <a:ea typeface="黑体" panose="02010609060101010101" pitchFamily="49" charset="-122"/>
                <a:cs typeface="+mn-cs"/>
              </a:rPr>
              <a:t>4</a:t>
            </a:r>
            <a:r>
              <a:rPr kumimoji="0" lang="zh-CN" altLang="en-US" sz="2800" b="1" i="0" u="none" strike="noStrike" kern="1200" cap="none" spc="0" normalizeH="0" baseline="0" noProof="0" dirty="0" smtClean="0">
                <a:ln>
                  <a:noFill/>
                </a:ln>
                <a:solidFill>
                  <a:srgbClr val="000099"/>
                </a:solidFill>
                <a:effectLst/>
                <a:uLnTx/>
                <a:uFillTx/>
                <a:latin typeface="黑体" panose="02010609060101010101" pitchFamily="49" charset="-122"/>
                <a:ea typeface="黑体" panose="02010609060101010101" pitchFamily="49" charset="-122"/>
                <a:cs typeface="+mn-cs"/>
              </a:rPr>
              <a:t>、</a:t>
            </a:r>
            <a:r>
              <a:rPr kumimoji="0" lang="zh-CN" altLang="zh-CN" sz="2800" b="1" i="0" u="none" strike="noStrike" kern="1200" cap="none" spc="0" normalizeH="0" baseline="0" noProof="0" dirty="0" smtClean="0">
                <a:ln>
                  <a:noFill/>
                </a:ln>
                <a:solidFill>
                  <a:srgbClr val="000099"/>
                </a:solidFill>
                <a:effectLst/>
                <a:uLnTx/>
                <a:uFillTx/>
                <a:latin typeface="黑体" panose="02010609060101010101" pitchFamily="49" charset="-122"/>
                <a:ea typeface="黑体" panose="02010609060101010101" pitchFamily="49" charset="-122"/>
                <a:cs typeface="+mn-cs"/>
              </a:rPr>
              <a:t>《民爆企业安全生产长效机制指导意见》（工信部安全[2017]18号）</a:t>
            </a:r>
          </a:p>
          <a:p>
            <a:pPr marL="0" marR="0" lvl="0" indent="0" algn="l" defTabSz="914400" rtl="0" eaLnBrk="0" fontAlgn="base" latinLnBrk="0" hangingPunct="0">
              <a:lnSpc>
                <a:spcPct val="100000"/>
              </a:lnSpc>
              <a:spcBef>
                <a:spcPct val="20000"/>
              </a:spcBef>
              <a:spcAft>
                <a:spcPct val="0"/>
              </a:spcAft>
              <a:buClrTx/>
              <a:buSzTx/>
              <a:buFontTx/>
              <a:buNone/>
              <a:defRPr/>
            </a:pPr>
            <a:r>
              <a:rPr kumimoji="0" lang="x-none"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（1）加强企业安全生产管理，落实企业安全生产主体责任 （主体责任，9项）</a:t>
            </a:r>
          </a:p>
          <a:p>
            <a:pPr marL="0" marR="0" lvl="0" indent="0" algn="l" defTabSz="914400" rtl="0" eaLnBrk="0" fontAlgn="base" latinLnBrk="0" hangingPunct="0">
              <a:lnSpc>
                <a:spcPct val="100000"/>
              </a:lnSpc>
              <a:spcBef>
                <a:spcPct val="20000"/>
              </a:spcBef>
              <a:spcAft>
                <a:spcPct val="0"/>
              </a:spcAft>
              <a:buClrTx/>
              <a:buSzTx/>
              <a:buFontTx/>
              <a:buNone/>
              <a:defRPr/>
            </a:pPr>
            <a:r>
              <a:rPr kumimoji="0" lang="x-none"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（2）筑牢企业安全生产基础，提高生产线本质安全水平（民爆科技，4项）</a:t>
            </a:r>
          </a:p>
          <a:p>
            <a:pPr marL="0" marR="0" lvl="0" indent="0" algn="l" defTabSz="914400" rtl="0" eaLnBrk="0" fontAlgn="base" latinLnBrk="0" hangingPunct="0">
              <a:lnSpc>
                <a:spcPct val="100000"/>
              </a:lnSpc>
              <a:spcBef>
                <a:spcPct val="20000"/>
              </a:spcBef>
              <a:spcAft>
                <a:spcPct val="0"/>
              </a:spcAft>
              <a:buClrTx/>
              <a:buSzTx/>
              <a:buFontTx/>
              <a:buNone/>
              <a:defRPr/>
            </a:pPr>
            <a:r>
              <a:rPr kumimoji="0" lang="x-none"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（3）加强安全监管，推动企业建立安全生产长效机制（安全监管，6项）</a:t>
            </a: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zh-CN" altLang="en-US" sz="3200" b="1" i="0" u="none" strike="noStrike" kern="1200" cap="none" spc="0" normalizeH="0" baseline="0" noProof="1">
              <a:ln>
                <a:noFill/>
              </a:ln>
              <a:solidFill>
                <a:srgbClr val="6600CC"/>
              </a:solidFill>
              <a:effectLst/>
              <a:uLnTx/>
              <a:uFillTx/>
              <a:latin typeface="+mn-lt"/>
              <a:ea typeface="隶书" panose="02010509060101010101" pitchFamily="49" charset="-122"/>
              <a:cs typeface="+mn-cs"/>
            </a:endParaRPr>
          </a:p>
        </p:txBody>
      </p:sp>
      <p:sp>
        <p:nvSpPr>
          <p:cNvPr id="4" name="矩形 3"/>
          <p:cNvSpPr/>
          <p:nvPr/>
        </p:nvSpPr>
        <p:spPr>
          <a:xfrm>
            <a:off x="17463" y="1474788"/>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六、现阶段民爆安全监管政策与主要标准</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45060"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idx="1"/>
          </p:nvPr>
        </p:nvSpPr>
        <p:spPr>
          <a:xfrm>
            <a:off x="611560" y="2708920"/>
            <a:ext cx="7345362" cy="3672408"/>
          </a:xfrm>
        </p:spPr>
        <p:txBody>
          <a:bodyPr vert="horz" wrap="square" lIns="91440" tIns="45720" rIns="91440" bIns="45720" anchor="t"/>
          <a:lstStyle/>
          <a:p>
            <a:r>
              <a:rPr lang="en-US" altLang="zh-CN" sz="1400" dirty="0" smtClean="0"/>
              <a:t>GB50089-2018 </a:t>
            </a:r>
            <a:r>
              <a:rPr lang="zh-CN" altLang="zh-CN" sz="1400" dirty="0"/>
              <a:t>民</a:t>
            </a:r>
            <a:r>
              <a:rPr lang="zh-CN" altLang="zh-CN" sz="1400" dirty="0" smtClean="0"/>
              <a:t>用</a:t>
            </a:r>
            <a:r>
              <a:rPr lang="zh-CN" altLang="en-US" sz="1400" dirty="0" smtClean="0"/>
              <a:t>爆炸物品</a:t>
            </a:r>
            <a:r>
              <a:rPr lang="zh-CN" altLang="zh-CN" sz="1400" dirty="0" smtClean="0"/>
              <a:t>工</a:t>
            </a:r>
            <a:r>
              <a:rPr lang="zh-CN" altLang="zh-CN" sz="1400" dirty="0"/>
              <a:t>程设计安</a:t>
            </a:r>
            <a:r>
              <a:rPr lang="zh-CN" altLang="zh-CN" sz="1400" dirty="0" smtClean="0"/>
              <a:t>全</a:t>
            </a:r>
            <a:r>
              <a:rPr lang="zh-CN" altLang="en-US" sz="1400" dirty="0" smtClean="0"/>
              <a:t>标准</a:t>
            </a:r>
            <a:endParaRPr lang="zh-CN" altLang="zh-CN" sz="1400" dirty="0"/>
          </a:p>
          <a:p>
            <a:r>
              <a:rPr lang="en-US" altLang="zh-CN" sz="1400" dirty="0"/>
              <a:t>GB28263-2012 </a:t>
            </a:r>
            <a:r>
              <a:rPr lang="zh-CN" altLang="zh-CN" sz="1400" dirty="0"/>
              <a:t>民用爆炸物品生产、销售企业安全管理规程</a:t>
            </a:r>
          </a:p>
          <a:p>
            <a:r>
              <a:rPr lang="en-US" altLang="zh-CN" sz="1400" dirty="0"/>
              <a:t>WJ9063-2010 </a:t>
            </a:r>
            <a:r>
              <a:rPr lang="zh-CN" altLang="zh-CN" sz="1400" dirty="0"/>
              <a:t>民用爆炸物品生产专用设备安全使用年限管理规定</a:t>
            </a:r>
          </a:p>
          <a:p>
            <a:r>
              <a:rPr lang="en-US" altLang="zh-CN" sz="1400" dirty="0"/>
              <a:t>WJ9065-2010 </a:t>
            </a:r>
            <a:r>
              <a:rPr lang="zh-CN" altLang="zh-CN" sz="1400" dirty="0"/>
              <a:t>民用爆炸物品危险作业场所监控系统设置要求</a:t>
            </a:r>
          </a:p>
          <a:p>
            <a:r>
              <a:rPr lang="en-US" altLang="zh-CN" sz="1400" dirty="0"/>
              <a:t>GB18218-2009 </a:t>
            </a:r>
            <a:r>
              <a:rPr lang="zh-CN" altLang="zh-CN" sz="1400" dirty="0"/>
              <a:t>危险化学品重大危险源辨识</a:t>
            </a:r>
          </a:p>
          <a:p>
            <a:r>
              <a:rPr lang="en-US" altLang="zh-CN" sz="1400" dirty="0"/>
              <a:t>GB50057-2010 </a:t>
            </a:r>
            <a:r>
              <a:rPr lang="zh-CN" altLang="zh-CN" sz="1400" dirty="0"/>
              <a:t>建筑物防雷设计规范</a:t>
            </a:r>
          </a:p>
          <a:p>
            <a:r>
              <a:rPr lang="en-US" altLang="zh-CN" sz="1400" dirty="0"/>
              <a:t>GB50016-2014 </a:t>
            </a:r>
            <a:r>
              <a:rPr lang="zh-CN" altLang="zh-CN" sz="1400" dirty="0"/>
              <a:t>建筑设计防火规范</a:t>
            </a:r>
          </a:p>
          <a:p>
            <a:r>
              <a:rPr lang="en-US" altLang="zh-CN" sz="1400" dirty="0"/>
              <a:t>GA921-2010 </a:t>
            </a:r>
            <a:r>
              <a:rPr lang="zh-CN" altLang="zh-CN" sz="1400" dirty="0"/>
              <a:t>民用爆炸物品警示标识、登记标识通则</a:t>
            </a:r>
          </a:p>
          <a:p>
            <a:r>
              <a:rPr lang="zh-CN" altLang="zh-CN" sz="1400" dirty="0"/>
              <a:t>关于提升工业炸药生产线本质安全生产水平的指导意见，工信部安</a:t>
            </a:r>
            <a:r>
              <a:rPr lang="en-US" altLang="zh-CN" sz="1400" dirty="0"/>
              <a:t>[2012]301</a:t>
            </a:r>
            <a:r>
              <a:rPr lang="zh-CN" altLang="zh-CN" sz="1400" dirty="0"/>
              <a:t>号</a:t>
            </a:r>
          </a:p>
          <a:p>
            <a:r>
              <a:rPr lang="zh-CN" altLang="zh-CN" sz="1400" dirty="0"/>
              <a:t>关于调整《民用爆炸物品专用生产设备目录》管理方式的通知，工信厅安全</a:t>
            </a:r>
            <a:r>
              <a:rPr lang="en-US" altLang="zh-CN" sz="1400" dirty="0"/>
              <a:t>[2016]10</a:t>
            </a:r>
            <a:r>
              <a:rPr lang="zh-CN" altLang="zh-CN" sz="1400" dirty="0" smtClean="0"/>
              <a:t>号</a:t>
            </a:r>
            <a:endParaRPr lang="en-US" altLang="zh-CN" sz="1400" dirty="0" smtClean="0"/>
          </a:p>
          <a:p>
            <a:r>
              <a:rPr lang="en-US" altLang="zh-CN" sz="1400" dirty="0" smtClean="0"/>
              <a:t>工业和信息化部关于推进民爆行业高质量发展的意见</a:t>
            </a:r>
            <a:r>
              <a:rPr lang="zh-CN" altLang="en-US" sz="1400" dirty="0" smtClean="0"/>
              <a:t>，</a:t>
            </a:r>
            <a:r>
              <a:rPr lang="zh-CN" altLang="zh-CN" sz="1400" dirty="0" smtClean="0"/>
              <a:t>工</a:t>
            </a:r>
            <a:r>
              <a:rPr lang="zh-CN" altLang="zh-CN" sz="1400" dirty="0" smtClean="0"/>
              <a:t>信部安全〔</a:t>
            </a:r>
            <a:r>
              <a:rPr lang="en-US" altLang="zh-CN" sz="1400" dirty="0" smtClean="0"/>
              <a:t>2018</a:t>
            </a:r>
            <a:r>
              <a:rPr lang="zh-CN" altLang="zh-CN" sz="1400" dirty="0" smtClean="0"/>
              <a:t>〕</a:t>
            </a:r>
            <a:r>
              <a:rPr lang="en-US" altLang="zh-CN" sz="1400" dirty="0" smtClean="0"/>
              <a:t>237</a:t>
            </a:r>
            <a:r>
              <a:rPr lang="zh-CN" altLang="zh-CN" sz="1400" dirty="0" smtClean="0"/>
              <a:t>号</a:t>
            </a:r>
            <a:r>
              <a:rPr lang="en-US" altLang="zh-CN" sz="1400" dirty="0" smtClean="0"/>
              <a:t> </a:t>
            </a:r>
            <a:endParaRPr lang="en-US" altLang="zh-CN" sz="1400" dirty="0" smtClean="0"/>
          </a:p>
          <a:p>
            <a:r>
              <a:rPr lang="en-US" altLang="zh-CN" sz="1400" dirty="0" smtClean="0"/>
              <a:t>工业和信息化部办公厅关于印发《民用爆炸物品行业技术发展方向及目标（2018年版）》的通知 </a:t>
            </a:r>
          </a:p>
          <a:p>
            <a:endParaRPr lang="zh-CN" altLang="zh-CN" sz="1400" dirty="0" smtClean="0"/>
          </a:p>
          <a:p>
            <a:endParaRPr lang="en-US" altLang="zh-CN" sz="1400" dirty="0" smtClean="0"/>
          </a:p>
        </p:txBody>
      </p:sp>
      <p:sp>
        <p:nvSpPr>
          <p:cNvPr id="4" name="矩形 3"/>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六、现阶段民爆安全监管政策与主要标准</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46084" name="Rectangle 4"/>
          <p:cNvSpPr/>
          <p:nvPr/>
        </p:nvSpPr>
        <p:spPr>
          <a:xfrm>
            <a:off x="323850" y="2024063"/>
            <a:ext cx="7451725" cy="523875"/>
          </a:xfrm>
          <a:prstGeom prst="rect">
            <a:avLst/>
          </a:prstGeom>
          <a:noFill/>
          <a:ln w="9525">
            <a:noFill/>
          </a:ln>
        </p:spPr>
        <p:txBody>
          <a:bodyPr anchor="ctr">
            <a:spAutoFit/>
          </a:bodyPr>
          <a:lstStyle/>
          <a:p>
            <a:pPr indent="357505" algn="ctr" eaLnBrk="0" hangingPunct="0"/>
            <a:r>
              <a:rPr lang="zh-CN" altLang="en-US" sz="2800" dirty="0">
                <a:solidFill>
                  <a:srgbClr val="000099"/>
                </a:solidFill>
                <a:latin typeface="黑体" panose="02010609060101010101" pitchFamily="49" charset="-122"/>
                <a:ea typeface="黑体" panose="02010609060101010101" pitchFamily="49" charset="-122"/>
              </a:rPr>
              <a:t>主要技术标准（部分）</a:t>
            </a:r>
          </a:p>
        </p:txBody>
      </p:sp>
      <p:sp>
        <p:nvSpPr>
          <p:cNvPr id="46085"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idx="1"/>
          </p:nvPr>
        </p:nvSpPr>
        <p:spPr>
          <a:xfrm>
            <a:off x="539750" y="2132013"/>
            <a:ext cx="8064500" cy="4033837"/>
          </a:xfrm>
        </p:spPr>
        <p:txBody>
          <a:bodyPr vert="horz" wrap="square" lIns="91440" tIns="45720" rIns="91440" bIns="45720" anchor="t"/>
          <a:lstStyle/>
          <a:p>
            <a:pPr marL="0" indent="0">
              <a:buNone/>
            </a:pPr>
            <a:r>
              <a:rPr lang="zh-CN" altLang="en-US" sz="2800" dirty="0">
                <a:latin typeface="黑体" panose="02010609060101010101" pitchFamily="49" charset="-122"/>
                <a:ea typeface="黑体" panose="02010609060101010101" pitchFamily="49" charset="-122"/>
              </a:rPr>
              <a:t>在民爆安全监督管理中，安全评价作用主要体现在如下三个方面：</a:t>
            </a:r>
            <a:endParaRPr lang="zh-CN" altLang="zh-CN" sz="2400" dirty="0">
              <a:latin typeface="黑体" panose="02010609060101010101" pitchFamily="49" charset="-122"/>
              <a:ea typeface="黑体" panose="02010609060101010101" pitchFamily="49" charset="-122"/>
            </a:endParaRPr>
          </a:p>
          <a:p>
            <a:pPr marL="0" indent="0">
              <a:buNone/>
            </a:pPr>
            <a:r>
              <a:rPr lang="en-US" altLang="zh-CN" sz="2800" b="1" dirty="0">
                <a:solidFill>
                  <a:srgbClr val="FF0000"/>
                </a:solidFill>
                <a:latin typeface="黑体" panose="02010609060101010101" pitchFamily="49" charset="-122"/>
                <a:ea typeface="黑体" panose="02010609060101010101" pitchFamily="49" charset="-122"/>
              </a:rPr>
              <a:t>1</a:t>
            </a:r>
            <a:r>
              <a:rPr lang="zh-CN"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是民爆项目安全设施</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三同时</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重要环节</a:t>
            </a:r>
            <a:endParaRPr lang="zh-CN" altLang="zh-CN" sz="2400" b="1" dirty="0">
              <a:solidFill>
                <a:srgbClr val="FF0000"/>
              </a:solidFill>
            </a:endParaRPr>
          </a:p>
          <a:p>
            <a:pPr marL="0" indent="0">
              <a:buNone/>
            </a:pPr>
            <a:r>
              <a:rPr lang="zh-CN" altLang="zh-CN" sz="2400" b="1" dirty="0">
                <a:solidFill>
                  <a:srgbClr val="006600"/>
                </a:solidFill>
              </a:rPr>
              <a:t>《</a:t>
            </a:r>
            <a:r>
              <a:rPr lang="zh-CN" altLang="en-US" sz="2400" b="1" dirty="0">
                <a:solidFill>
                  <a:srgbClr val="006600"/>
                </a:solidFill>
              </a:rPr>
              <a:t>安全生产法</a:t>
            </a:r>
            <a:r>
              <a:rPr lang="zh-CN" altLang="zh-CN" sz="2400" b="1" dirty="0">
                <a:solidFill>
                  <a:srgbClr val="006600"/>
                </a:solidFill>
              </a:rPr>
              <a:t>》</a:t>
            </a:r>
            <a:r>
              <a:rPr lang="zh-CN" altLang="en-US" sz="2400" b="1" dirty="0">
                <a:solidFill>
                  <a:srgbClr val="006600"/>
                </a:solidFill>
              </a:rPr>
              <a:t>第二十九条：矿山、金属冶炼建设项目和用于生产、储存、装卸危险物品的建设项目，应当按照国家有关规定进行安全评价。</a:t>
            </a:r>
            <a:endParaRPr lang="zh-CN" altLang="zh-CN" sz="2400" b="1" dirty="0">
              <a:solidFill>
                <a:srgbClr val="006600"/>
              </a:solidFill>
            </a:endParaRPr>
          </a:p>
          <a:p>
            <a:pPr marL="0" indent="0">
              <a:buNone/>
            </a:pPr>
            <a:r>
              <a:rPr lang="zh-CN" altLang="en-US" sz="2400" b="1" dirty="0">
                <a:solidFill>
                  <a:srgbClr val="660066"/>
                </a:solidFill>
              </a:rPr>
              <a:t>可研（初步）阶段：安全预评价</a:t>
            </a:r>
            <a:endParaRPr lang="zh-CN" altLang="zh-CN" sz="2400" b="1" dirty="0">
              <a:solidFill>
                <a:srgbClr val="660066"/>
              </a:solidFill>
            </a:endParaRPr>
          </a:p>
          <a:p>
            <a:pPr marL="0" indent="0">
              <a:buNone/>
            </a:pPr>
            <a:r>
              <a:rPr lang="zh-CN" altLang="en-US" sz="2400" b="1" dirty="0">
                <a:solidFill>
                  <a:srgbClr val="0033CC"/>
                </a:solidFill>
              </a:rPr>
              <a:t>试生产（后）阶段：安全验收评价</a:t>
            </a:r>
            <a:endParaRPr lang="zh-CN" altLang="zh-CN" sz="2400" b="1" dirty="0">
              <a:solidFill>
                <a:srgbClr val="0033CC"/>
              </a:solidFill>
            </a:endParaRPr>
          </a:p>
        </p:txBody>
      </p:sp>
      <p:sp>
        <p:nvSpPr>
          <p:cNvPr id="4" name="矩形 3"/>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rgbClr val="FF0000"/>
                </a:solidFill>
                <a:effectLst/>
                <a:uLnTx/>
                <a:uFillTx/>
                <a:latin typeface="Arial" panose="020B0604020202020204" pitchFamily="34" charset="0"/>
                <a:ea typeface="隶书" panose="02010509060101010101" pitchFamily="49" charset="-122"/>
                <a:cs typeface="+mn-cs"/>
              </a:rPr>
              <a:t>七、</a:t>
            </a:r>
            <a:r>
              <a:rPr kumimoji="0" lang="x-none"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安全评价在民爆安全监管中</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作</a:t>
            </a:r>
            <a:r>
              <a:rPr kumimoji="0" lang="x-none"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用</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47108"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idx="1"/>
          </p:nvPr>
        </p:nvSpPr>
        <p:spPr>
          <a:xfrm>
            <a:off x="250825" y="2132013"/>
            <a:ext cx="8642350" cy="4032250"/>
          </a:xfrm>
        </p:spPr>
        <p:txBody>
          <a:bodyPr vert="horz" wrap="square" lIns="91440" tIns="45720" rIns="91440" bIns="45720" anchor="t"/>
          <a:lstStyle/>
          <a:p>
            <a:pPr>
              <a:buNone/>
            </a:pPr>
            <a:r>
              <a:rPr lang="en-US" altLang="zh-CN" sz="2800" b="1" dirty="0">
                <a:solidFill>
                  <a:srgbClr val="FF0000"/>
                </a:solidFill>
                <a:latin typeface="黑体" panose="02010609060101010101" pitchFamily="49" charset="-122"/>
                <a:ea typeface="黑体" panose="02010609060101010101" pitchFamily="49" charset="-122"/>
              </a:rPr>
              <a:t>2</a:t>
            </a:r>
            <a:r>
              <a:rPr lang="zh-CN" altLang="zh-CN" sz="2800" b="1" dirty="0">
                <a:solidFill>
                  <a:srgbClr val="FF0000"/>
                </a:solidFill>
                <a:latin typeface="黑体" panose="02010609060101010101" pitchFamily="49" charset="-122"/>
                <a:ea typeface="黑体" panose="02010609060101010101" pitchFamily="49" charset="-122"/>
              </a:rPr>
              <a:t>、是民爆生产、销售许可的重要技术文件</a:t>
            </a:r>
            <a:endParaRPr lang="zh-CN" altLang="zh-CN" sz="2400" b="1" dirty="0">
              <a:solidFill>
                <a:srgbClr val="FF0000"/>
              </a:solidFill>
            </a:endParaRPr>
          </a:p>
          <a:p>
            <a:pPr>
              <a:spcBef>
                <a:spcPts val="1200"/>
              </a:spcBef>
              <a:buNone/>
            </a:pPr>
            <a:r>
              <a:rPr lang="zh-CN" altLang="zh-CN" sz="2000" b="1" dirty="0">
                <a:solidFill>
                  <a:srgbClr val="006600"/>
                </a:solidFill>
              </a:rPr>
              <a:t>《民用爆炸物品生产许可实施办法》第七条 规定，申请从事民用爆炸物品生产的企业，应当提交以下材料（是其中之一）：</a:t>
            </a:r>
            <a:r>
              <a:rPr lang="en-US" altLang="zh-CN" sz="2000" b="1" dirty="0">
                <a:solidFill>
                  <a:srgbClr val="006600"/>
                </a:solidFill>
              </a:rPr>
              <a:t>(</a:t>
            </a:r>
            <a:r>
              <a:rPr lang="zh-CN" altLang="zh-CN" sz="2000" b="1" dirty="0">
                <a:solidFill>
                  <a:srgbClr val="006600"/>
                </a:solidFill>
              </a:rPr>
              <a:t>五</a:t>
            </a:r>
            <a:r>
              <a:rPr lang="en-US" altLang="zh-CN" sz="2000" b="1" dirty="0">
                <a:solidFill>
                  <a:srgbClr val="006600"/>
                </a:solidFill>
              </a:rPr>
              <a:t>)</a:t>
            </a:r>
            <a:r>
              <a:rPr lang="zh-CN" altLang="zh-CN" sz="2000" b="1" dirty="0">
                <a:solidFill>
                  <a:srgbClr val="006600"/>
                </a:solidFill>
              </a:rPr>
              <a:t>民用爆炸物品安全评价机构出具的安全评价报告。</a:t>
            </a:r>
          </a:p>
          <a:p>
            <a:pPr>
              <a:spcBef>
                <a:spcPts val="1200"/>
              </a:spcBef>
              <a:buNone/>
            </a:pPr>
            <a:r>
              <a:rPr lang="zh-CN" altLang="zh-CN" sz="2000" b="1" dirty="0">
                <a:solidFill>
                  <a:srgbClr val="660066"/>
                </a:solidFill>
              </a:rPr>
              <a:t>《</a:t>
            </a:r>
            <a:r>
              <a:rPr lang="zh-CN" altLang="en-US" sz="2000" b="1" dirty="0">
                <a:solidFill>
                  <a:srgbClr val="660066"/>
                </a:solidFill>
              </a:rPr>
              <a:t>民用爆炸物品安全生产许可实施办法</a:t>
            </a:r>
            <a:r>
              <a:rPr lang="zh-CN" altLang="zh-CN" sz="2000" b="1" dirty="0">
                <a:solidFill>
                  <a:srgbClr val="660066"/>
                </a:solidFill>
              </a:rPr>
              <a:t>》</a:t>
            </a:r>
            <a:r>
              <a:rPr lang="zh-CN" altLang="en-US" sz="2000" b="1" dirty="0">
                <a:solidFill>
                  <a:srgbClr val="660066"/>
                </a:solidFill>
              </a:rPr>
              <a:t>第五条</a:t>
            </a:r>
            <a:r>
              <a:rPr lang="zh-CN" altLang="zh-CN" sz="2000" b="1" dirty="0">
                <a:solidFill>
                  <a:srgbClr val="660066"/>
                </a:solidFill>
              </a:rPr>
              <a:t>规定，</a:t>
            </a:r>
            <a:r>
              <a:rPr lang="zh-CN" altLang="en-US" sz="2000" b="1" dirty="0">
                <a:solidFill>
                  <a:srgbClr val="660066"/>
                </a:solidFill>
              </a:rPr>
              <a:t>申请民用爆炸物品安全生产许可，应当具备下列条件（是其中之一）</a:t>
            </a:r>
            <a:r>
              <a:rPr lang="zh-CN" altLang="zh-CN" sz="2000" b="1" dirty="0">
                <a:solidFill>
                  <a:srgbClr val="660066"/>
                </a:solidFill>
              </a:rPr>
              <a:t>：</a:t>
            </a:r>
            <a:r>
              <a:rPr lang="zh-CN" altLang="en-US" sz="2000" b="1" dirty="0">
                <a:solidFill>
                  <a:srgbClr val="660066"/>
                </a:solidFill>
              </a:rPr>
              <a:t>（十一</a:t>
            </a:r>
            <a:r>
              <a:rPr lang="en-US" altLang="zh-CN" sz="2000" b="1" dirty="0">
                <a:solidFill>
                  <a:srgbClr val="660066"/>
                </a:solidFill>
              </a:rPr>
              <a:t>)</a:t>
            </a:r>
            <a:r>
              <a:rPr lang="zh-CN" altLang="en-US" sz="2000" b="1" dirty="0">
                <a:solidFill>
                  <a:srgbClr val="660066"/>
                </a:solidFill>
              </a:rPr>
              <a:t>具有民用爆炸物品安全评价机构出具的结论为</a:t>
            </a:r>
            <a:r>
              <a:rPr lang="en-US" altLang="zh-CN" sz="2000" b="1" dirty="0">
                <a:solidFill>
                  <a:srgbClr val="660066"/>
                </a:solidFill>
              </a:rPr>
              <a:t>“</a:t>
            </a:r>
            <a:r>
              <a:rPr lang="zh-CN" altLang="en-US" sz="2000" b="1" dirty="0">
                <a:solidFill>
                  <a:srgbClr val="660066"/>
                </a:solidFill>
              </a:rPr>
              <a:t>合格</a:t>
            </a:r>
            <a:r>
              <a:rPr lang="en-US" altLang="zh-CN" sz="2000" b="1" dirty="0">
                <a:solidFill>
                  <a:srgbClr val="660066"/>
                </a:solidFill>
              </a:rPr>
              <a:t>”</a:t>
            </a:r>
            <a:r>
              <a:rPr lang="zh-CN" altLang="en-US" sz="2000" b="1" dirty="0">
                <a:solidFill>
                  <a:srgbClr val="660066"/>
                </a:solidFill>
              </a:rPr>
              <a:t>、</a:t>
            </a:r>
            <a:r>
              <a:rPr lang="en-US" altLang="zh-CN" sz="2000" b="1" dirty="0">
                <a:solidFill>
                  <a:srgbClr val="660066"/>
                </a:solidFill>
              </a:rPr>
              <a:t>“</a:t>
            </a:r>
            <a:r>
              <a:rPr lang="zh-CN" altLang="en-US" sz="2000" b="1" dirty="0">
                <a:solidFill>
                  <a:srgbClr val="660066"/>
                </a:solidFill>
              </a:rPr>
              <a:t>安全风险可接受</a:t>
            </a:r>
            <a:r>
              <a:rPr lang="en-US" altLang="zh-CN" sz="2000" b="1" dirty="0">
                <a:solidFill>
                  <a:srgbClr val="660066"/>
                </a:solidFill>
              </a:rPr>
              <a:t>”</a:t>
            </a:r>
            <a:r>
              <a:rPr lang="zh-CN" altLang="en-US" sz="2000" b="1" dirty="0">
                <a:solidFill>
                  <a:srgbClr val="660066"/>
                </a:solidFill>
              </a:rPr>
              <a:t>或者</a:t>
            </a:r>
            <a:r>
              <a:rPr lang="en-US" altLang="zh-CN" sz="2000" b="1" dirty="0">
                <a:solidFill>
                  <a:srgbClr val="660066"/>
                </a:solidFill>
              </a:rPr>
              <a:t>“</a:t>
            </a:r>
            <a:r>
              <a:rPr lang="zh-CN" altLang="en-US" sz="2000" b="1" dirty="0">
                <a:solidFill>
                  <a:srgbClr val="660066"/>
                </a:solidFill>
              </a:rPr>
              <a:t>已具备安全验收条件</a:t>
            </a:r>
            <a:r>
              <a:rPr lang="en-US" altLang="zh-CN" sz="2000" b="1" dirty="0">
                <a:solidFill>
                  <a:srgbClr val="660066"/>
                </a:solidFill>
              </a:rPr>
              <a:t>”</a:t>
            </a:r>
            <a:r>
              <a:rPr lang="zh-CN" altLang="en-US" sz="2000" b="1" dirty="0">
                <a:solidFill>
                  <a:srgbClr val="660066"/>
                </a:solidFill>
              </a:rPr>
              <a:t>的安全评价报告；</a:t>
            </a:r>
            <a:r>
              <a:rPr lang="en-US" altLang="zh-CN" sz="2000" b="1" dirty="0">
                <a:solidFill>
                  <a:srgbClr val="660066"/>
                </a:solidFill>
              </a:rPr>
              <a:t>  </a:t>
            </a:r>
            <a:endParaRPr lang="zh-CN" altLang="zh-CN" sz="2000" b="1" dirty="0">
              <a:solidFill>
                <a:srgbClr val="660066"/>
              </a:solidFill>
            </a:endParaRPr>
          </a:p>
          <a:p>
            <a:pPr>
              <a:spcBef>
                <a:spcPts val="1200"/>
              </a:spcBef>
              <a:buNone/>
            </a:pPr>
            <a:r>
              <a:rPr lang="zh-CN" altLang="zh-CN" sz="2000" b="1" dirty="0">
                <a:solidFill>
                  <a:srgbClr val="0033CC"/>
                </a:solidFill>
              </a:rPr>
              <a:t>《</a:t>
            </a:r>
            <a:r>
              <a:rPr lang="zh-CN" altLang="en-US" sz="2000" b="1" dirty="0">
                <a:solidFill>
                  <a:srgbClr val="0033CC"/>
                </a:solidFill>
              </a:rPr>
              <a:t>民用爆炸物品销售许可实施办法</a:t>
            </a:r>
            <a:r>
              <a:rPr lang="zh-CN" altLang="zh-CN" sz="2000" b="1" dirty="0">
                <a:solidFill>
                  <a:srgbClr val="0033CC"/>
                </a:solidFill>
              </a:rPr>
              <a:t>》</a:t>
            </a:r>
            <a:r>
              <a:rPr lang="zh-CN" altLang="en-US" sz="2000" b="1" dirty="0">
                <a:solidFill>
                  <a:srgbClr val="0033CC"/>
                </a:solidFill>
              </a:rPr>
              <a:t>第八条规定</a:t>
            </a:r>
            <a:r>
              <a:rPr lang="en-US" altLang="zh-CN" sz="2000" b="1" dirty="0">
                <a:solidFill>
                  <a:srgbClr val="0033CC"/>
                </a:solidFill>
              </a:rPr>
              <a:t> </a:t>
            </a:r>
            <a:r>
              <a:rPr lang="zh-CN" altLang="en-US" sz="2000" b="1" dirty="0">
                <a:solidFill>
                  <a:srgbClr val="0033CC"/>
                </a:solidFill>
              </a:rPr>
              <a:t>：申请从事民用爆炸物品销售的企业，应当向所在地省级国防科技工业主管部门提交以下材料（是其中之一）（六）民用爆炸物品安全评价机构出具的安全评价报告。</a:t>
            </a:r>
            <a:endParaRPr lang="zh-CN" altLang="zh-CN" sz="2000" b="1" dirty="0">
              <a:solidFill>
                <a:srgbClr val="0033CC"/>
              </a:solidFill>
            </a:endParaRPr>
          </a:p>
        </p:txBody>
      </p:sp>
      <p:sp>
        <p:nvSpPr>
          <p:cNvPr id="4" name="矩形 3"/>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七、</a:t>
            </a:r>
            <a:r>
              <a:rPr kumimoji="0" lang="x-none"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安全评价在民爆安全监管中</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作</a:t>
            </a:r>
            <a:r>
              <a:rPr kumimoji="0" lang="x-none"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用</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48132"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idx="1"/>
          </p:nvPr>
        </p:nvSpPr>
        <p:spPr>
          <a:xfrm>
            <a:off x="71438" y="2060575"/>
            <a:ext cx="8893175" cy="4032250"/>
          </a:xfrm>
        </p:spPr>
        <p:txBody>
          <a:bodyPr vert="horz" wrap="square" lIns="91440" tIns="45720" rIns="91440" bIns="45720" anchor="t"/>
          <a:lstStyle/>
          <a:p>
            <a:pPr marL="0" indent="0">
              <a:spcBef>
                <a:spcPct val="0"/>
              </a:spcBef>
              <a:buNone/>
            </a:pPr>
            <a:r>
              <a:rPr lang="en-US" altLang="zh-CN" sz="2800" b="1" dirty="0">
                <a:solidFill>
                  <a:srgbClr val="FF0000"/>
                </a:solidFill>
                <a:latin typeface="黑体" panose="02010609060101010101" pitchFamily="49" charset="-122"/>
                <a:ea typeface="黑体" panose="02010609060101010101" pitchFamily="49" charset="-122"/>
              </a:rPr>
              <a:t>3</a:t>
            </a:r>
            <a:r>
              <a:rPr lang="zh-CN"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是民爆科技成果鉴定和专用生产设备准入的重要技术文件</a:t>
            </a:r>
            <a:endParaRPr lang="zh-CN" altLang="zh-CN" sz="2400" b="1" dirty="0">
              <a:solidFill>
                <a:srgbClr val="FF0000"/>
              </a:solidFill>
              <a:latin typeface="黑体" panose="02010609060101010101" pitchFamily="49" charset="-122"/>
              <a:ea typeface="黑体" panose="02010609060101010101" pitchFamily="49" charset="-122"/>
            </a:endParaRPr>
          </a:p>
          <a:p>
            <a:pPr marL="0" indent="0">
              <a:spcBef>
                <a:spcPct val="0"/>
              </a:spcBef>
              <a:buNone/>
            </a:pPr>
            <a:r>
              <a:rPr lang="zh-CN" altLang="zh-CN" sz="2000" b="1" dirty="0">
                <a:solidFill>
                  <a:srgbClr val="006600"/>
                </a:solidFill>
              </a:rPr>
              <a:t>《</a:t>
            </a:r>
            <a:r>
              <a:rPr lang="zh-CN" altLang="en-US" sz="2000" b="1" dirty="0">
                <a:solidFill>
                  <a:srgbClr val="006600"/>
                </a:solidFill>
              </a:rPr>
              <a:t>关于调整</a:t>
            </a:r>
            <a:r>
              <a:rPr lang="zh-CN" altLang="zh-CN" sz="2000" b="1" dirty="0">
                <a:solidFill>
                  <a:srgbClr val="006600"/>
                </a:solidFill>
              </a:rPr>
              <a:t>《</a:t>
            </a:r>
            <a:r>
              <a:rPr lang="zh-CN" altLang="en-US" sz="2000" b="1" dirty="0">
                <a:solidFill>
                  <a:srgbClr val="006600"/>
                </a:solidFill>
              </a:rPr>
              <a:t>民用爆炸物品专用生产设备目录</a:t>
            </a:r>
            <a:r>
              <a:rPr lang="zh-CN" altLang="zh-CN" sz="2000" b="1" dirty="0">
                <a:solidFill>
                  <a:srgbClr val="006600"/>
                </a:solidFill>
              </a:rPr>
              <a:t>》</a:t>
            </a:r>
            <a:r>
              <a:rPr lang="zh-CN" altLang="en-US" sz="2000" b="1" dirty="0">
                <a:solidFill>
                  <a:srgbClr val="006600"/>
                </a:solidFill>
              </a:rPr>
              <a:t>管理方式的通知</a:t>
            </a:r>
            <a:r>
              <a:rPr lang="zh-CN" altLang="zh-CN" sz="2000" b="1" dirty="0">
                <a:solidFill>
                  <a:srgbClr val="006600"/>
                </a:solidFill>
              </a:rPr>
              <a:t>》</a:t>
            </a:r>
            <a:r>
              <a:rPr lang="zh-CN" altLang="en-US" sz="2000" b="1" dirty="0">
                <a:solidFill>
                  <a:srgbClr val="006600"/>
                </a:solidFill>
              </a:rPr>
              <a:t>（工信厅安全</a:t>
            </a:r>
            <a:r>
              <a:rPr lang="en-US" altLang="zh-CN" sz="2000" b="1" dirty="0">
                <a:solidFill>
                  <a:srgbClr val="006600"/>
                </a:solidFill>
              </a:rPr>
              <a:t>[2016]10</a:t>
            </a:r>
            <a:r>
              <a:rPr lang="zh-CN" altLang="en-US" sz="2000" b="1" dirty="0">
                <a:solidFill>
                  <a:srgbClr val="006600"/>
                </a:solidFill>
              </a:rPr>
              <a:t>号）第三条规定：</a:t>
            </a:r>
            <a:r>
              <a:rPr lang="en-US" altLang="zh-CN" sz="2000" b="1" dirty="0">
                <a:solidFill>
                  <a:srgbClr val="006600"/>
                </a:solidFill>
              </a:rPr>
              <a:t>《</a:t>
            </a:r>
            <a:r>
              <a:rPr lang="zh-CN" altLang="en-US" sz="2000" b="1" dirty="0">
                <a:solidFill>
                  <a:srgbClr val="006600"/>
                </a:solidFill>
              </a:rPr>
              <a:t>目录</a:t>
            </a:r>
            <a:r>
              <a:rPr lang="en-US" altLang="zh-CN" sz="2000" b="1" dirty="0">
                <a:solidFill>
                  <a:srgbClr val="006600"/>
                </a:solidFill>
              </a:rPr>
              <a:t>》</a:t>
            </a:r>
            <a:r>
              <a:rPr lang="zh-CN" altLang="en-US" sz="2000" b="1" dirty="0">
                <a:solidFill>
                  <a:srgbClr val="006600"/>
                </a:solidFill>
              </a:rPr>
              <a:t>所涉及的专用生产设备，必须符合如下要求，方可在民爆物品生产中使用。</a:t>
            </a:r>
          </a:p>
          <a:p>
            <a:pPr marL="0" indent="0">
              <a:spcBef>
                <a:spcPct val="0"/>
              </a:spcBef>
              <a:buNone/>
            </a:pPr>
            <a:r>
              <a:rPr lang="zh-CN" altLang="en-US" sz="2000" b="1" dirty="0">
                <a:solidFill>
                  <a:srgbClr val="0033CC"/>
                </a:solidFill>
              </a:rPr>
              <a:t>（一）新研制的专用生产设备，已通过科技成果鉴定和安全评价。</a:t>
            </a:r>
          </a:p>
          <a:p>
            <a:pPr marL="0" indent="0">
              <a:spcBef>
                <a:spcPct val="0"/>
              </a:spcBef>
              <a:buNone/>
            </a:pPr>
            <a:r>
              <a:rPr lang="zh-CN" altLang="en-US" sz="2000" b="1" dirty="0">
                <a:solidFill>
                  <a:srgbClr val="660066"/>
                </a:solidFill>
              </a:rPr>
              <a:t>（二）进口的原装专用生产设备，已通过安全评估。</a:t>
            </a:r>
          </a:p>
          <a:p>
            <a:pPr marL="0" indent="0">
              <a:spcBef>
                <a:spcPct val="0"/>
              </a:spcBef>
              <a:buNone/>
            </a:pPr>
            <a:r>
              <a:rPr lang="zh-CN" altLang="en-US" sz="2000" b="1" dirty="0">
                <a:solidFill>
                  <a:srgbClr val="000099"/>
                </a:solidFill>
              </a:rPr>
              <a:t>（三）</a:t>
            </a:r>
            <a:r>
              <a:rPr lang="en-US" altLang="zh-CN" sz="2000" b="1" dirty="0">
                <a:solidFill>
                  <a:srgbClr val="000099"/>
                </a:solidFill>
              </a:rPr>
              <a:t>2007</a:t>
            </a:r>
            <a:r>
              <a:rPr lang="zh-CN" altLang="en-US" sz="2000" b="1" dirty="0">
                <a:solidFill>
                  <a:srgbClr val="000099"/>
                </a:solidFill>
              </a:rPr>
              <a:t>年</a:t>
            </a:r>
            <a:r>
              <a:rPr lang="en-US" altLang="zh-CN" sz="2000" b="1" dirty="0">
                <a:solidFill>
                  <a:srgbClr val="000099"/>
                </a:solidFill>
              </a:rPr>
              <a:t>12</a:t>
            </a:r>
            <a:r>
              <a:rPr lang="zh-CN" altLang="en-US" sz="2000" b="1" dirty="0">
                <a:solidFill>
                  <a:srgbClr val="000099"/>
                </a:solidFill>
              </a:rPr>
              <a:t>月底以前民爆生产企业已在用的本企业自行研制的专用生产设备，已通过安全评价（结论为风险可接受）。</a:t>
            </a:r>
            <a:endParaRPr lang="zh-CN" altLang="zh-CN" sz="2400" b="1" dirty="0">
              <a:solidFill>
                <a:srgbClr val="000099"/>
              </a:solidFill>
            </a:endParaRPr>
          </a:p>
          <a:p>
            <a:pPr marL="0" indent="0">
              <a:spcBef>
                <a:spcPts val="1200"/>
              </a:spcBef>
              <a:buNone/>
            </a:pPr>
            <a:r>
              <a:rPr lang="zh-CN" altLang="zh-CN" sz="2000" b="1" dirty="0">
                <a:solidFill>
                  <a:srgbClr val="FF0000"/>
                </a:solidFill>
              </a:rPr>
              <a:t>因此，安全评价对民爆安全监管在成果鉴定中起到安全把关、提升安全水平和成果水平的作</a:t>
            </a:r>
            <a:r>
              <a:rPr lang="zh-CN" altLang="en-US" sz="2000" b="1" dirty="0">
                <a:solidFill>
                  <a:srgbClr val="FF0000"/>
                </a:solidFill>
              </a:rPr>
              <a:t>用，</a:t>
            </a:r>
            <a:r>
              <a:rPr lang="zh-CN" altLang="zh-CN" sz="2000" b="1" dirty="0">
                <a:solidFill>
                  <a:srgbClr val="FF0000"/>
                </a:solidFill>
              </a:rPr>
              <a:t>是促进民爆科技进步的重要动力之一。</a:t>
            </a:r>
          </a:p>
        </p:txBody>
      </p:sp>
      <p:sp>
        <p:nvSpPr>
          <p:cNvPr id="4" name="矩形 3"/>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七、</a:t>
            </a:r>
            <a:r>
              <a:rPr kumimoji="0" lang="x-none"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安全评价在民爆安全监管中</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作</a:t>
            </a:r>
            <a:r>
              <a:rPr kumimoji="0" lang="x-none"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用</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49156"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idx="1"/>
          </p:nvPr>
        </p:nvSpPr>
        <p:spPr>
          <a:xfrm>
            <a:off x="468313" y="2205038"/>
            <a:ext cx="8207375" cy="3384550"/>
          </a:xfrm>
        </p:spPr>
        <p:txBody>
          <a:bodyPr vert="horz" wrap="square" lIns="91440" tIns="45720" rIns="91440" bIns="45720" anchor="t"/>
          <a:lstStyle/>
          <a:p>
            <a:pPr marL="0" indent="457200">
              <a:lnSpc>
                <a:spcPct val="150000"/>
              </a:lnSpc>
              <a:spcBef>
                <a:spcPct val="0"/>
              </a:spcBef>
              <a:buNone/>
            </a:pPr>
            <a:r>
              <a:rPr lang="zh-CN" altLang="zh-CN" sz="2800" b="1" dirty="0" smtClean="0">
                <a:latin typeface="黑体" panose="02010609060101010101" pitchFamily="49" charset="-122"/>
                <a:ea typeface="黑体" panose="02010609060101010101" pitchFamily="49" charset="-122"/>
              </a:rPr>
              <a:t>要</a:t>
            </a:r>
            <a:r>
              <a:rPr lang="zh-CN" altLang="en-US" sz="2800" b="1" dirty="0" smtClean="0">
                <a:latin typeface="黑体" panose="02010609060101010101" pitchFamily="49" charset="-122"/>
                <a:ea typeface="黑体" panose="02010609060101010101" pitchFamily="49" charset="-122"/>
              </a:rPr>
              <a:t>运</a:t>
            </a:r>
            <a:r>
              <a:rPr lang="zh-CN" altLang="zh-CN" sz="2800" b="1" dirty="0" smtClean="0">
                <a:latin typeface="黑体" panose="02010609060101010101" pitchFamily="49" charset="-122"/>
                <a:ea typeface="黑体" panose="02010609060101010101" pitchFamily="49" charset="-122"/>
              </a:rPr>
              <a:t>用</a:t>
            </a:r>
            <a:r>
              <a:rPr lang="zh-CN" altLang="zh-CN" sz="2800" b="1" dirty="0">
                <a:latin typeface="黑体" panose="02010609060101010101" pitchFamily="49" charset="-122"/>
                <a:ea typeface="黑体" panose="02010609060101010101" pitchFamily="49" charset="-122"/>
              </a:rPr>
              <a:t>安评报告对工程、系统进行安全管理、安全监督检查，就必须对安评报告内容、评价过程、危险有害因素辨识分析等有较全面的了解和认识，也就是要</a:t>
            </a:r>
            <a:r>
              <a:rPr lang="zh-CN" altLang="zh-CN" sz="2800" b="1" dirty="0">
                <a:solidFill>
                  <a:srgbClr val="FF0000"/>
                </a:solidFill>
                <a:latin typeface="黑体" panose="02010609060101010101" pitchFamily="49" charset="-122"/>
                <a:ea typeface="黑体" panose="02010609060101010101" pitchFamily="49" charset="-122"/>
              </a:rPr>
              <a:t>理解把握安评报告的主要精神、关键点和关键内容</a:t>
            </a:r>
            <a:r>
              <a:rPr lang="zh-CN" altLang="zh-CN" sz="2800" b="1" dirty="0">
                <a:latin typeface="黑体" panose="02010609060101010101" pitchFamily="49" charset="-122"/>
                <a:ea typeface="黑体" panose="02010609060101010101" pitchFamily="49" charset="-122"/>
              </a:rPr>
              <a:t>。</a:t>
            </a:r>
          </a:p>
        </p:txBody>
      </p:sp>
      <p:sp>
        <p:nvSpPr>
          <p:cNvPr id="4" name="矩形 3"/>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rgbClr val="FF0000"/>
                </a:solidFill>
                <a:effectLst/>
                <a:uLnTx/>
                <a:uFillTx/>
                <a:latin typeface="Arial" panose="020B0604020202020204" pitchFamily="34" charset="0"/>
                <a:ea typeface="隶书" panose="02010509060101010101" pitchFamily="49" charset="-122"/>
                <a:cs typeface="+mn-cs"/>
              </a:rPr>
              <a:t>八</a:t>
            </a:r>
            <a:r>
              <a:rPr kumimoji="0" lang="zh-CN" altLang="zh-CN" sz="3200" b="1" i="0" u="none" strike="noStrike" kern="1200" cap="none" spc="0" normalizeH="0" baseline="0" noProof="0" dirty="0" smtClean="0">
                <a:ln>
                  <a:noFill/>
                </a:ln>
                <a:solidFill>
                  <a:srgbClr val="FF0000"/>
                </a:solidFill>
                <a:effectLst/>
                <a:uLnTx/>
                <a:uFillTx/>
                <a:latin typeface="Arial" panose="020B0604020202020204" pitchFamily="34" charset="0"/>
                <a:ea typeface="隶书" panose="02010509060101010101" pitchFamily="49" charset="-122"/>
                <a:cs typeface="+mn-cs"/>
              </a:rPr>
              <a:t>、</a:t>
            </a:r>
            <a:r>
              <a:rPr kumimoji="0" lang="zh-CN" altLang="en-US" sz="3200" b="1" i="0" u="none" strike="noStrike" kern="1200" cap="none" spc="0" normalizeH="0" baseline="0" noProof="0" dirty="0" smtClean="0">
                <a:ln>
                  <a:noFill/>
                </a:ln>
                <a:solidFill>
                  <a:schemeClr val="tx1"/>
                </a:solidFill>
                <a:effectLst/>
                <a:uLnTx/>
                <a:uFillTx/>
                <a:latin typeface="Arial" panose="020B0604020202020204" pitchFamily="34" charset="0"/>
                <a:ea typeface="隶书" panose="02010509060101010101" pitchFamily="49" charset="-122"/>
                <a:cs typeface="+mn-cs"/>
              </a:rPr>
              <a:t>运用</a:t>
            </a:r>
            <a:r>
              <a:rPr kumimoji="0" lang="zh-CN" altLang="zh-CN" sz="3200" b="1" i="0" u="none" strike="noStrike" kern="1200" cap="none" spc="0" normalizeH="0" baseline="0" noProof="0" dirty="0" smtClean="0">
                <a:ln>
                  <a:noFill/>
                </a:ln>
                <a:solidFill>
                  <a:schemeClr val="tx1"/>
                </a:solidFill>
                <a:effectLst/>
                <a:uLnTx/>
                <a:uFillTx/>
                <a:latin typeface="Arial" panose="020B0604020202020204" pitchFamily="34" charset="0"/>
                <a:ea typeface="隶书" panose="02010509060101010101" pitchFamily="49" charset="-122"/>
                <a:cs typeface="+mn-cs"/>
              </a:rPr>
              <a:t>安全评价</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报告进行安全监管</a:t>
            </a:r>
          </a:p>
        </p:txBody>
      </p:sp>
      <p:sp>
        <p:nvSpPr>
          <p:cNvPr id="50180"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idx="1"/>
          </p:nvPr>
        </p:nvSpPr>
        <p:spPr>
          <a:xfrm>
            <a:off x="468313" y="2132013"/>
            <a:ext cx="8207375" cy="3816350"/>
          </a:xfrm>
        </p:spPr>
        <p:txBody>
          <a:bodyPr vert="horz" wrap="square" lIns="91440" tIns="45720" rIns="91440" bIns="45720" anchor="t"/>
          <a:lstStyle/>
          <a:p>
            <a:pPr marL="0" indent="457200">
              <a:lnSpc>
                <a:spcPct val="150000"/>
              </a:lnSpc>
              <a:spcBef>
                <a:spcPct val="0"/>
              </a:spcBef>
              <a:buNone/>
            </a:pPr>
            <a:r>
              <a:rPr lang="zh-CN" altLang="zh-CN" sz="2800" dirty="0">
                <a:latin typeface="黑体" panose="02010609060101010101" pitchFamily="49" charset="-122"/>
                <a:ea typeface="黑体" panose="02010609060101010101" pitchFamily="49" charset="-122"/>
              </a:rPr>
              <a:t>安全评价过程实际就是一个系统化的安全督查检查的过程。安全督查检查是安全管理的重要手段，他</a:t>
            </a:r>
            <a:r>
              <a:rPr lang="zh-CN" altLang="zh-CN" sz="2800" dirty="0" smtClean="0">
                <a:latin typeface="黑体" panose="02010609060101010101" pitchFamily="49" charset="-122"/>
                <a:ea typeface="黑体" panose="02010609060101010101" pitchFamily="49" charset="-122"/>
              </a:rPr>
              <a:t>以国家</a:t>
            </a:r>
            <a:r>
              <a:rPr lang="zh-CN" altLang="zh-CN" sz="2800" dirty="0">
                <a:latin typeface="黑体" panose="02010609060101010101" pitchFamily="49" charset="-122"/>
                <a:ea typeface="黑体" panose="02010609060101010101" pitchFamily="49" charset="-122"/>
              </a:rPr>
              <a:t>与行业安全</a:t>
            </a:r>
            <a:r>
              <a:rPr lang="zh-CN" altLang="zh-CN" sz="2800" dirty="0" smtClean="0">
                <a:latin typeface="黑体" panose="02010609060101010101" pitchFamily="49" charset="-122"/>
                <a:ea typeface="黑体" panose="02010609060101010101" pitchFamily="49" charset="-122"/>
              </a:rPr>
              <a:t>政策和法律法规</a:t>
            </a:r>
            <a:r>
              <a:rPr lang="zh-CN" altLang="en-US" sz="2800" dirty="0" smtClean="0">
                <a:latin typeface="黑体" panose="02010609060101010101" pitchFamily="49" charset="-122"/>
                <a:ea typeface="黑体" panose="02010609060101010101" pitchFamily="49" charset="-122"/>
              </a:rPr>
              <a:t>标准</a:t>
            </a:r>
            <a:r>
              <a:rPr lang="zh-CN" altLang="zh-CN" sz="2800" dirty="0" smtClean="0">
                <a:latin typeface="黑体" panose="02010609060101010101" pitchFamily="49" charset="-122"/>
                <a:ea typeface="黑体" panose="02010609060101010101" pitchFamily="49" charset="-122"/>
              </a:rPr>
              <a:t>为</a:t>
            </a:r>
            <a:r>
              <a:rPr lang="zh-CN" altLang="zh-CN" sz="2800" dirty="0">
                <a:latin typeface="黑体" panose="02010609060101010101" pitchFamily="49" charset="-122"/>
                <a:ea typeface="黑体" panose="02010609060101010101" pitchFamily="49" charset="-122"/>
              </a:rPr>
              <a:t>依据，</a:t>
            </a:r>
            <a:r>
              <a:rPr lang="zh-CN" altLang="zh-CN" dirty="0">
                <a:solidFill>
                  <a:srgbClr val="FF0000"/>
                </a:solidFill>
                <a:latin typeface="黑体" panose="02010609060101010101" pitchFamily="49" charset="-122"/>
                <a:ea typeface="黑体" panose="02010609060101010101" pitchFamily="49" charset="-122"/>
              </a:rPr>
              <a:t>借助安评报告形成过程</a:t>
            </a:r>
            <a:r>
              <a:rPr lang="zh-CN" altLang="zh-CN" b="1" dirty="0">
                <a:solidFill>
                  <a:srgbClr val="FF0000"/>
                </a:solidFill>
                <a:latin typeface="黑体" panose="02010609060101010101" pitchFamily="49" charset="-122"/>
                <a:ea typeface="黑体" panose="02010609060101010101" pitchFamily="49" charset="-122"/>
              </a:rPr>
              <a:t>发现的问题、危险性分析、提出的对策措施与</a:t>
            </a:r>
            <a:r>
              <a:rPr lang="zh-CN" altLang="zh-CN" b="1" dirty="0" smtClean="0">
                <a:solidFill>
                  <a:srgbClr val="FF0000"/>
                </a:solidFill>
                <a:latin typeface="黑体" panose="02010609060101010101" pitchFamily="49" charset="-122"/>
                <a:ea typeface="黑体" panose="02010609060101010101" pitchFamily="49" charset="-122"/>
              </a:rPr>
              <a:t>建议</a:t>
            </a:r>
            <a:r>
              <a:rPr lang="zh-CN" altLang="en-US" b="1" dirty="0" smtClean="0">
                <a:solidFill>
                  <a:srgbClr val="FF0000"/>
                </a:solidFill>
                <a:latin typeface="黑体" panose="02010609060101010101" pitchFamily="49" charset="-122"/>
                <a:ea typeface="黑体" panose="02010609060101010101" pitchFamily="49" charset="-122"/>
              </a:rPr>
              <a:t>、结论</a:t>
            </a:r>
            <a:r>
              <a:rPr lang="zh-CN" altLang="zh-CN" dirty="0" smtClean="0">
                <a:solidFill>
                  <a:srgbClr val="FF0000"/>
                </a:solidFill>
                <a:latin typeface="黑体" panose="02010609060101010101" pitchFamily="49" charset="-122"/>
                <a:ea typeface="黑体" panose="02010609060101010101" pitchFamily="49" charset="-122"/>
              </a:rPr>
              <a:t>等</a:t>
            </a:r>
            <a:r>
              <a:rPr lang="zh-CN" altLang="zh-CN" dirty="0">
                <a:solidFill>
                  <a:srgbClr val="FF0000"/>
                </a:solidFill>
                <a:latin typeface="黑体" panose="02010609060101010101" pitchFamily="49" charset="-122"/>
                <a:ea typeface="黑体" panose="02010609060101010101" pitchFamily="49" charset="-122"/>
              </a:rPr>
              <a:t>来作为监管、检查的内容与目标。</a:t>
            </a:r>
          </a:p>
          <a:p>
            <a:pPr marL="0" indent="457200">
              <a:lnSpc>
                <a:spcPct val="150000"/>
              </a:lnSpc>
              <a:spcBef>
                <a:spcPct val="0"/>
              </a:spcBef>
              <a:buNone/>
            </a:pPr>
            <a:endParaRPr lang="zh-CN" altLang="zh-CN" sz="2800" dirty="0">
              <a:solidFill>
                <a:srgbClr val="FF0000"/>
              </a:solidFill>
              <a:latin typeface="黑体" panose="02010609060101010101" pitchFamily="49" charset="-122"/>
              <a:ea typeface="黑体" panose="02010609060101010101" pitchFamily="49" charset="-122"/>
            </a:endParaRPr>
          </a:p>
        </p:txBody>
      </p:sp>
      <p:sp>
        <p:nvSpPr>
          <p:cNvPr id="4" name="矩形 3"/>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八、利用安全评价报告进行安全监管</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
        <p:nvSpPr>
          <p:cNvPr id="50180"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idx="1"/>
          </p:nvPr>
        </p:nvSpPr>
        <p:spPr>
          <a:xfrm>
            <a:off x="251520" y="2132013"/>
            <a:ext cx="8424168" cy="381635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zh-CN" altLang="en-US" sz="2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运</a:t>
            </a:r>
            <a:r>
              <a:rPr kumimoji="0" lang="zh-CN" altLang="zh-CN" sz="2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用安评报告，对以下内容应了解掌握：</a:t>
            </a:r>
          </a:p>
          <a:p>
            <a:pPr marL="0" marR="0" lvl="0" indent="0" algn="l" defTabSz="914400" rtl="0" eaLnBrk="0" fontAlgn="base" latinLnBrk="0" hangingPunct="0">
              <a:lnSpc>
                <a:spcPct val="100000"/>
              </a:lnSpc>
              <a:spcBef>
                <a:spcPts val="0"/>
              </a:spcBef>
              <a:spcAft>
                <a:spcPct val="0"/>
              </a:spcAft>
              <a:buClrTx/>
              <a:buSzTx/>
              <a:buFontTx/>
              <a:buNone/>
              <a:defRPr/>
            </a:pP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1</a:t>
            </a: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）国家与行业</a:t>
            </a:r>
            <a:r>
              <a:rPr kumimoji="0" lang="zh-CN" altLang="zh-CN" sz="2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政策</a:t>
            </a: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，法律法规，部门规章，标准规范。</a:t>
            </a:r>
            <a:endParaRPr kumimoji="0" lang="zh-CN" altLang="zh-CN" sz="2400" b="1" i="0" u="none" strike="noStrike" kern="1200" cap="none" spc="0" normalizeH="0" baseline="0" noProof="0" dirty="0" smtClean="0">
              <a:ln>
                <a:noFill/>
              </a:ln>
              <a:solidFill>
                <a:srgbClr val="006600"/>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0" fontAlgn="base" latinLnBrk="0" hangingPunct="0">
              <a:lnSpc>
                <a:spcPct val="100000"/>
              </a:lnSpc>
              <a:spcBef>
                <a:spcPts val="0"/>
              </a:spcBef>
              <a:spcAft>
                <a:spcPct val="0"/>
              </a:spcAft>
              <a:buClrTx/>
              <a:buSzTx/>
              <a:buFontTx/>
              <a:buNone/>
              <a:defRPr/>
            </a:pP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2</a:t>
            </a: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）生产区、总库区局域布置情况，总平面布置状况，内外部</a:t>
            </a:r>
            <a:r>
              <a:rPr kumimoji="0" lang="zh-CN" altLang="zh-CN" sz="2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安全距离</a:t>
            </a: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p>
          <a:p>
            <a:pPr marL="0" marR="0" lvl="0" indent="0" algn="l" defTabSz="914400" rtl="0" eaLnBrk="0" fontAlgn="base" latinLnBrk="0" hangingPunct="0">
              <a:lnSpc>
                <a:spcPct val="100000"/>
              </a:lnSpc>
              <a:spcBef>
                <a:spcPts val="0"/>
              </a:spcBef>
              <a:spcAft>
                <a:spcPct val="0"/>
              </a:spcAft>
              <a:buClrTx/>
              <a:buSzTx/>
              <a:buFontTx/>
              <a:buNone/>
              <a:defRPr/>
            </a:pP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3</a:t>
            </a: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zh-CN" sz="2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生产工艺、设备、设施</a:t>
            </a: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，技术情况与要点。</a:t>
            </a:r>
          </a:p>
          <a:p>
            <a:pPr marL="0" marR="0" lvl="0" indent="0" algn="l" defTabSz="914400" rtl="0" eaLnBrk="0" fontAlgn="base" latinLnBrk="0" hangingPunct="0">
              <a:lnSpc>
                <a:spcPct val="100000"/>
              </a:lnSpc>
              <a:spcBef>
                <a:spcPts val="0"/>
              </a:spcBef>
              <a:spcAft>
                <a:spcPct val="0"/>
              </a:spcAft>
              <a:buClrTx/>
              <a:buSzTx/>
              <a:buFontTx/>
              <a:buNone/>
              <a:defRPr/>
            </a:pP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en-US"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4</a:t>
            </a: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）生产自动化水平，</a:t>
            </a:r>
            <a:r>
              <a:rPr kumimoji="0" lang="zh-CN" altLang="zh-CN" sz="2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安全联锁、自动停机</a:t>
            </a: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系统</a:t>
            </a: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及</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可靠性</a:t>
            </a: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endPar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0" fontAlgn="base" latinLnBrk="0" hangingPunct="0">
              <a:lnSpc>
                <a:spcPct val="100000"/>
              </a:lnSpc>
              <a:spcBef>
                <a:spcPts val="0"/>
              </a:spcBef>
              <a:spcAft>
                <a:spcPct val="0"/>
              </a:spcAft>
              <a:buClrTx/>
              <a:buSzTx/>
              <a:buFontTx/>
              <a:buNone/>
              <a:defRPr/>
            </a:pP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（5）在线防殉爆措施。</a:t>
            </a:r>
          </a:p>
          <a:p>
            <a:pPr marL="0" marR="0" lvl="0" indent="0" algn="l" defTabSz="914400" rtl="0" eaLnBrk="0" fontAlgn="base" latinLnBrk="0" hangingPunct="0">
              <a:lnSpc>
                <a:spcPct val="100000"/>
              </a:lnSpc>
              <a:spcBef>
                <a:spcPts val="0"/>
              </a:spcBef>
              <a:spcAft>
                <a:spcPct val="0"/>
              </a:spcAft>
              <a:buClrTx/>
              <a:buSzTx/>
              <a:buFontTx/>
              <a:buNone/>
              <a:defRPr/>
            </a:pP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（6）视频监控设置情况。</a:t>
            </a:r>
            <a:endPar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0" fontAlgn="base" latinLnBrk="0" hangingPunct="0">
              <a:lnSpc>
                <a:spcPct val="100000"/>
              </a:lnSpc>
              <a:spcBef>
                <a:spcPts val="0"/>
              </a:spcBef>
              <a:spcAft>
                <a:spcPct val="0"/>
              </a:spcAft>
              <a:buClrTx/>
              <a:buSzTx/>
              <a:buFontTx/>
              <a:buNone/>
              <a:defRPr/>
            </a:pP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（7）安全关键环节与关键</a:t>
            </a: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点</a:t>
            </a:r>
            <a:r>
              <a:rPr kumimoji="0" lang="zh-CN" altLang="en-US" sz="2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（关键工艺参数和运行参数）</a:t>
            </a: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endPar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0" fontAlgn="base" latinLnBrk="0" hangingPunct="0">
              <a:lnSpc>
                <a:spcPct val="100000"/>
              </a:lnSpc>
              <a:spcBef>
                <a:spcPts val="0"/>
              </a:spcBef>
              <a:spcAft>
                <a:spcPct val="0"/>
              </a:spcAft>
              <a:buClrTx/>
              <a:buSzTx/>
              <a:buFontTx/>
              <a:buNone/>
              <a:defRPr/>
            </a:pP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（8）评价时现场安全检查发现问题与整改情况。</a:t>
            </a:r>
            <a:endPar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4" name="矩形 3"/>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八、利用安全评价报告进行安全监管</a:t>
            </a:r>
          </a:p>
        </p:txBody>
      </p:sp>
      <p:sp>
        <p:nvSpPr>
          <p:cNvPr id="52228" name="Rectangle 2"/>
          <p:cNvSpPr>
            <a:spLocks noGrp="1"/>
          </p:cNvSpPr>
          <p:nvPr>
            <p:ph type="title"/>
          </p:nvPr>
        </p:nvSpPr>
        <p:spPr>
          <a:xfrm>
            <a:off x="1187133"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idx="1"/>
          </p:nvPr>
        </p:nvSpPr>
        <p:spPr>
          <a:xfrm>
            <a:off x="179388" y="2205038"/>
            <a:ext cx="8713788" cy="3816350"/>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ts val="1200"/>
              </a:spcBef>
              <a:spcAft>
                <a:spcPct val="0"/>
              </a:spcAft>
              <a:buClrTx/>
              <a:buSzTx/>
              <a:buFontTx/>
              <a:buNone/>
              <a:defRPr/>
            </a:pP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（9）危险物质辨识以及可能的事故风险与事故后果。</a:t>
            </a:r>
          </a:p>
          <a:p>
            <a:pPr marL="0" marR="0" lvl="0" indent="0" algn="l" defTabSz="914400" rtl="0" eaLnBrk="0" fontAlgn="base" latinLnBrk="0" hangingPunct="0">
              <a:lnSpc>
                <a:spcPct val="100000"/>
              </a:lnSpc>
              <a:spcBef>
                <a:spcPts val="1200"/>
              </a:spcBef>
              <a:spcAft>
                <a:spcPct val="0"/>
              </a:spcAft>
              <a:buClrTx/>
              <a:buSzTx/>
              <a:buFontTx/>
              <a:buNone/>
              <a:defRPr/>
            </a:pP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（10）危险源状况及可能的事故风险与事故后果。</a:t>
            </a:r>
          </a:p>
          <a:p>
            <a:pPr marL="0" lvl="0" indent="-457200">
              <a:spcBef>
                <a:spcPts val="1200"/>
              </a:spcBef>
              <a:buNone/>
              <a:defRPr/>
            </a:pP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（11）主要安全设施状况</a:t>
            </a:r>
            <a:r>
              <a:rPr kumimoji="0" lang="zh-CN" altLang="zh-CN" sz="2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r>
              <a:rPr kumimoji="0" lang="zh-CN" altLang="en-US" sz="2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（防护屏障，防雷设施，抗爆间</a:t>
            </a:r>
            <a:r>
              <a:rPr lang="zh-CN" altLang="en-US" sz="24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室，抗爆屏</a:t>
            </a:r>
            <a:r>
              <a:rPr kumimoji="0" lang="zh-CN" altLang="en-US" sz="2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院，消防，防静电）</a:t>
            </a:r>
            <a:endParaRPr kumimoji="0" lang="zh-CN" altLang="zh-CN" sz="2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457200" algn="l" defTabSz="914400" rtl="0" eaLnBrk="0" fontAlgn="base" latinLnBrk="0" hangingPunct="0">
              <a:lnSpc>
                <a:spcPct val="100000"/>
              </a:lnSpc>
              <a:spcBef>
                <a:spcPts val="1200"/>
              </a:spcBef>
              <a:spcAft>
                <a:spcPct val="0"/>
              </a:spcAft>
              <a:buClrTx/>
              <a:buSzTx/>
              <a:buFontTx/>
              <a:buNone/>
              <a:defRPr/>
            </a:pP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（12）</a:t>
            </a:r>
            <a:r>
              <a:rPr kumimoji="0" lang="zh-CN" altLang="zh-CN" sz="2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安全制度与安全机构</a:t>
            </a: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建立情况。</a:t>
            </a:r>
            <a:endPar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457200" algn="l" defTabSz="914400" rtl="0" eaLnBrk="0" fontAlgn="base" latinLnBrk="0" hangingPunct="0">
              <a:lnSpc>
                <a:spcPct val="100000"/>
              </a:lnSpc>
              <a:spcBef>
                <a:spcPts val="1200"/>
              </a:spcBef>
              <a:spcAft>
                <a:spcPct val="0"/>
              </a:spcAft>
              <a:buClrTx/>
              <a:buSzTx/>
              <a:buFontTx/>
              <a:buNone/>
              <a:defRPr/>
            </a:pP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（13）工艺技术文件建立情况</a:t>
            </a:r>
            <a:r>
              <a:rPr kumimoji="0" lang="zh-CN" altLang="en-US"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r>
              <a:rPr kumimoji="0" lang="zh-CN" altLang="en-US" sz="2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可否指导生产运行</a:t>
            </a: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endPar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457200" algn="l" defTabSz="914400" rtl="0" eaLnBrk="0" fontAlgn="base" latinLnBrk="0" hangingPunct="0">
              <a:lnSpc>
                <a:spcPct val="100000"/>
              </a:lnSpc>
              <a:spcBef>
                <a:spcPts val="1200"/>
              </a:spcBef>
              <a:spcAft>
                <a:spcPct val="0"/>
              </a:spcAft>
              <a:buClrTx/>
              <a:buSzTx/>
              <a:buFontTx/>
              <a:buNone/>
              <a:defRPr/>
            </a:pP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（14）</a:t>
            </a:r>
            <a:r>
              <a:rPr kumimoji="0" lang="zh-CN" altLang="zh-CN" sz="2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生产与仓储设施安全状况</a:t>
            </a: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a:t>
            </a:r>
            <a:endPar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457200" algn="l" defTabSz="914400" rtl="0" eaLnBrk="0" fontAlgn="base" latinLnBrk="0" hangingPunct="0">
              <a:lnSpc>
                <a:spcPct val="100000"/>
              </a:lnSpc>
              <a:spcBef>
                <a:spcPts val="1200"/>
              </a:spcBef>
              <a:spcAft>
                <a:spcPct val="0"/>
              </a:spcAft>
              <a:buClrTx/>
              <a:buSzTx/>
              <a:buFontTx/>
              <a:buNone/>
              <a:defRPr/>
            </a:pP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（15）人员培训</a:t>
            </a:r>
            <a:r>
              <a:rPr kumimoji="0" lang="zh-CN" altLang="zh-CN" sz="24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持证上岗</a:t>
            </a:r>
            <a:r>
              <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情况。</a:t>
            </a:r>
            <a:endPar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4" name="矩形 3"/>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八、利用安全评价报告进行安全监管</a:t>
            </a:r>
          </a:p>
        </p:txBody>
      </p:sp>
      <p:sp>
        <p:nvSpPr>
          <p:cNvPr id="53252"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示 9"/>
          <p:cNvGraphicFramePr/>
          <p:nvPr/>
        </p:nvGraphicFramePr>
        <p:xfrm>
          <a:off x="107315" y="2125434"/>
          <a:ext cx="8892536" cy="4039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左大括号 10"/>
          <p:cNvSpPr/>
          <p:nvPr/>
        </p:nvSpPr>
        <p:spPr>
          <a:xfrm rot="5400000">
            <a:off x="4320381" y="-1863249"/>
            <a:ext cx="287338" cy="7416800"/>
          </a:xfrm>
          <a:prstGeom prst="leftBrace">
            <a:avLst>
              <a:gd name="adj1" fmla="val 8333"/>
              <a:gd name="adj2" fmla="val 50316"/>
            </a:avLst>
          </a:prstGeom>
          <a:noFill/>
          <a:ln w="31750"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12" name="矩形 11"/>
          <p:cNvSpPr/>
          <p:nvPr/>
        </p:nvSpPr>
        <p:spPr>
          <a:xfrm>
            <a:off x="3276600" y="1249363"/>
            <a:ext cx="2374900" cy="523875"/>
          </a:xfrm>
          <a:prstGeom prst="rect">
            <a:avLst/>
          </a:prstGeom>
          <a:solidFill>
            <a:schemeClr val="accent6">
              <a:lumMod val="75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28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安全评价目的</a:t>
            </a:r>
            <a:endPar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8197"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sp>
        <p:nvSpPr>
          <p:cNvPr id="4" name="文本框 3"/>
          <p:cNvSpPr txBox="1"/>
          <p:nvPr/>
        </p:nvSpPr>
        <p:spPr>
          <a:xfrm>
            <a:off x="3830320" y="6330315"/>
            <a:ext cx="5206365" cy="306705"/>
          </a:xfrm>
          <a:prstGeom prst="rect">
            <a:avLst/>
          </a:prstGeom>
          <a:noFill/>
        </p:spPr>
        <p:txBody>
          <a:bodyPr wrap="square" rtlCol="0">
            <a:spAutoFit/>
          </a:bodyPr>
          <a:lstStyle/>
          <a:p>
            <a:endParaRPr lang="zh-CN" altLang="en-US"/>
          </a:p>
        </p:txBody>
      </p:sp>
      <p:grpSp>
        <p:nvGrpSpPr>
          <p:cNvPr id="7" name="组合 6"/>
          <p:cNvGrpSpPr/>
          <p:nvPr/>
        </p:nvGrpSpPr>
        <p:grpSpPr>
          <a:xfrm>
            <a:off x="3224530" y="6259195"/>
            <a:ext cx="5713095" cy="453390"/>
            <a:chOff x="5078" y="9857"/>
            <a:chExt cx="8997" cy="714"/>
          </a:xfrm>
        </p:grpSpPr>
        <p:sp>
          <p:nvSpPr>
            <p:cNvPr id="3" name="文本框 2"/>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6" name="图片 17" descr="蓝标"/>
            <p:cNvPicPr>
              <a:picLocks noChangeAspect="1"/>
            </p:cNvPicPr>
            <p:nvPr/>
          </p:nvPicPr>
          <p:blipFill>
            <a:blip r:embed="rId7"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idx="1"/>
          </p:nvPr>
        </p:nvSpPr>
        <p:spPr>
          <a:xfrm>
            <a:off x="430213" y="2413000"/>
            <a:ext cx="8161338" cy="327977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zh-CN" altLang="zh-CN" sz="2400" b="1"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16</a:t>
            </a:r>
            <a:r>
              <a:rPr kumimoji="0" lang="zh-CN" altLang="zh-CN" sz="2400" b="1"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2400" b="1" i="0" u="none" strike="noStrike" kern="1200" cap="none" spc="0" normalizeH="0" baseline="0" noProof="0" dirty="0" smtClean="0">
                <a:ln>
                  <a:noFill/>
                </a:ln>
                <a:solidFill>
                  <a:srgbClr val="FF0000"/>
                </a:solidFill>
                <a:effectLst/>
                <a:uLnTx/>
                <a:uFillTx/>
                <a:latin typeface="+mn-lt"/>
                <a:ea typeface="+mn-ea"/>
                <a:cs typeface="+mn-cs"/>
              </a:rPr>
              <a:t>安全生产投入</a:t>
            </a:r>
            <a:r>
              <a:rPr kumimoji="0" lang="zh-CN" altLang="zh-CN" sz="2400" b="1" i="0" u="none" strike="noStrike" kern="1200" cap="none" spc="0" normalizeH="0" baseline="0" noProof="0" dirty="0" smtClean="0">
                <a:ln>
                  <a:noFill/>
                </a:ln>
                <a:solidFill>
                  <a:schemeClr val="tx1"/>
                </a:solidFill>
                <a:effectLst/>
                <a:uLnTx/>
                <a:uFillTx/>
                <a:latin typeface="+mn-lt"/>
                <a:ea typeface="+mn-ea"/>
                <a:cs typeface="+mn-cs"/>
              </a:rPr>
              <a:t>情况。</a:t>
            </a: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zh-CN" altLang="zh-CN" sz="2400" b="1"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17</a:t>
            </a:r>
            <a:r>
              <a:rPr kumimoji="0" lang="zh-CN" altLang="zh-CN" sz="2400" b="1" i="0" u="none" strike="noStrike" kern="1200" cap="none" spc="0" normalizeH="0" baseline="0" noProof="0" dirty="0" smtClean="0">
                <a:ln>
                  <a:noFill/>
                </a:ln>
                <a:solidFill>
                  <a:schemeClr val="tx1"/>
                </a:solidFill>
                <a:effectLst/>
                <a:uLnTx/>
                <a:uFillTx/>
                <a:latin typeface="+mn-lt"/>
                <a:ea typeface="+mn-ea"/>
                <a:cs typeface="+mn-cs"/>
              </a:rPr>
              <a:t>）</a:t>
            </a:r>
            <a:r>
              <a:rPr kumimoji="0" lang="zh-CN" altLang="zh-CN" sz="2400" b="1" i="0" u="none" strike="noStrike" kern="1200" cap="none" spc="0" normalizeH="0" baseline="0" noProof="0" dirty="0" smtClean="0">
                <a:ln>
                  <a:noFill/>
                </a:ln>
                <a:solidFill>
                  <a:srgbClr val="FF0000"/>
                </a:solidFill>
                <a:effectLst/>
                <a:uLnTx/>
                <a:uFillTx/>
                <a:latin typeface="+mn-lt"/>
                <a:ea typeface="+mn-ea"/>
                <a:cs typeface="+mn-cs"/>
              </a:rPr>
              <a:t>事故应急预案</a:t>
            </a:r>
            <a:r>
              <a:rPr kumimoji="0" lang="zh-CN" altLang="zh-CN" sz="2400" b="1" i="0" u="none" strike="noStrike" kern="1200" cap="none" spc="0" normalizeH="0" baseline="0" noProof="0" dirty="0" smtClean="0">
                <a:ln>
                  <a:noFill/>
                </a:ln>
                <a:solidFill>
                  <a:schemeClr val="tx1"/>
                </a:solidFill>
                <a:effectLst/>
                <a:uLnTx/>
                <a:uFillTx/>
                <a:latin typeface="+mn-lt"/>
                <a:ea typeface="+mn-ea"/>
                <a:cs typeface="+mn-cs"/>
              </a:rPr>
              <a:t>建立</a:t>
            </a:r>
            <a:r>
              <a:rPr kumimoji="0" lang="zh-CN" altLang="en-US" sz="2400" b="1" i="0" u="none" strike="noStrike" kern="1200" cap="none" spc="0" normalizeH="0" baseline="0" noProof="0" dirty="0" smtClean="0">
                <a:ln>
                  <a:noFill/>
                </a:ln>
                <a:solidFill>
                  <a:srgbClr val="FF0000"/>
                </a:solidFill>
                <a:effectLst/>
                <a:uLnTx/>
                <a:uFillTx/>
                <a:latin typeface="+mn-lt"/>
                <a:ea typeface="+mn-ea"/>
                <a:cs typeface="+mn-cs"/>
              </a:rPr>
              <a:t>与演练</a:t>
            </a:r>
            <a:r>
              <a:rPr kumimoji="0" lang="zh-CN" altLang="zh-CN" sz="2400" b="1" i="0" u="none" strike="noStrike" kern="1200" cap="none" spc="0" normalizeH="0" baseline="0" noProof="0" dirty="0" smtClean="0">
                <a:ln>
                  <a:noFill/>
                </a:ln>
                <a:solidFill>
                  <a:schemeClr val="tx1"/>
                </a:solidFill>
                <a:effectLst/>
                <a:uLnTx/>
                <a:uFillTx/>
                <a:latin typeface="+mn-lt"/>
                <a:ea typeface="+mn-ea"/>
                <a:cs typeface="+mn-cs"/>
              </a:rPr>
              <a:t>情况</a:t>
            </a:r>
          </a:p>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zh-CN" altLang="zh-CN" sz="2400" b="1" i="0" u="none" strike="noStrike" kern="1200" cap="none" spc="0" normalizeH="0" baseline="0" noProof="0" dirty="0" smtClean="0">
                <a:ln>
                  <a:noFill/>
                </a:ln>
                <a:solidFill>
                  <a:schemeClr val="tx1"/>
                </a:solidFill>
                <a:effectLst/>
                <a:uLnTx/>
                <a:uFillTx/>
                <a:latin typeface="+mn-lt"/>
                <a:ea typeface="+mn-ea"/>
                <a:cs typeface="+mn-cs"/>
              </a:rPr>
              <a:t>（</a:t>
            </a: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18</a:t>
            </a:r>
            <a:r>
              <a:rPr kumimoji="0" lang="zh-CN" altLang="zh-CN" sz="2400" b="1" i="0" u="none" strike="noStrike" kern="1200" cap="none" spc="0" normalizeH="0" baseline="0" noProof="0" dirty="0" smtClean="0">
                <a:ln>
                  <a:noFill/>
                </a:ln>
                <a:solidFill>
                  <a:schemeClr val="tx1"/>
                </a:solidFill>
                <a:effectLst/>
                <a:uLnTx/>
                <a:uFillTx/>
                <a:latin typeface="+mn-lt"/>
                <a:ea typeface="+mn-ea"/>
                <a:cs typeface="+mn-cs"/>
              </a:rPr>
              <a:t>）安全评价报告中提出的问题及对策措施与建议。</a:t>
            </a:r>
            <a:endParaRPr kumimoji="0" lang="zh-CN" altLang="zh-CN" sz="2400" b="1" i="0" u="none" strike="noStrike" kern="1200" cap="none" spc="0" normalizeH="0" baseline="0" noProof="0" dirty="0" smtClean="0">
              <a:ln>
                <a:noFill/>
              </a:ln>
              <a:solidFill>
                <a:srgbClr val="006600"/>
              </a:solidFill>
              <a:effectLst/>
              <a:uLnTx/>
              <a:uFillTx/>
              <a:latin typeface="+mn-lt"/>
              <a:ea typeface="+mn-ea"/>
              <a:cs typeface="+mn-cs"/>
            </a:endParaRPr>
          </a:p>
          <a:p>
            <a:pPr marL="0" marR="0" lvl="0" indent="0" algn="l" defTabSz="914400" rtl="0" eaLnBrk="0" fontAlgn="base" latinLnBrk="0" hangingPunct="0">
              <a:lnSpc>
                <a:spcPct val="100000"/>
              </a:lnSpc>
              <a:spcBef>
                <a:spcPts val="1200"/>
              </a:spcBef>
              <a:spcAft>
                <a:spcPct val="0"/>
              </a:spcAft>
              <a:buClrTx/>
              <a:buSzTx/>
              <a:buFontTx/>
              <a:buNone/>
              <a:defRPr/>
            </a:pPr>
            <a:r>
              <a:rPr kumimoji="0" lang="en-US" altLang="zh-CN" sz="2400" b="1" i="0" u="none" strike="noStrike" kern="1200" cap="none" spc="0" normalizeH="0" baseline="0" noProof="0" dirty="0" smtClean="0">
                <a:ln>
                  <a:noFill/>
                </a:ln>
                <a:solidFill>
                  <a:srgbClr val="006600"/>
                </a:solidFill>
                <a:effectLst/>
                <a:uLnTx/>
                <a:uFillTx/>
                <a:latin typeface="+mn-lt"/>
                <a:ea typeface="+mn-ea"/>
                <a:cs typeface="+mn-cs"/>
              </a:rPr>
              <a:t>  </a:t>
            </a:r>
          </a:p>
          <a:p>
            <a:pPr marL="0" marR="0" lvl="0" indent="0" algn="l" defTabSz="914400" rtl="0" eaLnBrk="0" fontAlgn="base" latinLnBrk="0" hangingPunct="0">
              <a:lnSpc>
                <a:spcPct val="100000"/>
              </a:lnSpc>
              <a:spcBef>
                <a:spcPts val="1200"/>
              </a:spcBef>
              <a:spcAft>
                <a:spcPct val="0"/>
              </a:spcAft>
              <a:buClrTx/>
              <a:buSzTx/>
              <a:buFontTx/>
              <a:buNone/>
              <a:defRPr/>
            </a:pPr>
            <a:r>
              <a:rPr kumimoji="0" lang="zh-CN" altLang="zh-CN" sz="2400" b="1" i="0" u="none" strike="noStrike" kern="1200" cap="none" spc="0" normalizeH="0" baseline="0" noProof="0" dirty="0" smtClean="0">
                <a:ln>
                  <a:noFill/>
                </a:ln>
                <a:solidFill>
                  <a:srgbClr val="FF0000"/>
                </a:solidFill>
                <a:effectLst/>
                <a:uLnTx/>
                <a:uFillTx/>
                <a:latin typeface="+mn-lt"/>
                <a:ea typeface="+mn-ea"/>
                <a:cs typeface="+mn-cs"/>
              </a:rPr>
              <a:t>若是验收评价，还应包括技术来源、成果鉴定证书、</a:t>
            </a:r>
            <a:r>
              <a:rPr kumimoji="0" lang="zh-CN" altLang="en-US" sz="2400" b="1" i="0" u="none" strike="noStrike" kern="1200" cap="none" spc="0" normalizeH="0" baseline="0" noProof="0" dirty="0" smtClean="0">
                <a:ln>
                  <a:noFill/>
                </a:ln>
                <a:solidFill>
                  <a:srgbClr val="FF0000"/>
                </a:solidFill>
                <a:effectLst/>
                <a:uLnTx/>
                <a:uFillTx/>
                <a:latin typeface="+mn-lt"/>
                <a:ea typeface="+mn-ea"/>
                <a:cs typeface="+mn-cs"/>
              </a:rPr>
              <a:t>相关匹配性</a:t>
            </a:r>
            <a:r>
              <a:rPr kumimoji="0" lang="zh-CN" altLang="zh-CN" sz="2400" b="1" i="0" u="none" strike="noStrike" kern="1200" cap="none" spc="0" normalizeH="0" baseline="0" noProof="0" dirty="0" smtClean="0">
                <a:ln>
                  <a:noFill/>
                </a:ln>
                <a:solidFill>
                  <a:srgbClr val="FF0000"/>
                </a:solidFill>
                <a:effectLst/>
                <a:uLnTx/>
                <a:uFillTx/>
                <a:latin typeface="+mn-lt"/>
                <a:ea typeface="+mn-ea"/>
                <a:cs typeface="+mn-cs"/>
              </a:rPr>
              <a:t>证明、性能检验报告等。</a:t>
            </a:r>
          </a:p>
        </p:txBody>
      </p:sp>
      <p:sp>
        <p:nvSpPr>
          <p:cNvPr id="4" name="矩形 3"/>
          <p:cNvSpPr/>
          <p:nvPr/>
        </p:nvSpPr>
        <p:spPr>
          <a:xfrm>
            <a:off x="17463" y="1474788"/>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八、利用安全评价报告进行安全监管</a:t>
            </a:r>
          </a:p>
        </p:txBody>
      </p:sp>
      <p:sp>
        <p:nvSpPr>
          <p:cNvPr id="54276" name="Rectangle 2"/>
          <p:cNvSpPr>
            <a:spLocks noGrp="1"/>
          </p:cNvSpPr>
          <p:nvPr>
            <p:ph type="title"/>
          </p:nvPr>
        </p:nvSpPr>
        <p:spPr>
          <a:xfrm>
            <a:off x="1187768"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idx="1"/>
          </p:nvPr>
        </p:nvSpPr>
        <p:spPr>
          <a:xfrm>
            <a:off x="608013" y="2076450"/>
            <a:ext cx="7988300" cy="3816350"/>
          </a:xfrm>
        </p:spPr>
        <p:txBody>
          <a:bodyPr vert="horz" wrap="square" lIns="91440" tIns="45720" rIns="91440" bIns="45720" anchor="t"/>
          <a:lstStyle/>
          <a:p>
            <a:pPr marL="0" indent="0">
              <a:buNone/>
            </a:pPr>
            <a:r>
              <a:rPr lang="zh-CN" altLang="en-US" sz="2800" b="1" dirty="0">
                <a:solidFill>
                  <a:srgbClr val="000099"/>
                </a:solidFill>
              </a:rPr>
              <a:t>八个大的方面：</a:t>
            </a:r>
            <a:endParaRPr lang="en-US" altLang="zh-CN" sz="2800" b="1" dirty="0">
              <a:solidFill>
                <a:srgbClr val="000099"/>
              </a:solidFill>
            </a:endParaRPr>
          </a:p>
          <a:p>
            <a:pPr marL="0" indent="0">
              <a:buNone/>
            </a:pPr>
            <a:r>
              <a:rPr lang="en-US" altLang="zh-CN" sz="2000" b="1" dirty="0">
                <a:solidFill>
                  <a:srgbClr val="000099"/>
                </a:solidFill>
              </a:rPr>
              <a:t>1</a:t>
            </a:r>
            <a:r>
              <a:rPr lang="zh-CN" altLang="zh-CN" sz="2000" b="1" dirty="0">
                <a:solidFill>
                  <a:srgbClr val="000099"/>
                </a:solidFill>
              </a:rPr>
              <a:t>、总图运输（</a:t>
            </a:r>
            <a:r>
              <a:rPr lang="zh-CN" altLang="zh-CN" sz="2000" b="1" dirty="0">
                <a:solidFill>
                  <a:srgbClr val="000099"/>
                </a:solidFill>
                <a:sym typeface="宋体" panose="02010600030101010101" pitchFamily="2" charset="-122"/>
              </a:rPr>
              <a:t>区域布置、总平面布置、场内交通运输与道路</a:t>
            </a:r>
            <a:r>
              <a:rPr lang="zh-CN" altLang="zh-CN" sz="2000" b="1" dirty="0">
                <a:solidFill>
                  <a:srgbClr val="000099"/>
                </a:solidFill>
              </a:rPr>
              <a:t>）</a:t>
            </a:r>
          </a:p>
          <a:p>
            <a:pPr marL="0" indent="0">
              <a:buNone/>
            </a:pPr>
            <a:r>
              <a:rPr lang="en-US" altLang="zh-CN" sz="2000" b="1" dirty="0">
                <a:solidFill>
                  <a:srgbClr val="000099"/>
                </a:solidFill>
              </a:rPr>
              <a:t>2</a:t>
            </a:r>
            <a:r>
              <a:rPr lang="zh-CN" altLang="zh-CN" sz="2000" b="1" dirty="0">
                <a:solidFill>
                  <a:srgbClr val="000099"/>
                </a:solidFill>
              </a:rPr>
              <a:t>、生产工艺与设备</a:t>
            </a:r>
          </a:p>
          <a:p>
            <a:pPr marL="0" indent="0">
              <a:buNone/>
            </a:pPr>
            <a:r>
              <a:rPr lang="en-US" altLang="zh-CN" sz="2000" b="1" dirty="0">
                <a:solidFill>
                  <a:srgbClr val="000099"/>
                </a:solidFill>
              </a:rPr>
              <a:t>3</a:t>
            </a:r>
            <a:r>
              <a:rPr lang="zh-CN" altLang="zh-CN" sz="2000" b="1" dirty="0">
                <a:solidFill>
                  <a:srgbClr val="000099"/>
                </a:solidFill>
              </a:rPr>
              <a:t>、安全联锁</a:t>
            </a:r>
            <a:r>
              <a:rPr lang="zh-CN" altLang="en-US" sz="2000" b="1" dirty="0">
                <a:solidFill>
                  <a:srgbClr val="000099"/>
                </a:solidFill>
              </a:rPr>
              <a:t>、</a:t>
            </a:r>
            <a:r>
              <a:rPr lang="zh-CN" altLang="zh-CN" sz="2000" b="1" dirty="0">
                <a:solidFill>
                  <a:srgbClr val="000099"/>
                </a:solidFill>
              </a:rPr>
              <a:t>工艺过程</a:t>
            </a:r>
            <a:r>
              <a:rPr lang="zh-CN" altLang="en-US" sz="2000" b="1" dirty="0">
                <a:solidFill>
                  <a:srgbClr val="000099"/>
                </a:solidFill>
              </a:rPr>
              <a:t>的</a:t>
            </a:r>
            <a:r>
              <a:rPr lang="zh-CN" altLang="zh-CN" sz="2000" b="1" dirty="0">
                <a:solidFill>
                  <a:srgbClr val="000099"/>
                </a:solidFill>
              </a:rPr>
              <a:t>防殉爆</a:t>
            </a:r>
          </a:p>
          <a:p>
            <a:pPr marL="0" indent="0">
              <a:buNone/>
            </a:pPr>
            <a:r>
              <a:rPr lang="en-US" altLang="zh-CN" sz="2000" b="1" dirty="0">
                <a:solidFill>
                  <a:srgbClr val="000099"/>
                </a:solidFill>
              </a:rPr>
              <a:t>4</a:t>
            </a:r>
            <a:r>
              <a:rPr lang="zh-CN" altLang="zh-CN" sz="2000" b="1" dirty="0">
                <a:solidFill>
                  <a:srgbClr val="000099"/>
                </a:solidFill>
              </a:rPr>
              <a:t>、建筑与结构</a:t>
            </a:r>
          </a:p>
          <a:p>
            <a:pPr marL="0" indent="0">
              <a:buNone/>
            </a:pPr>
            <a:r>
              <a:rPr lang="en-US" altLang="zh-CN" sz="2000" b="1" dirty="0">
                <a:solidFill>
                  <a:srgbClr val="000099"/>
                </a:solidFill>
              </a:rPr>
              <a:t>5</a:t>
            </a:r>
            <a:r>
              <a:rPr lang="zh-CN" altLang="zh-CN" sz="2000" b="1" dirty="0">
                <a:solidFill>
                  <a:srgbClr val="000099"/>
                </a:solidFill>
              </a:rPr>
              <a:t>、电气（含监控</a:t>
            </a:r>
            <a:r>
              <a:rPr lang="zh-CN" altLang="en-US" sz="2000" b="1" dirty="0">
                <a:solidFill>
                  <a:srgbClr val="000099"/>
                </a:solidFill>
              </a:rPr>
              <a:t>、</a:t>
            </a:r>
            <a:r>
              <a:rPr lang="zh-CN" altLang="zh-CN" sz="2000" b="1" dirty="0">
                <a:solidFill>
                  <a:srgbClr val="000099"/>
                </a:solidFill>
              </a:rPr>
              <a:t>电</a:t>
            </a:r>
            <a:r>
              <a:rPr lang="zh-CN" altLang="en-US" sz="2000" b="1" dirty="0">
                <a:solidFill>
                  <a:srgbClr val="000099"/>
                </a:solidFill>
              </a:rPr>
              <a:t>器与防静电接地</a:t>
            </a:r>
            <a:r>
              <a:rPr lang="zh-CN" altLang="zh-CN" sz="2000" b="1" dirty="0">
                <a:solidFill>
                  <a:srgbClr val="000099"/>
                </a:solidFill>
              </a:rPr>
              <a:t>）</a:t>
            </a:r>
          </a:p>
          <a:p>
            <a:pPr marL="0" indent="0">
              <a:buNone/>
            </a:pPr>
            <a:r>
              <a:rPr lang="en-US" altLang="zh-CN" sz="2000" b="1" dirty="0">
                <a:solidFill>
                  <a:srgbClr val="000099"/>
                </a:solidFill>
              </a:rPr>
              <a:t>6</a:t>
            </a:r>
            <a:r>
              <a:rPr lang="zh-CN" altLang="zh-CN" sz="2000" b="1" dirty="0">
                <a:solidFill>
                  <a:srgbClr val="000099"/>
                </a:solidFill>
              </a:rPr>
              <a:t>、给排水与消防</a:t>
            </a:r>
          </a:p>
          <a:p>
            <a:pPr marL="0" indent="0">
              <a:buNone/>
            </a:pPr>
            <a:r>
              <a:rPr lang="en-US" altLang="zh-CN" sz="2000" b="1" dirty="0">
                <a:solidFill>
                  <a:srgbClr val="000099"/>
                </a:solidFill>
              </a:rPr>
              <a:t>7</a:t>
            </a:r>
            <a:r>
              <a:rPr lang="zh-CN" altLang="zh-CN" sz="2000" b="1" dirty="0">
                <a:solidFill>
                  <a:srgbClr val="000099"/>
                </a:solidFill>
              </a:rPr>
              <a:t>、暖通与空调</a:t>
            </a:r>
          </a:p>
          <a:p>
            <a:pPr marL="0" indent="0">
              <a:buNone/>
            </a:pPr>
            <a:r>
              <a:rPr lang="en-US" altLang="zh-CN" sz="2000" b="1" dirty="0">
                <a:solidFill>
                  <a:srgbClr val="000099"/>
                </a:solidFill>
              </a:rPr>
              <a:t>8</a:t>
            </a:r>
            <a:r>
              <a:rPr lang="zh-CN" altLang="zh-CN" sz="2000" b="1" dirty="0">
                <a:solidFill>
                  <a:srgbClr val="000099"/>
                </a:solidFill>
              </a:rPr>
              <a:t>、</a:t>
            </a:r>
            <a:r>
              <a:rPr lang="zh-CN" altLang="en-US" sz="2000" b="1" dirty="0">
                <a:solidFill>
                  <a:srgbClr val="000099"/>
                </a:solidFill>
              </a:rPr>
              <a:t>其他</a:t>
            </a:r>
            <a:r>
              <a:rPr lang="zh-CN" altLang="zh-CN" sz="2000" b="1" dirty="0">
                <a:solidFill>
                  <a:srgbClr val="000099"/>
                </a:solidFill>
              </a:rPr>
              <a:t>安全设施</a:t>
            </a:r>
          </a:p>
        </p:txBody>
      </p:sp>
      <p:sp>
        <p:nvSpPr>
          <p:cNvPr id="4" name="矩形 3"/>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九、民爆安全检查主要内容</a:t>
            </a:r>
          </a:p>
        </p:txBody>
      </p:sp>
      <p:sp>
        <p:nvSpPr>
          <p:cNvPr id="55300" name="Rectangle 1"/>
          <p:cNvSpPr/>
          <p:nvPr/>
        </p:nvSpPr>
        <p:spPr>
          <a:xfrm>
            <a:off x="468313" y="5618163"/>
            <a:ext cx="6553200" cy="523875"/>
          </a:xfrm>
          <a:prstGeom prst="rect">
            <a:avLst/>
          </a:prstGeom>
          <a:noFill/>
          <a:ln w="9525">
            <a:noFill/>
          </a:ln>
        </p:spPr>
        <p:txBody>
          <a:bodyPr anchor="ctr">
            <a:spAutoFit/>
          </a:bodyPr>
          <a:lstStyle/>
          <a:p>
            <a:pPr indent="304800" algn="ctr" eaLnBrk="0" hangingPunct="0"/>
            <a:r>
              <a:rPr lang="zh-CN" altLang="en-US" sz="2800" dirty="0">
                <a:solidFill>
                  <a:srgbClr val="FF0000"/>
                </a:solidFill>
                <a:latin typeface="黑体" panose="02010609060101010101" pitchFamily="49" charset="-122"/>
                <a:ea typeface="黑体" panose="02010609060101010101" pitchFamily="49" charset="-122"/>
              </a:rPr>
              <a:t>具体见前一节内容。</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
        <p:nvSpPr>
          <p:cNvPr id="54276" name="Rectangle 2"/>
          <p:cNvSpPr>
            <a:spLocks noGrp="1"/>
          </p:cNvSpPr>
          <p:nvPr>
            <p:ph type="title"/>
          </p:nvPr>
        </p:nvSpPr>
        <p:spPr>
          <a:xfrm>
            <a:off x="1187768"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idx="1"/>
          </p:nvPr>
        </p:nvSpPr>
        <p:spPr>
          <a:xfrm>
            <a:off x="468313" y="2349500"/>
            <a:ext cx="8135938" cy="3529013"/>
          </a:xfrm>
          <a:solidFill>
            <a:schemeClr val="accent6">
              <a:lumMod val="40000"/>
              <a:lumOff val="60000"/>
            </a:schemeClr>
          </a:solidFill>
        </p:spPr>
        <p:txBody>
          <a:bodyPr vert="horz" wrap="square" lIns="91440" tIns="45720" rIns="91440" bIns="45720" numCol="1" anchor="t" anchorCtr="0" compatLnSpc="1"/>
          <a:lstStyle/>
          <a:p>
            <a:pPr marL="0" marR="0" lvl="0" indent="539750" algn="l" defTabSz="914400" rtl="0" eaLnBrk="0" fontAlgn="base" latinLnBrk="0" hangingPunct="0">
              <a:lnSpc>
                <a:spcPct val="125000"/>
              </a:lnSpc>
              <a:spcBef>
                <a:spcPts val="0"/>
              </a:spcBef>
              <a:spcAft>
                <a:spcPct val="0"/>
              </a:spcAft>
              <a:buClrTx/>
              <a:buSzTx/>
              <a:buFontTx/>
              <a:buNone/>
              <a:defRPr/>
            </a:pPr>
            <a:r>
              <a:rPr kumimoji="0" lang="zh-CN"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安全评价是促进安全生产的重要手段，是安全检查的重要形式，是安全监管的重要支撑。只要我们充分了解和掌握安全生产法律法规、规章制度、标准规范、技术要求。熟悉和</a:t>
            </a: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了解</a:t>
            </a:r>
            <a:r>
              <a:rPr kumimoji="0" lang="zh-CN"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民爆生产经营企业总平面布置情况、生产工艺技术、设施设备、安全设施、安全制度、工艺技术文件等生产运行必备的要素和要</a:t>
            </a:r>
            <a:r>
              <a:rPr kumimoji="0" lang="zh-CN"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求</a:t>
            </a: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就</a:t>
            </a:r>
            <a:r>
              <a:rPr kumimoji="0" lang="zh-CN"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能提高安全</a:t>
            </a:r>
            <a:r>
              <a:rPr kumimoji="0" lang="zh-CN" altLang="en-US"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监督</a:t>
            </a:r>
            <a:r>
              <a:rPr kumimoji="0" lang="zh-CN" altLang="zh-CN" sz="2400" b="0"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rPr>
              <a:t>检查、安全管理工作的效果，提升安全管理水平，为安全生产做出新的贡献。</a:t>
            </a:r>
            <a:endParaRPr kumimoji="0" lang="zh-CN" altLang="zh-CN" sz="24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6323" name="Rectangle 2"/>
          <p:cNvSpPr>
            <a:spLocks noGrp="1"/>
          </p:cNvSpPr>
          <p:nvPr>
            <p:ph type="title"/>
          </p:nvPr>
        </p:nvSpPr>
        <p:spPr>
          <a:xfrm>
            <a:off x="1187133"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rPr>
              <a:t>—</a:t>
            </a:r>
            <a:r>
              <a:rPr lang="zh-CN" altLang="en-US" sz="2400" b="1" dirty="0">
                <a:solidFill>
                  <a:schemeClr val="tx1"/>
                </a:solidFill>
                <a:ea typeface="隶书" panose="02010509060101010101" pitchFamily="49" charset="-122"/>
              </a:rPr>
              <a:t>安评报告在安全监管中的作用</a:t>
            </a:r>
          </a:p>
        </p:txBody>
      </p:sp>
      <p:sp>
        <p:nvSpPr>
          <p:cNvPr id="4" name="矩形 3"/>
          <p:cNvSpPr/>
          <p:nvPr/>
        </p:nvSpPr>
        <p:spPr>
          <a:xfrm>
            <a:off x="34925" y="1484313"/>
            <a:ext cx="9109075" cy="579438"/>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Arial" panose="020B0604020202020204" pitchFamily="34" charset="0"/>
                <a:ea typeface="隶书" panose="02010509060101010101" pitchFamily="49" charset="-122"/>
                <a:cs typeface="+mn-cs"/>
              </a:rPr>
              <a:t>十</a:t>
            </a:r>
            <a:r>
              <a:rPr kumimoji="0" lang="zh-CN" altLang="en-US" sz="3200" b="1" i="0" u="none" strike="noStrike" kern="1200" cap="none" spc="0" normalizeH="0" baseline="0" noProof="1" smtClean="0">
                <a:ln>
                  <a:noFill/>
                </a:ln>
                <a:solidFill>
                  <a:schemeClr val="tx1"/>
                </a:solidFill>
                <a:effectLst/>
                <a:uLnTx/>
                <a:uFillTx/>
                <a:latin typeface="Arial" panose="020B0604020202020204" pitchFamily="34" charset="0"/>
                <a:ea typeface="隶书" panose="02010509060101010101" pitchFamily="49" charset="-122"/>
                <a:cs typeface="+mn-cs"/>
              </a:rPr>
              <a:t>、结语</a:t>
            </a:r>
            <a:endParaRPr kumimoji="0" lang="zh-CN" altLang="zh-CN" sz="3200" b="1" i="0" u="none" strike="noStrike" kern="1200" cap="none" spc="0" normalizeH="0" baseline="0" noProof="1">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xfrm>
            <a:off x="1019175" y="188913"/>
            <a:ext cx="7234238" cy="1143000"/>
          </a:xfrm>
        </p:spPr>
        <p:txBody>
          <a:bodyPr vert="horz" wrap="square" lIns="91440" tIns="45720" rIns="91440" bIns="45720" anchor="ctr"/>
          <a:lstStyle/>
          <a:p>
            <a:pPr eaLnBrk="1" hangingPunct="1"/>
            <a:r>
              <a:rPr lang="en-US" altLang="zh-CN" sz="3600" b="1" dirty="0">
                <a:solidFill>
                  <a:schemeClr val="tx1"/>
                </a:solidFill>
                <a:latin typeface="Times New Roman" panose="02020603050405020304" pitchFamily="18" charset="0"/>
                <a:ea typeface="隶书" panose="02010509060101010101" pitchFamily="49" charset="-122"/>
              </a:rPr>
              <a:t>B</a:t>
            </a:r>
            <a:r>
              <a:rPr lang="zh-CN" altLang="en-US" sz="3600" b="1" dirty="0">
                <a:solidFill>
                  <a:schemeClr val="tx1"/>
                </a:solidFill>
                <a:latin typeface="Times New Roman" panose="02020603050405020304" pitchFamily="18" charset="0"/>
                <a:ea typeface="隶书" panose="02010509060101010101" pitchFamily="49" charset="-122"/>
              </a:rPr>
              <a:t>、</a:t>
            </a:r>
            <a:r>
              <a:rPr lang="zh-CN" altLang="en-US" sz="3600" b="1" dirty="0">
                <a:solidFill>
                  <a:schemeClr val="tx1"/>
                </a:solidFill>
                <a:ea typeface="隶书" panose="02010509060101010101" pitchFamily="49" charset="-122"/>
              </a:rPr>
              <a:t>安全评价报告实例</a:t>
            </a:r>
            <a:endParaRPr lang="zh-CN" altLang="en-US" sz="2800" dirty="0">
              <a:solidFill>
                <a:schemeClr val="tx1"/>
              </a:solidFill>
              <a:ea typeface="隶书" panose="02010509060101010101" pitchFamily="49" charset="-122"/>
            </a:endParaRPr>
          </a:p>
        </p:txBody>
      </p:sp>
      <p:sp>
        <p:nvSpPr>
          <p:cNvPr id="57347" name="内容占位符 1"/>
          <p:cNvSpPr>
            <a:spLocks noGrp="1"/>
          </p:cNvSpPr>
          <p:nvPr>
            <p:ph idx="1"/>
          </p:nvPr>
        </p:nvSpPr>
        <p:spPr>
          <a:xfrm>
            <a:off x="790575" y="2244725"/>
            <a:ext cx="6178550" cy="3184525"/>
          </a:xfrm>
        </p:spPr>
        <p:txBody>
          <a:bodyPr vert="horz" wrap="square" lIns="91440" tIns="45720" rIns="91440" bIns="45720" anchor="t"/>
          <a:lstStyle/>
          <a:p>
            <a:pPr marL="0" indent="0">
              <a:buNone/>
            </a:pPr>
            <a:r>
              <a:rPr lang="zh-CN" altLang="en-US" sz="2400" dirty="0">
                <a:latin typeface="黑体" panose="02010609060101010101" pitchFamily="49" charset="-122"/>
                <a:ea typeface="黑体" panose="02010609060101010101" pitchFamily="49" charset="-122"/>
              </a:rPr>
              <a:t>1、目录、评价内容与范围</a:t>
            </a:r>
          </a:p>
          <a:p>
            <a:pPr marL="0" indent="0">
              <a:buNone/>
            </a:pPr>
            <a:r>
              <a:rPr lang="zh-CN" altLang="en-US" sz="2400" dirty="0">
                <a:latin typeface="黑体" panose="02010609060101010101" pitchFamily="49" charset="-122"/>
                <a:ea typeface="黑体" panose="02010609060101010101" pitchFamily="49" charset="-122"/>
              </a:rPr>
              <a:t>2、安全管理状况</a:t>
            </a:r>
          </a:p>
          <a:p>
            <a:pPr marL="0" indent="0">
              <a:buNone/>
            </a:pPr>
            <a:r>
              <a:rPr lang="zh-CN" altLang="en-US" sz="2400" dirty="0">
                <a:latin typeface="黑体" panose="02010609060101010101" pitchFamily="49" charset="-122"/>
                <a:ea typeface="黑体" panose="02010609060101010101" pitchFamily="49" charset="-122"/>
              </a:rPr>
              <a:t>3、主要危险有害因素辨识</a:t>
            </a:r>
          </a:p>
          <a:p>
            <a:pPr marL="0" indent="0">
              <a:buNone/>
            </a:pPr>
            <a:r>
              <a:rPr lang="zh-CN" altLang="en-US" sz="2400" dirty="0">
                <a:latin typeface="黑体" panose="02010609060101010101" pitchFamily="49" charset="-122"/>
                <a:ea typeface="黑体" panose="02010609060101010101" pitchFamily="49" charset="-122"/>
              </a:rPr>
              <a:t>4、单元划分和方法选择</a:t>
            </a:r>
          </a:p>
          <a:p>
            <a:pPr marL="0" indent="0">
              <a:buNone/>
            </a:pPr>
            <a:r>
              <a:rPr lang="zh-CN" altLang="en-US" sz="2400" dirty="0">
                <a:latin typeface="黑体" panose="02010609060101010101" pitchFamily="49" charset="-122"/>
                <a:ea typeface="黑体" panose="02010609060101010101" pitchFamily="49" charset="-122"/>
              </a:rPr>
              <a:t>5、风险评价</a:t>
            </a:r>
          </a:p>
          <a:p>
            <a:pPr marL="0" indent="0">
              <a:buNone/>
            </a:pPr>
            <a:r>
              <a:rPr lang="zh-CN" altLang="en-US" sz="2400" dirty="0">
                <a:latin typeface="黑体" panose="02010609060101010101" pitchFamily="49" charset="-122"/>
                <a:ea typeface="黑体" panose="02010609060101010101" pitchFamily="49" charset="-122"/>
              </a:rPr>
              <a:t>6、安全对策措施与建议</a:t>
            </a:r>
          </a:p>
          <a:p>
            <a:pPr marL="0" indent="0">
              <a:buNone/>
            </a:pPr>
            <a:r>
              <a:rPr lang="zh-CN" altLang="en-US" sz="2400" dirty="0">
                <a:latin typeface="黑体" panose="02010609060101010101" pitchFamily="49" charset="-122"/>
                <a:ea typeface="黑体" panose="02010609060101010101" pitchFamily="49" charset="-122"/>
              </a:rPr>
              <a:t>7、结论</a:t>
            </a:r>
          </a:p>
        </p:txBody>
      </p:sp>
      <p:sp>
        <p:nvSpPr>
          <p:cNvPr id="4" name="矩形 3"/>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Arial" panose="020B0604020202020204" pitchFamily="34" charset="0"/>
                <a:ea typeface="隶书" panose="02010509060101010101" pitchFamily="49" charset="-122"/>
                <a:cs typeface="+mn-cs"/>
              </a:rPr>
              <a:t>一、现状评价</a:t>
            </a:r>
            <a:endParaRPr kumimoji="0" lang="zh-CN" altLang="zh-CN" sz="3200" b="1" i="0" u="none" strike="noStrike" kern="1200" cap="none" spc="0" normalizeH="0" baseline="0" noProof="1">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57349" name="内容占位符 1"/>
          <p:cNvSpPr>
            <a:spLocks noGrp="1"/>
          </p:cNvSpPr>
          <p:nvPr/>
        </p:nvSpPr>
        <p:spPr>
          <a:xfrm>
            <a:off x="2160905" y="5428615"/>
            <a:ext cx="5435432" cy="544830"/>
          </a:xfrm>
          <a:prstGeom prst="rect">
            <a:avLst/>
          </a:prstGeom>
          <a:noFill/>
          <a:ln w="9525">
            <a:noFill/>
          </a:ln>
        </p:spPr>
        <p:txBody>
          <a:bodyPr/>
          <a:lstStyle/>
          <a:p>
            <a:pPr eaLnBrk="0" hangingPunct="0">
              <a:spcBef>
                <a:spcPct val="20000"/>
              </a:spcBef>
            </a:pPr>
            <a:r>
              <a:rPr lang="zh-CN" altLang="en-US" sz="2800" b="0" dirty="0">
                <a:solidFill>
                  <a:srgbClr val="FF0000"/>
                </a:solidFill>
                <a:latin typeface="黑体" panose="02010609060101010101" pitchFamily="49" charset="-122"/>
                <a:ea typeface="黑体" panose="02010609060101010101" pitchFamily="49" charset="-122"/>
              </a:rPr>
              <a:t>映看安全现状评价报</a:t>
            </a:r>
            <a:r>
              <a:rPr lang="zh-CN" altLang="en-US" sz="2800" b="0" dirty="0" smtClean="0">
                <a:solidFill>
                  <a:srgbClr val="FF0000"/>
                </a:solidFill>
                <a:latin typeface="黑体" panose="02010609060101010101" pitchFamily="49" charset="-122"/>
                <a:ea typeface="黑体" panose="02010609060101010101" pitchFamily="49" charset="-122"/>
              </a:rPr>
              <a:t>告（</a:t>
            </a:r>
            <a:r>
              <a:rPr lang="zh-CN" altLang="zh-CN" sz="2800" dirty="0" smtClean="0">
                <a:solidFill>
                  <a:srgbClr val="FF0000"/>
                </a:solidFill>
              </a:rPr>
              <a:t>随州</a:t>
            </a:r>
            <a:r>
              <a:rPr lang="zh-CN" altLang="en-US" sz="2800" b="0" dirty="0" smtClean="0">
                <a:solidFill>
                  <a:srgbClr val="FF0000"/>
                </a:solidFill>
                <a:latin typeface="黑体" panose="02010609060101010101" pitchFamily="49" charset="-122"/>
                <a:ea typeface="黑体" panose="02010609060101010101" pitchFamily="49" charset="-122"/>
              </a:rPr>
              <a:t>）</a:t>
            </a:r>
            <a:endParaRPr lang="zh-CN" altLang="en-US" sz="2800" b="0" dirty="0">
              <a:solidFill>
                <a:srgbClr val="FF0000"/>
              </a:solidFill>
              <a:latin typeface="黑体" panose="02010609060101010101" pitchFamily="49" charset="-122"/>
              <a:ea typeface="黑体" panose="02010609060101010101" pitchFamily="49" charset="-122"/>
            </a:endParaRP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1019175" y="188913"/>
            <a:ext cx="7234238" cy="1143000"/>
          </a:xfrm>
        </p:spPr>
        <p:txBody>
          <a:bodyPr vert="horz" wrap="square" lIns="91440" tIns="45720" rIns="91440" bIns="45720" anchor="ctr"/>
          <a:lstStyle/>
          <a:p>
            <a:pPr eaLnBrk="1" hangingPunct="1"/>
            <a:r>
              <a:rPr lang="en-US" altLang="zh-CN" sz="3600" b="1" dirty="0">
                <a:solidFill>
                  <a:schemeClr val="tx1"/>
                </a:solidFill>
                <a:latin typeface="Times New Roman" panose="02020603050405020304" pitchFamily="18" charset="0"/>
                <a:ea typeface="隶书" panose="02010509060101010101" pitchFamily="49" charset="-122"/>
              </a:rPr>
              <a:t>B</a:t>
            </a:r>
            <a:r>
              <a:rPr lang="zh-CN" altLang="en-US" sz="3600" b="1" dirty="0">
                <a:solidFill>
                  <a:schemeClr val="tx1"/>
                </a:solidFill>
                <a:latin typeface="Times New Roman" panose="02020603050405020304" pitchFamily="18" charset="0"/>
                <a:ea typeface="隶书" panose="02010509060101010101" pitchFamily="49" charset="-122"/>
              </a:rPr>
              <a:t>、</a:t>
            </a:r>
            <a:r>
              <a:rPr lang="zh-CN" altLang="en-US" sz="3600" b="1" dirty="0">
                <a:solidFill>
                  <a:schemeClr val="tx1"/>
                </a:solidFill>
                <a:ea typeface="隶书" panose="02010509060101010101" pitchFamily="49" charset="-122"/>
              </a:rPr>
              <a:t>安全评价报告实例</a:t>
            </a:r>
            <a:endParaRPr lang="zh-CN" altLang="en-US" sz="2800" dirty="0">
              <a:solidFill>
                <a:schemeClr val="tx1"/>
              </a:solidFill>
              <a:ea typeface="隶书" panose="02010509060101010101" pitchFamily="49" charset="-122"/>
            </a:endParaRPr>
          </a:p>
        </p:txBody>
      </p:sp>
      <p:sp>
        <p:nvSpPr>
          <p:cNvPr id="58371" name="内容占位符 1"/>
          <p:cNvSpPr>
            <a:spLocks noGrp="1"/>
          </p:cNvSpPr>
          <p:nvPr>
            <p:ph idx="1"/>
          </p:nvPr>
        </p:nvSpPr>
        <p:spPr>
          <a:xfrm>
            <a:off x="2195736" y="5689600"/>
            <a:ext cx="6480719" cy="587375"/>
          </a:xfrm>
        </p:spPr>
        <p:txBody>
          <a:bodyPr vert="horz" wrap="square" lIns="91440" tIns="45720" rIns="91440" bIns="45720" anchor="t"/>
          <a:lstStyle/>
          <a:p>
            <a:pPr marL="0">
              <a:buNone/>
            </a:pPr>
            <a:r>
              <a:rPr lang="zh-CN" altLang="en-US" sz="2800" dirty="0">
                <a:solidFill>
                  <a:srgbClr val="FF0000"/>
                </a:solidFill>
                <a:latin typeface="黑体" panose="02010609060101010101" pitchFamily="49" charset="-122"/>
                <a:ea typeface="黑体" panose="02010609060101010101" pitchFamily="49" charset="-122"/>
              </a:rPr>
              <a:t>映看安全专项评价报</a:t>
            </a:r>
            <a:r>
              <a:rPr lang="zh-CN" altLang="en-US" sz="2800" dirty="0" smtClean="0">
                <a:solidFill>
                  <a:srgbClr val="FF0000"/>
                </a:solidFill>
                <a:latin typeface="黑体" panose="02010609060101010101" pitchFamily="49" charset="-122"/>
                <a:ea typeface="黑体" panose="02010609060101010101" pitchFamily="49" charset="-122"/>
              </a:rPr>
              <a:t>告（马院、力拓）</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4" name="矩形 3"/>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Arial" panose="020B0604020202020204" pitchFamily="34" charset="0"/>
                <a:ea typeface="隶书" panose="02010509060101010101" pitchFamily="49" charset="-122"/>
                <a:cs typeface="+mn-cs"/>
              </a:rPr>
              <a:t>二、专项评</a:t>
            </a:r>
            <a:r>
              <a:rPr kumimoji="0" lang="zh-CN" altLang="en-US" sz="3200" b="1" i="0" u="none" strike="noStrike" kern="1200" cap="none" spc="0" normalizeH="0" baseline="0" noProof="1" smtClean="0">
                <a:ln>
                  <a:noFill/>
                </a:ln>
                <a:solidFill>
                  <a:schemeClr val="tx1"/>
                </a:solidFill>
                <a:effectLst/>
                <a:uLnTx/>
                <a:uFillTx/>
                <a:latin typeface="Arial" panose="020B0604020202020204" pitchFamily="34" charset="0"/>
                <a:ea typeface="隶书" panose="02010509060101010101" pitchFamily="49" charset="-122"/>
                <a:cs typeface="+mn-cs"/>
              </a:rPr>
              <a:t>价（验收或现状）</a:t>
            </a:r>
            <a:endParaRPr kumimoji="0" lang="zh-CN" altLang="zh-CN" sz="3200" b="1" i="0" u="none" strike="noStrike" kern="1200" cap="none" spc="0" normalizeH="0" baseline="0" noProof="1">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58373" name="内容占位符 1"/>
          <p:cNvSpPr>
            <a:spLocks noGrp="1"/>
          </p:cNvSpPr>
          <p:nvPr/>
        </p:nvSpPr>
        <p:spPr>
          <a:xfrm>
            <a:off x="630238" y="2085975"/>
            <a:ext cx="7726362" cy="3448050"/>
          </a:xfrm>
          <a:prstGeom prst="rect">
            <a:avLst/>
          </a:prstGeom>
          <a:noFill/>
          <a:ln w="9525">
            <a:noFill/>
          </a:ln>
        </p:spPr>
        <p:txBody>
          <a:bodyPr/>
          <a:lstStyle/>
          <a:p>
            <a:pPr eaLnBrk="0" hangingPunct="0">
              <a:spcBef>
                <a:spcPct val="20000"/>
              </a:spcBef>
            </a:pPr>
            <a:r>
              <a:rPr lang="zh-CN" altLang="en-US" sz="2400" b="0" dirty="0">
                <a:latin typeface="黑体" panose="02010609060101010101" pitchFamily="49" charset="-122"/>
                <a:ea typeface="黑体" panose="02010609060101010101" pitchFamily="49" charset="-122"/>
              </a:rPr>
              <a:t>1、目录、评价内容与范围</a:t>
            </a:r>
          </a:p>
          <a:p>
            <a:pPr eaLnBrk="0" hangingPunct="0">
              <a:spcBef>
                <a:spcPct val="20000"/>
              </a:spcBef>
            </a:pPr>
            <a:r>
              <a:rPr lang="zh-CN" altLang="en-US" sz="2400" b="0" dirty="0">
                <a:latin typeface="黑体" panose="02010609060101010101" pitchFamily="49" charset="-122"/>
                <a:ea typeface="黑体" panose="02010609060101010101" pitchFamily="49" charset="-122"/>
              </a:rPr>
              <a:t>2、设备基本情况</a:t>
            </a:r>
          </a:p>
          <a:p>
            <a:pPr eaLnBrk="0" hangingPunct="0">
              <a:spcBef>
                <a:spcPct val="20000"/>
              </a:spcBef>
            </a:pPr>
            <a:r>
              <a:rPr lang="zh-CN" altLang="en-US" sz="2400" b="0" dirty="0">
                <a:latin typeface="黑体" panose="02010609060101010101" pitchFamily="49" charset="-122"/>
                <a:ea typeface="黑体" panose="02010609060101010101" pitchFamily="49" charset="-122"/>
              </a:rPr>
              <a:t>（结构、原理、设备技术特点、参数、设备控制系统、设备使用、维护、故障排除与易损件、设备安全设计）</a:t>
            </a:r>
          </a:p>
          <a:p>
            <a:pPr eaLnBrk="0" hangingPunct="0">
              <a:spcBef>
                <a:spcPct val="20000"/>
              </a:spcBef>
            </a:pPr>
            <a:r>
              <a:rPr lang="zh-CN" altLang="en-US" sz="2400" b="0" dirty="0">
                <a:latin typeface="黑体" panose="02010609060101010101" pitchFamily="49" charset="-122"/>
                <a:ea typeface="黑体" panose="02010609060101010101" pitchFamily="49" charset="-122"/>
              </a:rPr>
              <a:t>3、主要危险有害因素辨识</a:t>
            </a:r>
          </a:p>
          <a:p>
            <a:pPr eaLnBrk="0" hangingPunct="0">
              <a:spcBef>
                <a:spcPct val="20000"/>
              </a:spcBef>
            </a:pPr>
            <a:r>
              <a:rPr lang="zh-CN" altLang="en-US" sz="2400" b="0" dirty="0">
                <a:latin typeface="黑体" panose="02010609060101010101" pitchFamily="49" charset="-122"/>
                <a:ea typeface="黑体" panose="02010609060101010101" pitchFamily="49" charset="-122"/>
              </a:rPr>
              <a:t>4、单元划分和方法选择</a:t>
            </a:r>
          </a:p>
          <a:p>
            <a:pPr eaLnBrk="0" hangingPunct="0">
              <a:spcBef>
                <a:spcPct val="20000"/>
              </a:spcBef>
            </a:pPr>
            <a:r>
              <a:rPr lang="zh-CN" altLang="en-US" sz="2400" b="0" dirty="0">
                <a:latin typeface="黑体" panose="02010609060101010101" pitchFamily="49" charset="-122"/>
                <a:ea typeface="黑体" panose="02010609060101010101" pitchFamily="49" charset="-122"/>
              </a:rPr>
              <a:t>5、风险评价</a:t>
            </a:r>
          </a:p>
          <a:p>
            <a:pPr eaLnBrk="0" hangingPunct="0">
              <a:spcBef>
                <a:spcPct val="20000"/>
              </a:spcBef>
            </a:pPr>
            <a:r>
              <a:rPr lang="zh-CN" altLang="en-US" sz="2400" b="0" dirty="0">
                <a:latin typeface="黑体" panose="02010609060101010101" pitchFamily="49" charset="-122"/>
                <a:ea typeface="黑体" panose="02010609060101010101" pitchFamily="49" charset="-122"/>
              </a:rPr>
              <a:t>6、安全对策措施与建议</a:t>
            </a:r>
          </a:p>
          <a:p>
            <a:pPr eaLnBrk="0" hangingPunct="0">
              <a:spcBef>
                <a:spcPct val="20000"/>
              </a:spcBef>
            </a:pPr>
            <a:r>
              <a:rPr lang="zh-CN" altLang="en-US" sz="2400" b="0" dirty="0">
                <a:latin typeface="黑体" panose="02010609060101010101" pitchFamily="49" charset="-122"/>
                <a:ea typeface="黑体" panose="02010609060101010101" pitchFamily="49" charset="-122"/>
              </a:rPr>
              <a:t>7、结论</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a:xfrm>
            <a:off x="1304925" y="188913"/>
            <a:ext cx="6791325" cy="1143000"/>
          </a:xfrm>
        </p:spPr>
        <p:txBody>
          <a:bodyPr vert="horz" wrap="square" lIns="91440" tIns="45720" rIns="91440" bIns="45720" anchor="ctr"/>
          <a:lstStyle/>
          <a:p>
            <a:pPr eaLnBrk="1" hangingPunct="1"/>
            <a:r>
              <a:rPr lang="en-US" altLang="zh-CN" sz="3600" b="1" dirty="0">
                <a:latin typeface="Times New Roman" panose="02020603050405020304" pitchFamily="18" charset="0"/>
                <a:ea typeface="隶书" panose="02010509060101010101" pitchFamily="49" charset="-122"/>
              </a:rPr>
              <a:t>C</a:t>
            </a:r>
            <a:r>
              <a:rPr lang="zh-CN" altLang="en-US" sz="3600" b="1" dirty="0">
                <a:latin typeface="Times New Roman" panose="02020603050405020304" pitchFamily="18" charset="0"/>
                <a:ea typeface="隶书" panose="02010509060101010101" pitchFamily="49" charset="-122"/>
              </a:rPr>
              <a:t>、安全监督检查过程模拟实例</a:t>
            </a:r>
          </a:p>
        </p:txBody>
      </p:sp>
      <p:sp>
        <p:nvSpPr>
          <p:cNvPr id="59395" name="Rectangle 3"/>
          <p:cNvSpPr>
            <a:spLocks noGrp="1"/>
          </p:cNvSpPr>
          <p:nvPr>
            <p:ph idx="1"/>
          </p:nvPr>
        </p:nvSpPr>
        <p:spPr>
          <a:xfrm>
            <a:off x="611188" y="2130425"/>
            <a:ext cx="8229600" cy="3143250"/>
          </a:xfrm>
        </p:spPr>
        <p:txBody>
          <a:bodyPr vert="horz" wrap="square" lIns="91440" tIns="45720" rIns="91440" bIns="45720" anchor="t"/>
          <a:lstStyle/>
          <a:p>
            <a:pPr marL="0" indent="342900" eaLnBrk="1" hangingPunct="1">
              <a:spcBef>
                <a:spcPct val="0"/>
              </a:spcBef>
              <a:buNone/>
            </a:pPr>
            <a:r>
              <a:rPr lang="zh-CN" altLang="en-US" dirty="0" smtClean="0">
                <a:latin typeface="黑体" panose="02010609060101010101" pitchFamily="49" charset="-122"/>
                <a:ea typeface="黑体" panose="02010609060101010101" pitchFamily="49" charset="-122"/>
              </a:rPr>
              <a:t> 利</a:t>
            </a:r>
            <a:r>
              <a:rPr lang="zh-CN" altLang="en-US" dirty="0">
                <a:latin typeface="黑体" panose="02010609060101010101" pitchFamily="49" charset="-122"/>
                <a:ea typeface="黑体" panose="02010609060101010101" pitchFamily="49" charset="-122"/>
              </a:rPr>
              <a:t>用安全评价报告进行安全监督检查，实际上就是遵循评价过程工作内容和借助评价报告对危险因素的提出与分析、问题与措施建议来进行安全检查活动，以期不断提升安全生产和管理水平。</a:t>
            </a:r>
            <a:endParaRPr lang="en-US" altLang="zh-CN" dirty="0">
              <a:latin typeface="黑体" panose="02010609060101010101" pitchFamily="49" charset="-122"/>
              <a:ea typeface="黑体" panose="02010609060101010101" pitchFamily="49" charset="-122"/>
            </a:endParaRPr>
          </a:p>
          <a:p>
            <a:pPr marL="0" indent="342900" eaLnBrk="1" hangingPunct="1">
              <a:spcBef>
                <a:spcPct val="0"/>
              </a:spcBef>
              <a:buNone/>
            </a:pPr>
            <a:r>
              <a:rPr lang="en-US" altLang="zh-CN" dirty="0">
                <a:solidFill>
                  <a:srgbClr val="FF0000"/>
                </a:solidFill>
                <a:latin typeface="黑体" panose="02010609060101010101" pitchFamily="49" charset="-122"/>
                <a:ea typeface="黑体" panose="02010609060101010101" pitchFamily="49" charset="-122"/>
              </a:rPr>
              <a:t>       </a:t>
            </a:r>
            <a:endParaRPr lang="zh-CN" altLang="en-US" dirty="0">
              <a:solidFill>
                <a:srgbClr val="FF0000"/>
              </a:solidFill>
              <a:latin typeface="黑体" panose="02010609060101010101" pitchFamily="49" charset="-122"/>
              <a:ea typeface="黑体" panose="02010609060101010101" pitchFamily="49" charset="-122"/>
            </a:endParaRPr>
          </a:p>
          <a:p>
            <a:pPr marL="0" indent="342900" eaLnBrk="1" hangingPunct="1">
              <a:spcBef>
                <a:spcPct val="0"/>
              </a:spcBef>
              <a:buNone/>
            </a:pPr>
            <a:endParaRPr lang="zh-CN" altLang="en-US" dirty="0">
              <a:latin typeface="黑体" panose="02010609060101010101" pitchFamily="49" charset="-122"/>
              <a:ea typeface="黑体" panose="02010609060101010101" pitchFamily="49" charset="-122"/>
            </a:endParaRP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2977" y="188913"/>
            <a:ext cx="7543824" cy="1143000"/>
          </a:xfrm>
        </p:spPr>
        <p:txBody>
          <a:bodyPr/>
          <a:lstStyle/>
          <a:p>
            <a:r>
              <a:rPr lang="en-US" altLang="zh-CN" sz="3600" b="1" dirty="0" smtClean="0">
                <a:latin typeface="Times New Roman" panose="02020603050405020304" pitchFamily="18" charset="0"/>
                <a:ea typeface="隶书" panose="02010509060101010101" pitchFamily="49" charset="-122"/>
              </a:rPr>
              <a:t>C</a:t>
            </a:r>
            <a:r>
              <a:rPr lang="zh-CN" altLang="en-US" sz="3600" b="1" dirty="0" smtClean="0">
                <a:latin typeface="Times New Roman" panose="02020603050405020304" pitchFamily="18" charset="0"/>
                <a:ea typeface="隶书" panose="02010509060101010101" pitchFamily="49" charset="-122"/>
              </a:rPr>
              <a:t>、安全监督检查过程模拟实例</a:t>
            </a:r>
            <a:endParaRPr lang="zh-CN" altLang="en-US" sz="3600" dirty="0"/>
          </a:p>
        </p:txBody>
      </p:sp>
      <p:sp>
        <p:nvSpPr>
          <p:cNvPr id="3" name="内容占位符 2"/>
          <p:cNvSpPr>
            <a:spLocks noGrp="1"/>
          </p:cNvSpPr>
          <p:nvPr>
            <p:ph idx="1"/>
          </p:nvPr>
        </p:nvSpPr>
        <p:spPr>
          <a:xfrm>
            <a:off x="214282" y="1484312"/>
            <a:ext cx="8786874" cy="5016521"/>
          </a:xfrm>
        </p:spPr>
        <p:txBody>
          <a:bodyPr/>
          <a:lstStyle/>
          <a:p>
            <a:r>
              <a:rPr lang="zh-CN" altLang="en-US" sz="2800" b="1" dirty="0" smtClean="0">
                <a:solidFill>
                  <a:srgbClr val="FF0000"/>
                </a:solidFill>
              </a:rPr>
              <a:t>安全评价的依据是安全监督检查和管理的重要依据；安评的内容是日常监督检查和管理的范围与内容；安评过程形式可以为安全监督检查所借鉴；安评发现的问题及企业整改情况是安全监督检查的关注点；安全评价的对策措施与建议，企业对此的落实及其效果，是安全监督检查和管理的核心；安全评价分项结论所表述的若干个方面是安全监督检查和管理的重点与关键 。</a:t>
            </a:r>
            <a:r>
              <a:rPr lang="zh-CN" altLang="en-US" sz="2800" b="1" dirty="0" smtClean="0">
                <a:solidFill>
                  <a:srgbClr val="7030A0"/>
                </a:solidFill>
              </a:rPr>
              <a:t>（以上包括但不限于）</a:t>
            </a:r>
            <a:endParaRPr lang="en-US" altLang="zh-CN" sz="2800" b="1" dirty="0" smtClean="0">
              <a:solidFill>
                <a:srgbClr val="7030A0"/>
              </a:solidFill>
            </a:endParaRPr>
          </a:p>
          <a:p>
            <a:r>
              <a:rPr lang="zh-CN" altLang="en-US" sz="2800" b="1" dirty="0" smtClean="0">
                <a:solidFill>
                  <a:srgbClr val="0033CC"/>
                </a:solidFill>
              </a:rPr>
              <a:t>一句话，安全评价的全过程及其相关内容都可作为安全监督检查和管理的对象与范围。</a:t>
            </a:r>
            <a:endParaRPr lang="en-US" altLang="zh-CN" sz="2800" b="1" dirty="0" smtClean="0">
              <a:solidFill>
                <a:srgbClr val="0033CC"/>
              </a:solidFill>
            </a:endParaRPr>
          </a:p>
          <a:p>
            <a:endParaRPr lang="zh-CN" altLang="en-US"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a:xfrm>
            <a:off x="1304925" y="188913"/>
            <a:ext cx="6791325" cy="1143000"/>
          </a:xfrm>
        </p:spPr>
        <p:txBody>
          <a:bodyPr vert="horz" wrap="square" lIns="91440" tIns="45720" rIns="91440" bIns="45720" anchor="ctr"/>
          <a:lstStyle/>
          <a:p>
            <a:pPr eaLnBrk="1" hangingPunct="1"/>
            <a:r>
              <a:rPr lang="en-US" altLang="zh-CN" sz="3600" b="1" dirty="0">
                <a:latin typeface="Times New Roman" panose="02020603050405020304" pitchFamily="18" charset="0"/>
                <a:ea typeface="隶书" panose="02010509060101010101" pitchFamily="49" charset="-122"/>
              </a:rPr>
              <a:t>C</a:t>
            </a:r>
            <a:r>
              <a:rPr lang="zh-CN" altLang="en-US" sz="3600" b="1" dirty="0">
                <a:latin typeface="Times New Roman" panose="02020603050405020304" pitchFamily="18" charset="0"/>
                <a:ea typeface="隶书" panose="02010509060101010101" pitchFamily="49" charset="-122"/>
              </a:rPr>
              <a:t>、安全监督检查过程模拟实例</a:t>
            </a:r>
          </a:p>
        </p:txBody>
      </p:sp>
      <p:sp>
        <p:nvSpPr>
          <p:cNvPr id="60419" name="Rectangle 3"/>
          <p:cNvSpPr>
            <a:spLocks noGrp="1"/>
          </p:cNvSpPr>
          <p:nvPr>
            <p:ph idx="1"/>
          </p:nvPr>
        </p:nvSpPr>
        <p:spPr>
          <a:xfrm>
            <a:off x="539750" y="2344738"/>
            <a:ext cx="8229600" cy="4156075"/>
          </a:xfrm>
        </p:spPr>
        <p:txBody>
          <a:bodyPr vert="horz" wrap="square" lIns="91440" tIns="45720" rIns="91440" bIns="45720" anchor="t"/>
          <a:lstStyle/>
          <a:p>
            <a:pPr marL="0" indent="342900"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1、首先要满足前置性条件</a:t>
            </a:r>
            <a:r>
              <a:rPr lang="en-US" altLang="zh-CN" sz="2800" b="1" dirty="0">
                <a:solidFill>
                  <a:srgbClr val="000099"/>
                </a:solidFill>
                <a:latin typeface="黑体" panose="02010609060101010101" pitchFamily="49" charset="-122"/>
                <a:ea typeface="黑体" panose="02010609060101010101" pitchFamily="49" charset="-122"/>
              </a:rPr>
              <a:t>(12</a:t>
            </a:r>
            <a:r>
              <a:rPr lang="zh-CN" altLang="en-US" sz="2800" b="1" dirty="0">
                <a:solidFill>
                  <a:srgbClr val="000099"/>
                </a:solidFill>
                <a:latin typeface="黑体" panose="02010609060101010101" pitchFamily="49" charset="-122"/>
                <a:ea typeface="黑体" panose="02010609060101010101" pitchFamily="49" charset="-122"/>
              </a:rPr>
              <a:t>个主要方面）</a:t>
            </a:r>
          </a:p>
          <a:p>
            <a:pPr marL="0" indent="342900" eaLnBrk="1" hangingPunct="1">
              <a:spcBef>
                <a:spcPct val="0"/>
              </a:spcBef>
              <a:buNone/>
            </a:pPr>
            <a:r>
              <a:rPr lang="zh-CN" altLang="en-US" sz="2400" dirty="0">
                <a:solidFill>
                  <a:srgbClr val="FF0000"/>
                </a:solidFill>
                <a:latin typeface="黑体" panose="02010609060101010101" pitchFamily="49" charset="-122"/>
                <a:ea typeface="黑体" panose="02010609060101010101" pitchFamily="49" charset="-122"/>
              </a:rPr>
              <a:t>包括：</a:t>
            </a:r>
            <a:r>
              <a:rPr lang="zh-CN" altLang="en-US" sz="2400" dirty="0">
                <a:latin typeface="黑体" panose="02010609060101010101" pitchFamily="49" charset="-122"/>
                <a:ea typeface="黑体" panose="02010609060101010101" pitchFamily="49" charset="-122"/>
              </a:rPr>
              <a:t>项目有关批文和批复；技术来源；工程竣工验收报告；防雷验收和检测报告；锅炉、压力容器检查、检测报告；危险品生产设备、设施接地电阻检查、检测报告；安全连锁装置试验认证报告；职业卫生设施验收和检测报告；消防验收和检测报告；环境保护设施验收和检测报告；监控系统报告；批量试生产总结报告。</a:t>
            </a:r>
          </a:p>
        </p:txBody>
      </p:sp>
      <p:sp>
        <p:nvSpPr>
          <p:cNvPr id="4" name="矩形 3"/>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smtClean="0">
                <a:ln>
                  <a:noFill/>
                </a:ln>
                <a:solidFill>
                  <a:schemeClr val="tx1"/>
                </a:solidFill>
                <a:effectLst/>
                <a:uLnTx/>
                <a:uFillTx/>
                <a:latin typeface="Arial" panose="020B0604020202020204" pitchFamily="34" charset="0"/>
                <a:ea typeface="隶书" panose="02010509060101010101" pitchFamily="49" charset="-122"/>
                <a:cs typeface="+mn-cs"/>
              </a:rPr>
              <a:t>    </a:t>
            </a:r>
            <a:r>
              <a:rPr kumimoji="0" lang="zh-CN" altLang="zh-CN" sz="3200" b="1" i="0" u="none" strike="noStrike" kern="1200" cap="none" spc="0" normalizeH="0" baseline="0" noProof="0" dirty="0" smtClean="0">
                <a:ln>
                  <a:noFill/>
                </a:ln>
                <a:solidFill>
                  <a:schemeClr val="tx1"/>
                </a:solidFill>
                <a:effectLst/>
                <a:uLnTx/>
                <a:uFillTx/>
                <a:latin typeface="Arial" panose="020B0604020202020204" pitchFamily="34" charset="0"/>
                <a:ea typeface="隶书" panose="02010509060101010101" pitchFamily="49" charset="-122"/>
                <a:cs typeface="+mn-cs"/>
              </a:rPr>
              <a:t>监</a:t>
            </a: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督检查项目安全状况的考虑原则</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1304925" y="188913"/>
            <a:ext cx="6791325" cy="1143000"/>
          </a:xfrm>
        </p:spPr>
        <p:txBody>
          <a:bodyPr vert="horz" wrap="square" lIns="91440" tIns="45720" rIns="91440" bIns="45720" anchor="ctr"/>
          <a:lstStyle/>
          <a:p>
            <a:pPr eaLnBrk="1" hangingPunct="1"/>
            <a:r>
              <a:rPr lang="en-US" altLang="zh-CN" sz="3600" b="1" dirty="0">
                <a:latin typeface="Times New Roman" panose="02020603050405020304" pitchFamily="18" charset="0"/>
                <a:ea typeface="隶书" panose="02010509060101010101" pitchFamily="49" charset="-122"/>
              </a:rPr>
              <a:t>C</a:t>
            </a:r>
            <a:r>
              <a:rPr lang="zh-CN" altLang="en-US" sz="3600" b="1" dirty="0">
                <a:latin typeface="Times New Roman" panose="02020603050405020304" pitchFamily="18" charset="0"/>
                <a:ea typeface="隶书" panose="02010509060101010101" pitchFamily="49" charset="-122"/>
              </a:rPr>
              <a:t>、安全监督检查过程模拟实例</a:t>
            </a:r>
          </a:p>
        </p:txBody>
      </p:sp>
      <p:sp>
        <p:nvSpPr>
          <p:cNvPr id="61443" name="Rectangle 3"/>
          <p:cNvSpPr>
            <a:spLocks noGrp="1"/>
          </p:cNvSpPr>
          <p:nvPr>
            <p:ph idx="1"/>
          </p:nvPr>
        </p:nvSpPr>
        <p:spPr>
          <a:xfrm>
            <a:off x="682625" y="2489200"/>
            <a:ext cx="7704138" cy="4156075"/>
          </a:xfrm>
        </p:spPr>
        <p:txBody>
          <a:bodyPr vert="horz" wrap="square" lIns="91440" tIns="45720" rIns="91440" bIns="45720" anchor="t"/>
          <a:lstStyle/>
          <a:p>
            <a:pPr marL="0" indent="342900"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2、三个大的方面评价</a:t>
            </a:r>
            <a:endParaRPr lang="zh-CN" altLang="en-US"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400" dirty="0">
                <a:solidFill>
                  <a:srgbClr val="006600"/>
                </a:solidFill>
                <a:latin typeface="黑体" panose="02010609060101010101" pitchFamily="49" charset="-122"/>
                <a:ea typeface="黑体" panose="02010609060101010101" pitchFamily="49" charset="-122"/>
              </a:rPr>
              <a:t>综合安全管理</a:t>
            </a:r>
            <a:r>
              <a:rPr lang="zh-CN" altLang="en-US" sz="2400" dirty="0">
                <a:latin typeface="黑体" panose="02010609060101010101" pitchFamily="49" charset="-122"/>
                <a:ea typeface="黑体" panose="02010609060101010101" pitchFamily="49" charset="-122"/>
              </a:rPr>
              <a:t>（制度、机构、人员、操作规程等）；</a:t>
            </a:r>
          </a:p>
          <a:p>
            <a:pPr marL="0" indent="342900" eaLnBrk="1" hangingPunct="1">
              <a:spcBef>
                <a:spcPct val="0"/>
              </a:spcBef>
              <a:buNone/>
            </a:pPr>
            <a:r>
              <a:rPr lang="zh-CN" altLang="en-US" sz="2400" dirty="0">
                <a:solidFill>
                  <a:srgbClr val="006600"/>
                </a:solidFill>
                <a:latin typeface="黑体" panose="02010609060101010101" pitchFamily="49" charset="-122"/>
                <a:ea typeface="黑体" panose="02010609060101010101" pitchFamily="49" charset="-122"/>
              </a:rPr>
              <a:t>总体安全条件</a:t>
            </a:r>
            <a:r>
              <a:rPr lang="zh-CN" altLang="en-US" sz="2400" dirty="0" smtClean="0">
                <a:latin typeface="黑体" panose="02010609060101010101" pitchFamily="49" charset="-122"/>
                <a:ea typeface="黑体" panose="02010609060101010101" pitchFamily="49" charset="-122"/>
              </a:rPr>
              <a:t>（总平面、内</a:t>
            </a:r>
            <a:r>
              <a:rPr lang="zh-CN" altLang="en-US" sz="2400" dirty="0">
                <a:latin typeface="黑体" panose="02010609060101010101" pitchFamily="49" charset="-122"/>
                <a:ea typeface="黑体" panose="02010609060101010101" pitchFamily="49" charset="-122"/>
              </a:rPr>
              <a:t>外部距离、仓储</a:t>
            </a:r>
            <a:r>
              <a:rPr lang="zh-CN" altLang="en-US" sz="2400" dirty="0" smtClean="0">
                <a:latin typeface="黑体" panose="02010609060101010101" pitchFamily="49" charset="-122"/>
                <a:ea typeface="黑体" panose="02010609060101010101" pitchFamily="49" charset="-122"/>
              </a:rPr>
              <a:t>、销</a:t>
            </a:r>
            <a:r>
              <a:rPr lang="zh-CN" altLang="en-US" sz="2400" dirty="0">
                <a:latin typeface="黑体" panose="02010609060101010101" pitchFamily="49" charset="-122"/>
                <a:ea typeface="黑体" panose="02010609060101010101" pitchFamily="49" charset="-122"/>
              </a:rPr>
              <a:t>毁场、试验场）；</a:t>
            </a:r>
          </a:p>
          <a:p>
            <a:pPr marL="0" indent="342900" eaLnBrk="1" hangingPunct="1">
              <a:spcBef>
                <a:spcPct val="0"/>
              </a:spcBef>
              <a:buNone/>
            </a:pPr>
            <a:r>
              <a:rPr lang="zh-CN" altLang="en-US" sz="2400" dirty="0">
                <a:solidFill>
                  <a:srgbClr val="006600"/>
                </a:solidFill>
                <a:latin typeface="黑体" panose="02010609060101010101" pitchFamily="49" charset="-122"/>
                <a:ea typeface="黑体" panose="02010609060101010101" pitchFamily="49" charset="-122"/>
              </a:rPr>
              <a:t>生产线安全状况</a:t>
            </a:r>
            <a:r>
              <a:rPr lang="zh-CN" altLang="en-US" sz="2400" dirty="0">
                <a:latin typeface="黑体" panose="02010609060101010101" pitchFamily="49" charset="-122"/>
                <a:ea typeface="黑体" panose="02010609060101010101" pitchFamily="49" charset="-122"/>
              </a:rPr>
              <a:t>（建筑、防护屏障、生产工艺技术、设备布置、防雷、消防、生产设备、自动控制、监控、工艺规程、定员定量、现场管理等）。</a:t>
            </a:r>
          </a:p>
        </p:txBody>
      </p:sp>
      <p:sp>
        <p:nvSpPr>
          <p:cNvPr id="4" name="矩形 3"/>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监督检查项目安全状况的考虑原则</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a:xfrm>
            <a:off x="1304925" y="188913"/>
            <a:ext cx="6791325" cy="1143000"/>
          </a:xfrm>
        </p:spPr>
        <p:txBody>
          <a:bodyPr vert="horz" wrap="square" lIns="91440" tIns="45720" rIns="91440" bIns="45720" anchor="ctr"/>
          <a:lstStyle/>
          <a:p>
            <a:pPr eaLnBrk="1" hangingPunct="1"/>
            <a:r>
              <a:rPr lang="en-US" altLang="zh-CN" sz="3600" b="1" dirty="0">
                <a:latin typeface="Times New Roman" panose="02020603050405020304" pitchFamily="18" charset="0"/>
                <a:ea typeface="隶书" panose="02010509060101010101" pitchFamily="49" charset="-122"/>
              </a:rPr>
              <a:t>C</a:t>
            </a:r>
            <a:r>
              <a:rPr lang="zh-CN" altLang="en-US" sz="3600" b="1" dirty="0">
                <a:latin typeface="Times New Roman" panose="02020603050405020304" pitchFamily="18" charset="0"/>
                <a:ea typeface="隶书" panose="02010509060101010101" pitchFamily="49" charset="-122"/>
              </a:rPr>
              <a:t>、安全监督检查过程模拟实例</a:t>
            </a:r>
          </a:p>
        </p:txBody>
      </p:sp>
      <p:sp>
        <p:nvSpPr>
          <p:cNvPr id="62467" name="Rectangle 3"/>
          <p:cNvSpPr>
            <a:spLocks noGrp="1"/>
          </p:cNvSpPr>
          <p:nvPr>
            <p:ph idx="1"/>
          </p:nvPr>
        </p:nvSpPr>
        <p:spPr>
          <a:xfrm>
            <a:off x="468313" y="2273300"/>
            <a:ext cx="8229600" cy="4156075"/>
          </a:xfrm>
        </p:spPr>
        <p:txBody>
          <a:bodyPr vert="horz" wrap="square" lIns="91440" tIns="45720" rIns="91440" bIns="45720" anchor="t"/>
          <a:lstStyle/>
          <a:p>
            <a:pPr marL="0" indent="342900"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3、生产技</a:t>
            </a:r>
            <a:r>
              <a:rPr lang="zh-CN" altLang="en-US" sz="2800" b="1" dirty="0" smtClean="0">
                <a:solidFill>
                  <a:srgbClr val="000099"/>
                </a:solidFill>
                <a:latin typeface="黑体" panose="02010609060101010101" pitchFamily="49" charset="-122"/>
                <a:ea typeface="黑体" panose="02010609060101010101" pitchFamily="49" charset="-122"/>
              </a:rPr>
              <a:t>术 安</a:t>
            </a:r>
            <a:r>
              <a:rPr lang="zh-CN" altLang="en-US" sz="2800" b="1" dirty="0">
                <a:solidFill>
                  <a:srgbClr val="000099"/>
                </a:solidFill>
                <a:latin typeface="黑体" panose="02010609060101010101" pitchFamily="49" charset="-122"/>
                <a:ea typeface="黑体" panose="02010609060101010101" pitchFamily="49" charset="-122"/>
              </a:rPr>
              <a:t>全关键点</a:t>
            </a:r>
            <a:endParaRPr lang="zh-CN" altLang="en-US"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400" dirty="0">
                <a:solidFill>
                  <a:srgbClr val="006600"/>
                </a:solidFill>
                <a:latin typeface="黑体" panose="02010609060101010101" pitchFamily="49" charset="-122"/>
                <a:ea typeface="黑体" panose="02010609060101010101" pitchFamily="49" charset="-122"/>
              </a:rPr>
              <a:t>物料匹配度、相容性方面：</a:t>
            </a:r>
            <a:r>
              <a:rPr lang="zh-CN" altLang="en-US" sz="2400" dirty="0">
                <a:latin typeface="黑体" panose="02010609060101010101" pitchFamily="49" charset="-122"/>
                <a:ea typeface="黑体" panose="02010609060101010101" pitchFamily="49" charset="-122"/>
              </a:rPr>
              <a:t>物料之间，物料与设备材料之间，不含单质炸药，便于输送加工。</a:t>
            </a:r>
          </a:p>
          <a:p>
            <a:pPr marL="0" indent="342900" eaLnBrk="1" hangingPunct="1">
              <a:spcBef>
                <a:spcPct val="0"/>
              </a:spcBef>
              <a:buNone/>
            </a:pPr>
            <a:r>
              <a:rPr lang="zh-CN" altLang="en-US" sz="2400" dirty="0">
                <a:solidFill>
                  <a:srgbClr val="006600"/>
                </a:solidFill>
                <a:latin typeface="黑体" panose="02010609060101010101" pitchFamily="49" charset="-122"/>
                <a:ea typeface="黑体" panose="02010609060101010101" pitchFamily="49" charset="-122"/>
              </a:rPr>
              <a:t>工艺方面：</a:t>
            </a:r>
            <a:r>
              <a:rPr lang="zh-CN" altLang="en-US" sz="2400" dirty="0">
                <a:latin typeface="黑体" panose="02010609060101010101" pitchFamily="49" charset="-122"/>
                <a:ea typeface="黑体" panose="02010609060101010101" pitchFamily="49" charset="-122"/>
              </a:rPr>
              <a:t>低温，低压力，合理流速，过程简单，工序少，工序衔接距离短，人员少，在线药量少。</a:t>
            </a:r>
          </a:p>
          <a:p>
            <a:pPr marL="0" indent="342900" eaLnBrk="1" hangingPunct="1">
              <a:spcBef>
                <a:spcPct val="0"/>
              </a:spcBef>
              <a:buNone/>
            </a:pPr>
            <a:r>
              <a:rPr lang="zh-CN" altLang="en-US" sz="2400" dirty="0">
                <a:solidFill>
                  <a:srgbClr val="006600"/>
                </a:solidFill>
                <a:latin typeface="黑体" panose="02010609060101010101" pitchFamily="49" charset="-122"/>
                <a:ea typeface="黑体" panose="02010609060101010101" pitchFamily="49" charset="-122"/>
              </a:rPr>
              <a:t>设备方面：</a:t>
            </a:r>
            <a:r>
              <a:rPr lang="zh-CN" altLang="en-US" sz="2400" dirty="0">
                <a:latin typeface="黑体" panose="02010609060101010101" pitchFamily="49" charset="-122"/>
                <a:ea typeface="黑体" panose="02010609060101010101" pitchFamily="49" charset="-122"/>
              </a:rPr>
              <a:t>摩擦小，低功率，低转速，无（低）撞击，无死角，无（小）振动。</a:t>
            </a:r>
          </a:p>
          <a:p>
            <a:pPr marL="0" indent="342900" eaLnBrk="1" hangingPunct="1">
              <a:spcBef>
                <a:spcPct val="0"/>
              </a:spcBef>
              <a:buNone/>
            </a:pPr>
            <a:r>
              <a:rPr lang="zh-CN" altLang="en-US" sz="2400" dirty="0">
                <a:solidFill>
                  <a:srgbClr val="006600"/>
                </a:solidFill>
                <a:latin typeface="黑体" panose="02010609060101010101" pitchFamily="49" charset="-122"/>
                <a:ea typeface="黑体" panose="02010609060101010101" pitchFamily="49" charset="-122"/>
              </a:rPr>
              <a:t>自动控制方面：</a:t>
            </a:r>
            <a:r>
              <a:rPr lang="zh-CN" altLang="en-US" sz="2400" dirty="0">
                <a:latin typeface="黑体" panose="02010609060101010101" pitchFamily="49" charset="-122"/>
                <a:ea typeface="黑体" panose="02010609060101010101" pitchFamily="49" charset="-122"/>
              </a:rPr>
              <a:t>安全联锁，自动停机，联控联动，智能化程度等</a:t>
            </a:r>
            <a:r>
              <a:rPr lang="zh-CN" altLang="en-US" sz="2400" dirty="0" smtClean="0">
                <a:latin typeface="黑体" panose="02010609060101010101" pitchFamily="49" charset="-122"/>
                <a:ea typeface="黑体" panose="02010609060101010101" pitchFamily="49" charset="-122"/>
              </a:rPr>
              <a:t>。防殉爆。</a:t>
            </a:r>
            <a:endParaRPr lang="zh-CN" altLang="en-US" sz="2400" dirty="0">
              <a:latin typeface="黑体" panose="02010609060101010101" pitchFamily="49" charset="-122"/>
              <a:ea typeface="黑体" panose="02010609060101010101" pitchFamily="49" charset="-122"/>
            </a:endParaRPr>
          </a:p>
        </p:txBody>
      </p:sp>
      <p:sp>
        <p:nvSpPr>
          <p:cNvPr id="4" name="矩形 3"/>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监督检查项目安全状况的考虑原则</a:t>
            </a: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示 9"/>
          <p:cNvGraphicFramePr/>
          <p:nvPr/>
        </p:nvGraphicFramePr>
        <p:xfrm>
          <a:off x="107312" y="2201004"/>
          <a:ext cx="8892540" cy="3604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左大括号 10"/>
          <p:cNvSpPr/>
          <p:nvPr/>
        </p:nvSpPr>
        <p:spPr>
          <a:xfrm rot="5400000">
            <a:off x="4320381" y="-1791494"/>
            <a:ext cx="287338" cy="7416800"/>
          </a:xfrm>
          <a:prstGeom prst="leftBrace">
            <a:avLst>
              <a:gd name="adj1" fmla="val 8333"/>
              <a:gd name="adj2" fmla="val 50316"/>
            </a:avLst>
          </a:prstGeom>
          <a:noFill/>
          <a:ln w="31750"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1" i="0" u="none" strike="noStrike" kern="1200" cap="none" spc="0" normalizeH="0" baseline="0" noProof="0">
              <a:ln>
                <a:noFill/>
              </a:ln>
              <a:solidFill>
                <a:schemeClr val="tx1"/>
              </a:solidFill>
              <a:effectLst/>
              <a:uLnTx/>
              <a:uFillTx/>
              <a:latin typeface="+mn-lt"/>
              <a:ea typeface="+mn-ea"/>
              <a:cs typeface="+mn-cs"/>
            </a:endParaRPr>
          </a:p>
        </p:txBody>
      </p:sp>
      <p:sp>
        <p:nvSpPr>
          <p:cNvPr id="12" name="矩形 11"/>
          <p:cNvSpPr/>
          <p:nvPr/>
        </p:nvSpPr>
        <p:spPr>
          <a:xfrm>
            <a:off x="3276600" y="1249363"/>
            <a:ext cx="2374900" cy="523875"/>
          </a:xfrm>
          <a:prstGeom prst="rect">
            <a:avLst/>
          </a:prstGeom>
          <a:solidFill>
            <a:schemeClr val="accent6">
              <a:lumMod val="75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28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安全评价目的</a:t>
            </a:r>
            <a:endPar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9221"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sp>
        <p:nvSpPr>
          <p:cNvPr id="4" name="文本框 3"/>
          <p:cNvSpPr txBox="1"/>
          <p:nvPr/>
        </p:nvSpPr>
        <p:spPr>
          <a:xfrm>
            <a:off x="3830320" y="6330315"/>
            <a:ext cx="5206365" cy="306705"/>
          </a:xfrm>
          <a:prstGeom prst="rect">
            <a:avLst/>
          </a:prstGeom>
          <a:noFill/>
        </p:spPr>
        <p:txBody>
          <a:bodyPr wrap="square" rtlCol="0">
            <a:spAutoFit/>
          </a:bodyPr>
          <a:lstStyle/>
          <a:p>
            <a:endParaRPr lang="zh-CN" altLang="en-US"/>
          </a:p>
        </p:txBody>
      </p:sp>
      <p:grpSp>
        <p:nvGrpSpPr>
          <p:cNvPr id="7" name="组合 6"/>
          <p:cNvGrpSpPr/>
          <p:nvPr/>
        </p:nvGrpSpPr>
        <p:grpSpPr>
          <a:xfrm>
            <a:off x="3224530" y="6259195"/>
            <a:ext cx="5713095" cy="453390"/>
            <a:chOff x="5078" y="9857"/>
            <a:chExt cx="8997" cy="714"/>
          </a:xfrm>
        </p:grpSpPr>
        <p:sp>
          <p:nvSpPr>
            <p:cNvPr id="3" name="文本框 2"/>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6" name="图片 17" descr="蓝标"/>
            <p:cNvPicPr>
              <a:picLocks noChangeAspect="1"/>
            </p:cNvPicPr>
            <p:nvPr/>
          </p:nvPicPr>
          <p:blipFill>
            <a:blip r:embed="rId7"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63491" name="Rectangle 3"/>
          <p:cNvSpPr>
            <a:spLocks noGrp="1"/>
          </p:cNvSpPr>
          <p:nvPr>
            <p:ph idx="1"/>
          </p:nvPr>
        </p:nvSpPr>
        <p:spPr>
          <a:xfrm>
            <a:off x="539750" y="2417763"/>
            <a:ext cx="8229600" cy="2649537"/>
          </a:xfrm>
        </p:spPr>
        <p:txBody>
          <a:bodyPr vert="horz" wrap="square" lIns="91440" tIns="45720" rIns="91440" bIns="45720" anchor="t"/>
          <a:lstStyle/>
          <a:p>
            <a:pPr marL="0" indent="342900" eaLnBrk="1" hangingPunct="1">
              <a:spcBef>
                <a:spcPct val="0"/>
              </a:spcBef>
              <a:buNone/>
            </a:pPr>
            <a:r>
              <a:rPr lang="zh-CN" altLang="en-US" dirty="0">
                <a:solidFill>
                  <a:srgbClr val="FF0000"/>
                </a:solidFill>
                <a:latin typeface="黑体" panose="02010609060101010101" pitchFamily="49" charset="-122"/>
                <a:ea typeface="黑体" panose="02010609060101010101" pitchFamily="49" charset="-122"/>
              </a:rPr>
              <a:t>    （映看安全验收评价报</a:t>
            </a:r>
            <a:r>
              <a:rPr lang="zh-CN" altLang="en-US" dirty="0" smtClean="0">
                <a:solidFill>
                  <a:srgbClr val="FF0000"/>
                </a:solidFill>
                <a:latin typeface="黑体" panose="02010609060101010101" pitchFamily="49" charset="-122"/>
                <a:ea typeface="黑体" panose="02010609060101010101" pitchFamily="49" charset="-122"/>
              </a:rPr>
              <a:t>告，</a:t>
            </a:r>
            <a:r>
              <a:rPr lang="zh-CN" altLang="en-US" dirty="0" smtClean="0">
                <a:solidFill>
                  <a:srgbClr val="7030A0"/>
                </a:solidFill>
                <a:latin typeface="黑体" panose="02010609060101010101" pitchFamily="49" charset="-122"/>
                <a:ea typeface="黑体" panose="02010609060101010101" pitchFamily="49" charset="-122"/>
              </a:rPr>
              <a:t>凯龙</a:t>
            </a:r>
            <a:r>
              <a:rPr lang="zh-CN" altLang="en-US" dirty="0" smtClean="0">
                <a:solidFill>
                  <a:srgbClr val="FF0000"/>
                </a:solidFill>
                <a:latin typeface="黑体" panose="02010609060101010101" pitchFamily="49" charset="-122"/>
                <a:ea typeface="黑体" panose="02010609060101010101" pitchFamily="49" charset="-122"/>
              </a:rPr>
              <a:t>）</a:t>
            </a:r>
            <a:endParaRPr lang="en-US" altLang="zh-CN" b="1" dirty="0">
              <a:solidFill>
                <a:srgbClr val="000099"/>
              </a:solidFill>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1、明确改造依据、内容</a:t>
            </a:r>
            <a:endParaRPr lang="zh-CN" altLang="en-US"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400" dirty="0">
                <a:latin typeface="黑体" panose="02010609060101010101" pitchFamily="49" charset="-122"/>
                <a:ea typeface="黑体" panose="02010609060101010101" pitchFamily="49" charset="-122"/>
              </a:rPr>
              <a:t>工业和信息化部安全生产司《关于申请调整</a:t>
            </a:r>
            <a:r>
              <a:rPr lang="en-US" altLang="zh-CN" sz="2400" dirty="0">
                <a:latin typeface="黑体" panose="02010609060101010101" pitchFamily="49" charset="-122"/>
                <a:ea typeface="黑体" panose="02010609060101010101" pitchFamily="49" charset="-122"/>
              </a:rPr>
              <a:t>H</a:t>
            </a:r>
            <a:r>
              <a:rPr lang="zh-CN" altLang="en-US" sz="2400" dirty="0">
                <a:latin typeface="黑体" panose="02010609060101010101" pitchFamily="49" charset="-122"/>
                <a:ea typeface="黑体" panose="02010609060101010101" pitchFamily="49" charset="-122"/>
              </a:rPr>
              <a:t>公司生产许可能力请示的复函》（工安全函[2017]98号）批准。</a:t>
            </a:r>
            <a:r>
              <a:rPr lang="zh-CN" altLang="en-US" sz="2400" dirty="0">
                <a:solidFill>
                  <a:srgbClr val="006600"/>
                </a:solidFill>
                <a:latin typeface="黑体" panose="02010609060101010101" pitchFamily="49" charset="-122"/>
                <a:ea typeface="黑体" panose="02010609060101010101" pitchFamily="49" charset="-122"/>
              </a:rPr>
              <a:t>（依据）</a:t>
            </a:r>
            <a:endParaRPr lang="zh-CN" altLang="en-US" sz="24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400" dirty="0">
                <a:latin typeface="黑体" panose="02010609060101010101" pitchFamily="49" charset="-122"/>
                <a:ea typeface="黑体" panose="02010609060101010101" pitchFamily="49" charset="-122"/>
              </a:rPr>
              <a:t>H公司利用原有的乳化炸药生产工房（101工房）将HLC型乳化炸药生产线改造为JK型乳化炸药生产线，同时将原有乳化炸药产能8000t/a扩能至15000t/a。</a:t>
            </a:r>
            <a:r>
              <a:rPr lang="zh-CN" altLang="en-US" sz="2400" dirty="0">
                <a:solidFill>
                  <a:srgbClr val="006600"/>
                </a:solidFill>
                <a:latin typeface="黑体" panose="02010609060101010101" pitchFamily="49" charset="-122"/>
                <a:ea typeface="黑体" panose="02010609060101010101" pitchFamily="49" charset="-122"/>
              </a:rPr>
              <a:t>（内容）</a:t>
            </a:r>
          </a:p>
        </p:txBody>
      </p:sp>
      <p:sp>
        <p:nvSpPr>
          <p:cNvPr id="4" name="矩形 3"/>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mn-ea"/>
              </a:rPr>
              <a:t>一、项目情况</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a:t>
            </a:r>
            <a:r>
              <a:rPr lang="zh-CN" altLang="en-US"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64515" name="Rectangle 3"/>
          <p:cNvSpPr>
            <a:spLocks noGrp="1"/>
          </p:cNvSpPr>
          <p:nvPr>
            <p:ph idx="1"/>
          </p:nvPr>
        </p:nvSpPr>
        <p:spPr>
          <a:xfrm>
            <a:off x="396875" y="2273300"/>
            <a:ext cx="8229600" cy="3422650"/>
          </a:xfrm>
        </p:spPr>
        <p:txBody>
          <a:bodyPr vert="horz" wrap="square" lIns="91440" tIns="45720" rIns="91440" bIns="45720" anchor="t"/>
          <a:lstStyle/>
          <a:p>
            <a:pPr marL="0" indent="342900"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2、技术来源合法性、设计资格</a:t>
            </a:r>
            <a:endParaRPr lang="zh-CN" altLang="en-US" sz="28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400" dirty="0">
                <a:latin typeface="黑体" panose="02010609060101010101" pitchFamily="49" charset="-122"/>
                <a:ea typeface="黑体" panose="02010609060101010101" pitchFamily="49" charset="-122"/>
              </a:rPr>
              <a:t>该技术及设备于2013年5月通过了工业和信息化部组织的科学技术成果鉴定；2015年2月10日通过了工业化安全验证。选用深圳金奥博提供的MGEPL-R型机器人自动包装设备，该设备于2013年4月通过了工业和信息化部组织的科学技术成果鉴定。</a:t>
            </a:r>
            <a:r>
              <a:rPr lang="zh-CN" altLang="en-US" sz="2400" dirty="0">
                <a:solidFill>
                  <a:srgbClr val="006600"/>
                </a:solidFill>
                <a:latin typeface="黑体" panose="02010609060101010101" pitchFamily="49" charset="-122"/>
                <a:ea typeface="黑体" panose="02010609060101010101" pitchFamily="49" charset="-122"/>
              </a:rPr>
              <a:t>（技术来源）</a:t>
            </a:r>
            <a:endParaRPr lang="zh-CN" altLang="en-US" sz="24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400" dirty="0">
                <a:latin typeface="黑体" panose="02010609060101010101" pitchFamily="49" charset="-122"/>
                <a:ea typeface="黑体" panose="02010609060101010101" pitchFamily="49" charset="-122"/>
              </a:rPr>
              <a:t>北京北方天亚工程设计有限公司完成该项目工程初步设计</a:t>
            </a:r>
            <a:r>
              <a:rPr lang="zh-CN" altLang="en-US" sz="2400" dirty="0">
                <a:solidFill>
                  <a:srgbClr val="006600"/>
                </a:solidFill>
                <a:latin typeface="黑体" panose="02010609060101010101" pitchFamily="49" charset="-122"/>
                <a:ea typeface="黑体" panose="02010609060101010101" pitchFamily="49" charset="-122"/>
              </a:rPr>
              <a:t>（设计资格）</a:t>
            </a:r>
            <a:r>
              <a:rPr lang="zh-CN" altLang="en-US" sz="2400" dirty="0">
                <a:latin typeface="黑体" panose="02010609060101010101" pitchFamily="49" charset="-122"/>
                <a:ea typeface="黑体" panose="02010609060101010101" pitchFamily="49" charset="-122"/>
              </a:rPr>
              <a:t>。</a:t>
            </a:r>
          </a:p>
        </p:txBody>
      </p:sp>
      <p:sp>
        <p:nvSpPr>
          <p:cNvPr id="4" name="矩形 3"/>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mn-ea"/>
              </a:rPr>
              <a:t>一、项目情况</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65539" name="Rectangle 3"/>
          <p:cNvSpPr>
            <a:spLocks noGrp="1"/>
          </p:cNvSpPr>
          <p:nvPr>
            <p:ph idx="1"/>
          </p:nvPr>
        </p:nvSpPr>
        <p:spPr>
          <a:xfrm>
            <a:off x="468313" y="2346325"/>
            <a:ext cx="8229600" cy="3652838"/>
          </a:xfrm>
        </p:spPr>
        <p:txBody>
          <a:bodyPr vert="horz" wrap="square" lIns="91440" tIns="45720" rIns="91440" bIns="45720" anchor="t"/>
          <a:lstStyle/>
          <a:p>
            <a:pPr marL="0" indent="342900"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3、主要危险性建筑物及危险等级</a:t>
            </a:r>
            <a:endParaRPr lang="zh-CN" altLang="en-US" sz="2800" dirty="0">
              <a:solidFill>
                <a:srgbClr val="000099"/>
              </a:solidFill>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400" dirty="0">
                <a:latin typeface="黑体" panose="02010609060101010101" pitchFamily="49" charset="-122"/>
                <a:ea typeface="黑体" panose="02010609060101010101" pitchFamily="49" charset="-122"/>
              </a:rPr>
              <a:t>乳化炸药生产工房，1.1级。</a:t>
            </a:r>
          </a:p>
          <a:p>
            <a:pPr marL="0" indent="342900"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4、区域位置与总平面布置 安全距离</a:t>
            </a:r>
            <a:endParaRPr lang="zh-CN" altLang="en-US" sz="2800" dirty="0">
              <a:solidFill>
                <a:srgbClr val="000099"/>
              </a:solidFill>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400" dirty="0">
                <a:latin typeface="黑体" panose="02010609060101010101" pitchFamily="49" charset="-122"/>
                <a:ea typeface="黑体" panose="02010609060101010101" pitchFamily="49" charset="-122"/>
              </a:rPr>
              <a:t>位于</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市北郊，距离市区6km，距离城市规划红线4km，交通运输便利。</a:t>
            </a:r>
            <a:r>
              <a:rPr lang="zh-CN" altLang="en-US" sz="2400" dirty="0">
                <a:solidFill>
                  <a:srgbClr val="006600"/>
                </a:solidFill>
                <a:latin typeface="黑体" panose="02010609060101010101" pitchFamily="49" charset="-122"/>
                <a:ea typeface="黑体" panose="02010609060101010101" pitchFamily="49" charset="-122"/>
              </a:rPr>
              <a:t>（区域位置）</a:t>
            </a:r>
            <a:endParaRPr lang="zh-CN" altLang="en-US" sz="24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400" dirty="0">
                <a:latin typeface="黑体" panose="02010609060101010101" pitchFamily="49" charset="-122"/>
                <a:ea typeface="黑体" panose="02010609060101010101" pitchFamily="49" charset="-122"/>
              </a:rPr>
              <a:t>乳化炸药生产一线（101工房）位于该公司生产区南侧，北面为乳化震源药柱生产工房（202），东面为震源药柱制药装药工房（103）。</a:t>
            </a:r>
            <a:r>
              <a:rPr lang="zh-CN" altLang="en-US" sz="2400" dirty="0">
                <a:solidFill>
                  <a:srgbClr val="006600"/>
                </a:solidFill>
                <a:latin typeface="黑体" panose="02010609060101010101" pitchFamily="49" charset="-122"/>
                <a:ea typeface="黑体" panose="02010609060101010101" pitchFamily="49" charset="-122"/>
              </a:rPr>
              <a:t>（总平面布置）</a:t>
            </a:r>
            <a:endParaRPr lang="zh-CN" altLang="en-US" sz="24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400" dirty="0">
                <a:solidFill>
                  <a:srgbClr val="FF0000"/>
                </a:solidFill>
                <a:latin typeface="黑体" panose="02010609060101010101" pitchFamily="49" charset="-122"/>
                <a:ea typeface="黑体" panose="02010609060101010101" pitchFamily="49" charset="-122"/>
              </a:rPr>
              <a:t>内外部距离符合规范要求</a:t>
            </a:r>
            <a:r>
              <a:rPr lang="zh-CN" altLang="en-US" sz="2400" dirty="0">
                <a:latin typeface="黑体" panose="02010609060101010101" pitchFamily="49" charset="-122"/>
                <a:ea typeface="黑体" panose="02010609060101010101" pitchFamily="49" charset="-122"/>
              </a:rPr>
              <a:t>。</a:t>
            </a:r>
          </a:p>
        </p:txBody>
      </p:sp>
      <p:sp>
        <p:nvSpPr>
          <p:cNvPr id="4" name="矩形 3"/>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mn-ea"/>
              </a:rPr>
              <a:t>一、项目情况</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en-US" altLang="zh-CN" sz="2400" b="1" dirty="0">
                <a:latin typeface="Times New Roman" panose="02020603050405020304" pitchFamily="18" charset="0"/>
                <a:ea typeface="隶书" panose="02010509060101010101" pitchFamily="49" charset="-122"/>
                <a:sym typeface="宋体" panose="02010600030101010101" pitchFamily="2" charset="-122"/>
              </a:rPr>
              <a:t>技改验收</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评价</a:t>
            </a:r>
            <a:endParaRPr lang="en-US" altLang="zh-CN" sz="2400" b="1" dirty="0">
              <a:latin typeface="Times New Roman" panose="02020603050405020304" pitchFamily="18" charset="0"/>
              <a:ea typeface="隶书" panose="02010509060101010101" pitchFamily="49" charset="-122"/>
            </a:endParaRPr>
          </a:p>
        </p:txBody>
      </p:sp>
      <p:sp>
        <p:nvSpPr>
          <p:cNvPr id="66563" name="Rectangle 3"/>
          <p:cNvSpPr>
            <a:spLocks noGrp="1"/>
          </p:cNvSpPr>
          <p:nvPr>
            <p:ph idx="1"/>
          </p:nvPr>
        </p:nvSpPr>
        <p:spPr>
          <a:xfrm>
            <a:off x="468313" y="2489200"/>
            <a:ext cx="8229600" cy="3216275"/>
          </a:xfrm>
        </p:spPr>
        <p:txBody>
          <a:bodyPr vert="horz" wrap="square" lIns="91440" tIns="45720" rIns="91440" bIns="45720" anchor="t"/>
          <a:lstStyle/>
          <a:p>
            <a:pPr marL="0" indent="342900"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5、主要工序与工艺设备</a:t>
            </a:r>
            <a:endParaRPr lang="zh-CN" altLang="en-US" dirty="0">
              <a:solidFill>
                <a:srgbClr val="000099"/>
              </a:solidFill>
              <a:latin typeface="黑体" panose="02010609060101010101" pitchFamily="49" charset="-122"/>
              <a:ea typeface="黑体" panose="02010609060101010101" pitchFamily="49" charset="-122"/>
            </a:endParaRPr>
          </a:p>
          <a:p>
            <a:pPr marL="0" indent="342900" eaLnBrk="1" hangingPunct="1">
              <a:spcBef>
                <a:spcPts val="1200"/>
              </a:spcBef>
              <a:buNone/>
            </a:pPr>
            <a:r>
              <a:rPr lang="zh-CN" altLang="en-US" sz="2400" dirty="0">
                <a:latin typeface="黑体" panose="02010609060101010101" pitchFamily="49" charset="-122"/>
                <a:ea typeface="黑体" panose="02010609060101010101" pitchFamily="49" charset="-122"/>
              </a:rPr>
              <a:t>包括水油相溶液配制、水油相溶液储存、连续乳化、基质冷却、敏化、自动装药、药卷冷却、包装等工序。</a:t>
            </a:r>
          </a:p>
          <a:p>
            <a:pPr marL="0" indent="342900" eaLnBrk="1" hangingPunct="1">
              <a:spcBef>
                <a:spcPts val="1200"/>
              </a:spcBef>
              <a:buNone/>
            </a:pPr>
            <a:r>
              <a:rPr lang="zh-CN" altLang="en-US" sz="2400" dirty="0">
                <a:latin typeface="黑体" panose="02010609060101010101" pitchFamily="49" charset="-122"/>
                <a:ea typeface="黑体" panose="02010609060101010101" pitchFamily="49" charset="-122"/>
              </a:rPr>
              <a:t>水相储罐、油相储罐、粗乳器、基质螺杆泵、精乳器、冷却器、乳胶过渡泵、静态分散器、敏化剂制备系统、装药系统、包装系统等。</a:t>
            </a:r>
          </a:p>
        </p:txBody>
      </p:sp>
      <p:sp>
        <p:nvSpPr>
          <p:cNvPr id="4" name="矩形 3"/>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mn-ea"/>
              </a:rPr>
              <a:t>一、项目情况</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2" name="组合 1"/>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3"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graphicFrame>
        <p:nvGraphicFramePr>
          <p:cNvPr id="4" name="表格 3"/>
          <p:cNvGraphicFramePr>
            <a:graphicFrameLocks noGrp="1"/>
          </p:cNvGraphicFramePr>
          <p:nvPr/>
        </p:nvGraphicFramePr>
        <p:xfrm>
          <a:off x="1012825" y="2472055"/>
          <a:ext cx="7253605" cy="3367405"/>
        </p:xfrm>
        <a:graphic>
          <a:graphicData uri="http://schemas.openxmlformats.org/drawingml/2006/table">
            <a:tbl>
              <a:tblPr/>
              <a:tblGrid>
                <a:gridCol w="2238375"/>
                <a:gridCol w="2094230"/>
                <a:gridCol w="1442720"/>
                <a:gridCol w="1478280"/>
              </a:tblGrid>
              <a:tr h="371475">
                <a:tc rowSpan="2">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品种</a:t>
                      </a:r>
                    </a:p>
                    <a:p>
                      <a:pPr marL="0" marR="0" lvl="0" indent="0" algn="just"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0" 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组分</a:t>
                      </a:r>
                      <a:endParaRPr kumimoji="0" lang="en-US"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905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905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solidFill>
                      <a:srgbClr val="D2F4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岩石型</a:t>
                      </a:r>
                      <a:endParaRPr kumimoji="0" lang="en-US"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905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solidFill>
                      <a:srgbClr val="D2F4F4"/>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煤矿许用型</a:t>
                      </a:r>
                      <a:endParaRPr kumimoji="0" lang="en-US"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2700" cap="flat" cmpd="sng" algn="ctr">
                      <a:solidFill>
                        <a:srgbClr val="080000"/>
                      </a:solidFill>
                      <a:prstDash val="solid"/>
                      <a:round/>
                      <a:headEnd type="none" w="med" len="med"/>
                      <a:tailEnd type="none" w="med" len="med"/>
                    </a:lnL>
                    <a:lnR w="19050" cap="flat" cmpd="sng" algn="ctr">
                      <a:solidFill>
                        <a:srgbClr val="080000"/>
                      </a:solidFill>
                      <a:prstDash val="solid"/>
                      <a:round/>
                      <a:headEnd type="none" w="med" len="med"/>
                      <a:tailEnd type="none" w="med" len="med"/>
                    </a:lnR>
                    <a:lnT w="1905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solidFill>
                      <a:srgbClr val="D2F4F4"/>
                    </a:solidFill>
                  </a:tcPr>
                </a:tc>
                <a:tc hMerge="1">
                  <a:txBody>
                    <a:bodyPr/>
                    <a:lstStyle/>
                    <a:p>
                      <a:endParaRPr lang="zh-CN"/>
                    </a:p>
                  </a:txBody>
                  <a:tcPr/>
                </a:tc>
              </a:tr>
              <a:tr h="397510">
                <a:tc vMerge="1">
                  <a:txBody>
                    <a:bodyPr/>
                    <a:lstStyle/>
                    <a:p>
                      <a:endParaRPr lang="zh-CN"/>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号</a:t>
                      </a:r>
                      <a:endParaRPr kumimoji="0" lang="en-US"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solidFill>
                      <a:srgbClr val="D2F4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二级</a:t>
                      </a:r>
                      <a:endParaRPr kumimoji="0" lang="en-US"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solidFill>
                      <a:srgbClr val="D2F4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三级</a:t>
                      </a:r>
                      <a:endParaRPr kumimoji="0" lang="en-US" altLang="en-US" sz="16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2700" cap="flat" cmpd="sng" algn="ctr">
                      <a:solidFill>
                        <a:srgbClr val="080000"/>
                      </a:solidFill>
                      <a:prstDash val="solid"/>
                      <a:round/>
                      <a:headEnd type="none" w="med" len="med"/>
                      <a:tailEnd type="none" w="med" len="med"/>
                    </a:lnL>
                    <a:lnR w="1905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solidFill>
                      <a:srgbClr val="D2F4F4"/>
                    </a:solidFill>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硝酸铵</a:t>
                      </a:r>
                      <a:endParaRPr kumimoji="0" lang="en-US"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905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68</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78</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68</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78</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endParaRPr kumimoji="0" lang="en-US"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68</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78</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endParaRPr kumimoji="0" lang="en-US"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2700" cap="flat" cmpd="sng" algn="ctr">
                      <a:solidFill>
                        <a:srgbClr val="080000"/>
                      </a:solidFill>
                      <a:prstDash val="solid"/>
                      <a:round/>
                      <a:headEnd type="none" w="med" len="med"/>
                      <a:tailEnd type="none" w="med" len="med"/>
                    </a:lnL>
                    <a:lnR w="1905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硝酸钠</a:t>
                      </a:r>
                      <a:endParaRPr kumimoji="0" lang="en-US"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905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8</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11</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p>
                  </a:txBody>
                  <a:tcPr marL="17779" marR="17779"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8</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11</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endParaRPr kumimoji="0" lang="en-US"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8</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11</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endParaRPr kumimoji="0" lang="en-US"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2700" cap="flat" cmpd="sng" algn="ctr">
                      <a:solidFill>
                        <a:srgbClr val="080000"/>
                      </a:solidFill>
                      <a:prstDash val="solid"/>
                      <a:round/>
                      <a:headEnd type="none" w="med" len="med"/>
                      <a:tailEnd type="none" w="med" len="med"/>
                    </a:lnL>
                    <a:lnR w="1905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氯化钾</a:t>
                      </a:r>
                      <a:endParaRPr kumimoji="0" lang="en-US"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905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2.4</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4</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p>
                  </a:txBody>
                  <a:tcPr marL="17779" marR="17779"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5</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7</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p>
                  </a:txBody>
                  <a:tcPr marL="17779" marR="17779" marT="0" marB="0" anchor="ctr" horzOverflow="overflow">
                    <a:lnL w="12700" cap="flat" cmpd="sng" algn="ctr">
                      <a:solidFill>
                        <a:srgbClr val="080000"/>
                      </a:solidFill>
                      <a:prstDash val="solid"/>
                      <a:round/>
                      <a:headEnd type="none" w="med" len="med"/>
                      <a:tailEnd type="none" w="med" len="med"/>
                    </a:lnL>
                    <a:lnR w="1905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水</a:t>
                      </a:r>
                      <a:endParaRPr kumimoji="0" lang="en-US"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905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9</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13</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p>
                  </a:txBody>
                  <a:tcPr marL="17779" marR="17779"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9</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13</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9</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13</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2700" cap="flat" cmpd="sng" algn="ctr">
                      <a:solidFill>
                        <a:srgbClr val="080000"/>
                      </a:solidFill>
                      <a:prstDash val="solid"/>
                      <a:round/>
                      <a:headEnd type="none" w="med" len="med"/>
                      <a:tailEnd type="none" w="med" len="med"/>
                    </a:lnL>
                    <a:lnR w="1905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复合蜡</a:t>
                      </a:r>
                      <a:endParaRPr kumimoji="0" lang="en-US"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905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4</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4.8</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p>
                  </a:txBody>
                  <a:tcPr marL="17779" marR="17779"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4.8</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4.8</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2700" cap="flat" cmpd="sng" algn="ctr">
                      <a:solidFill>
                        <a:srgbClr val="080000"/>
                      </a:solidFill>
                      <a:prstDash val="solid"/>
                      <a:round/>
                      <a:headEnd type="none" w="med" len="med"/>
                      <a:tailEnd type="none" w="med" len="med"/>
                    </a:lnL>
                    <a:lnR w="1905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乳化剂</a:t>
                      </a:r>
                      <a:endParaRPr kumimoji="0" lang="en-US"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905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0.8</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1.5</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p>
                  </a:txBody>
                  <a:tcPr marL="17779" marR="17779"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0.8</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1.5</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p>
                  </a:txBody>
                  <a:tcPr marL="17779" marR="17779"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0.8</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1.5</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endParaRPr kumimoji="0" lang="en-US"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2700" cap="flat" cmpd="sng" algn="ctr">
                      <a:solidFill>
                        <a:srgbClr val="080000"/>
                      </a:solidFill>
                      <a:prstDash val="solid"/>
                      <a:round/>
                      <a:headEnd type="none" w="med" len="med"/>
                      <a:tailEnd type="none" w="med" len="med"/>
                    </a:lnL>
                    <a:lnR w="1905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二代发泡</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剂</a:t>
                      </a:r>
                      <a:endParaRPr kumimoji="0" lang="en-US"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905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90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0.5</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2</a:t>
                      </a:r>
                      <a:r>
                        <a:rPr kumimoji="0" lang="zh-CN"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p>
                  </a:txBody>
                  <a:tcPr marL="17779" marR="17779"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90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0.5</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90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0.5</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en-US" sz="1600" b="0"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79" marR="17779" marT="0" marB="0" anchor="ctr" horzOverflow="overflow">
                    <a:lnL w="12700" cap="flat" cmpd="sng" algn="ctr">
                      <a:solidFill>
                        <a:srgbClr val="080000"/>
                      </a:solidFill>
                      <a:prstDash val="solid"/>
                      <a:round/>
                      <a:headEnd type="none" w="med" len="med"/>
                      <a:tailEnd type="none" w="med" len="med"/>
                    </a:lnL>
                    <a:lnR w="19050" cap="flat" cmpd="sng" algn="ctr">
                      <a:solidFill>
                        <a:srgbClr val="080000"/>
                      </a:solidFill>
                      <a:prstDash val="solid"/>
                      <a:round/>
                      <a:headEnd type="none" w="med" len="med"/>
                      <a:tailEnd type="none" w="med" len="med"/>
                    </a:lnR>
                    <a:lnT w="12700" cap="flat" cmpd="sng" algn="ctr">
                      <a:solidFill>
                        <a:srgbClr val="080000"/>
                      </a:solidFill>
                      <a:prstDash val="solid"/>
                      <a:round/>
                      <a:headEnd type="none" w="med" len="med"/>
                      <a:tailEnd type="none" w="med" len="med"/>
                    </a:lnT>
                    <a:lnB w="19050" cap="flat" cmpd="sng" algn="ctr">
                      <a:solidFill>
                        <a:srgbClr val="080000"/>
                      </a:solidFill>
                      <a:prstDash val="solid"/>
                      <a:round/>
                      <a:headEnd type="none" w="med" len="med"/>
                      <a:tailEnd type="none" w="med" len="med"/>
                    </a:lnB>
                    <a:lnTlToBr>
                      <a:noFill/>
                    </a:lnTlToBr>
                    <a:lnBlToTr>
                      <a:noFill/>
                    </a:lnBlToTr>
                    <a:noFill/>
                  </a:tcPr>
                </a:tc>
              </a:tr>
            </a:tbl>
          </a:graphicData>
        </a:graphic>
      </p:graphicFrame>
      <p:pic>
        <p:nvPicPr>
          <p:cNvPr id="67637" name="图片 5"/>
          <p:cNvPicPr/>
          <p:nvPr/>
        </p:nvPicPr>
        <p:blipFill>
          <a:blip r:embed="rId2" cstate="print"/>
          <a:stretch>
            <a:fillRect/>
          </a:stretch>
        </p:blipFill>
        <p:spPr>
          <a:xfrm>
            <a:off x="1012825" y="2472055"/>
            <a:ext cx="2212340" cy="763905"/>
          </a:xfrm>
          <a:prstGeom prst="rect">
            <a:avLst/>
          </a:prstGeom>
          <a:noFill/>
          <a:ln w="9525">
            <a:noFill/>
          </a:ln>
        </p:spPr>
      </p:pic>
      <p:sp>
        <p:nvSpPr>
          <p:cNvPr id="67638" name="文本框 99"/>
          <p:cNvSpPr txBox="1"/>
          <p:nvPr/>
        </p:nvSpPr>
        <p:spPr>
          <a:xfrm>
            <a:off x="3157538" y="1951038"/>
            <a:ext cx="3319462" cy="520700"/>
          </a:xfrm>
          <a:prstGeom prst="rect">
            <a:avLst/>
          </a:prstGeom>
          <a:noFill/>
          <a:ln w="9525">
            <a:noFill/>
          </a:ln>
        </p:spPr>
        <p:txBody>
          <a:bodyPr>
            <a:spAutoFit/>
          </a:bodyPr>
          <a:lstStyle/>
          <a:p>
            <a:pPr algn="just"/>
            <a:r>
              <a:rPr lang="zh-CN" altLang="zh-CN" sz="2800" dirty="0">
                <a:solidFill>
                  <a:srgbClr val="000099"/>
                </a:solidFill>
                <a:latin typeface="Arial" panose="020B0604020202020204" pitchFamily="34" charset="0"/>
                <a:ea typeface="宋体" panose="02010600030101010101" pitchFamily="2" charset="-122"/>
              </a:rPr>
              <a:t>6、主要配方组分</a:t>
            </a:r>
            <a:endParaRPr lang="zh-CN" altLang="en-US" sz="2800" dirty="0">
              <a:solidFill>
                <a:srgbClr val="000099"/>
              </a:solidFill>
              <a:latin typeface="Arial" panose="020B0604020202020204" pitchFamily="34" charset="0"/>
              <a:ea typeface="宋体" panose="02010600030101010101" pitchFamily="2" charset="-122"/>
            </a:endParaRPr>
          </a:p>
        </p:txBody>
      </p:sp>
      <p:sp>
        <p:nvSpPr>
          <p:cNvPr id="67639" name="文本框 7"/>
          <p:cNvSpPr txBox="1"/>
          <p:nvPr/>
        </p:nvSpPr>
        <p:spPr>
          <a:xfrm>
            <a:off x="927100" y="5839143"/>
            <a:ext cx="5080000" cy="398462"/>
          </a:xfrm>
          <a:prstGeom prst="rect">
            <a:avLst/>
          </a:prstGeom>
          <a:noFill/>
          <a:ln w="9525">
            <a:noFill/>
          </a:ln>
        </p:spPr>
        <p:txBody>
          <a:bodyPr>
            <a:spAutoFit/>
          </a:bodyPr>
          <a:lstStyle/>
          <a:p>
            <a:pPr indent="304800"/>
            <a:r>
              <a:rPr lang="zh-CN" altLang="zh-CN" sz="2000" b="0" dirty="0">
                <a:solidFill>
                  <a:srgbClr val="000000"/>
                </a:solidFill>
                <a:latin typeface="Arial" panose="020B0604020202020204" pitchFamily="34" charset="0"/>
                <a:ea typeface="宋体" panose="02010600030101010101" pitchFamily="2" charset="-122"/>
              </a:rPr>
              <a:t>注：水含量大于</a:t>
            </a:r>
            <a:r>
              <a:rPr lang="en-US" altLang="zh-CN" sz="2000" b="0" dirty="0">
                <a:solidFill>
                  <a:srgbClr val="000000"/>
                </a:solidFill>
                <a:latin typeface="宋体" panose="02010600030101010101" pitchFamily="2" charset="-122"/>
              </a:rPr>
              <a:t>9%</a:t>
            </a:r>
            <a:r>
              <a:rPr lang="zh-CN" altLang="zh-CN" sz="2000" b="0" dirty="0">
                <a:solidFill>
                  <a:srgbClr val="000000"/>
                </a:solidFill>
                <a:latin typeface="Arial" panose="020B0604020202020204" pitchFamily="34" charset="0"/>
                <a:ea typeface="宋体" panose="02010600030101010101" pitchFamily="2" charset="-122"/>
              </a:rPr>
              <a:t>。</a:t>
            </a:r>
            <a:endParaRPr lang="zh-CN" altLang="en-US" sz="2000" dirty="0">
              <a:latin typeface="Arial" panose="020B0604020202020204" pitchFamily="34" charset="0"/>
            </a:endParaRPr>
          </a:p>
        </p:txBody>
      </p:sp>
      <p:sp>
        <p:nvSpPr>
          <p:cNvPr id="2" name="矩形 1"/>
          <p:cNvSpPr/>
          <p:nvPr/>
        </p:nvSpPr>
        <p:spPr>
          <a:xfrm>
            <a:off x="34925" y="1412875"/>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mn-ea"/>
              </a:rPr>
              <a:t>一、项目情况</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6" name="图片 17" descr="蓝标"/>
            <p:cNvPicPr>
              <a:picLocks noChangeAspect="1"/>
            </p:cNvPicPr>
            <p:nvPr/>
          </p:nvPicPr>
          <p:blipFill>
            <a:blip r:embed="rId3"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68611" name="Rectangle 3"/>
          <p:cNvSpPr>
            <a:spLocks noGrp="1"/>
          </p:cNvSpPr>
          <p:nvPr>
            <p:ph idx="1"/>
          </p:nvPr>
        </p:nvSpPr>
        <p:spPr>
          <a:xfrm>
            <a:off x="395288" y="2344738"/>
            <a:ext cx="8229600" cy="3644900"/>
          </a:xfrm>
        </p:spPr>
        <p:txBody>
          <a:bodyPr vert="horz" wrap="square" lIns="91440" tIns="45720" rIns="91440" bIns="45720" anchor="t"/>
          <a:lstStyle/>
          <a:p>
            <a:pPr marL="0" indent="342900" eaLnBrk="1" hangingPunct="1">
              <a:lnSpc>
                <a:spcPct val="125000"/>
              </a:lnSpc>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7、安全联锁情况</a:t>
            </a:r>
            <a:endParaRPr lang="zh-CN" altLang="en-US" sz="2800" dirty="0">
              <a:latin typeface="黑体" panose="02010609060101010101" pitchFamily="49" charset="-122"/>
              <a:ea typeface="黑体" panose="02010609060101010101" pitchFamily="49" charset="-122"/>
            </a:endParaRPr>
          </a:p>
          <a:p>
            <a:pPr marL="0" indent="342900" eaLnBrk="1" hangingPunct="1">
              <a:lnSpc>
                <a:spcPct val="125000"/>
              </a:lnSpc>
              <a:spcBef>
                <a:spcPct val="0"/>
              </a:spcBef>
              <a:buNone/>
            </a:pPr>
            <a:r>
              <a:rPr lang="zh-CN" altLang="en-US" sz="2400" dirty="0">
                <a:latin typeface="黑体" panose="02010609060101010101" pitchFamily="49" charset="-122"/>
                <a:ea typeface="黑体" panose="02010609060101010101" pitchFamily="49" charset="-122"/>
              </a:rPr>
              <a:t>各工序及设备间应设置安全联锁停机功能，使用</a:t>
            </a:r>
            <a:r>
              <a:rPr lang="zh-CN" altLang="en-US" sz="2400" dirty="0" smtClean="0">
                <a:latin typeface="黑体" panose="02010609060101010101" pitchFamily="49" charset="-122"/>
                <a:ea typeface="黑体" panose="02010609060101010101" pitchFamily="49" charset="-122"/>
              </a:rPr>
              <a:t>前（</a:t>
            </a:r>
            <a:r>
              <a:rPr lang="zh-CN" altLang="en-US" sz="2400" dirty="0" smtClean="0">
                <a:solidFill>
                  <a:srgbClr val="FF0000"/>
                </a:solidFill>
                <a:latin typeface="黑体" panose="02010609060101010101" pitchFamily="49" charset="-122"/>
                <a:ea typeface="黑体" panose="02010609060101010101" pitchFamily="49" charset="-122"/>
              </a:rPr>
              <a:t>并定期</a:t>
            </a:r>
            <a:r>
              <a:rPr lang="zh-CN" altLang="en-US" sz="2400" dirty="0" smtClean="0">
                <a:latin typeface="黑体" panose="02010609060101010101" pitchFamily="49" charset="-122"/>
                <a:ea typeface="黑体" panose="02010609060101010101" pitchFamily="49" charset="-122"/>
              </a:rPr>
              <a:t>）应</a:t>
            </a:r>
            <a:r>
              <a:rPr lang="zh-CN" altLang="en-US" sz="2400" dirty="0">
                <a:latin typeface="黑体" panose="02010609060101010101" pitchFamily="49" charset="-122"/>
                <a:ea typeface="黑体" panose="02010609060101010101" pitchFamily="49" charset="-122"/>
              </a:rPr>
              <a:t>进行联锁验证，查看验证结果与有效性。</a:t>
            </a:r>
            <a:endParaRPr lang="zh-CN" altLang="en-US" sz="2800" dirty="0">
              <a:latin typeface="黑体" panose="02010609060101010101" pitchFamily="49" charset="-122"/>
              <a:ea typeface="黑体" panose="02010609060101010101" pitchFamily="49" charset="-122"/>
            </a:endParaRPr>
          </a:p>
          <a:p>
            <a:pPr marL="0" indent="342900" eaLnBrk="1" hangingPunct="1">
              <a:lnSpc>
                <a:spcPct val="125000"/>
              </a:lnSpc>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8、视频监控系统</a:t>
            </a:r>
            <a:endParaRPr lang="zh-CN" altLang="en-US" sz="2800" dirty="0">
              <a:latin typeface="黑体" panose="02010609060101010101" pitchFamily="49" charset="-122"/>
              <a:ea typeface="黑体" panose="02010609060101010101" pitchFamily="49" charset="-122"/>
            </a:endParaRPr>
          </a:p>
          <a:p>
            <a:pPr marL="0" indent="342900" eaLnBrk="1" hangingPunct="1">
              <a:lnSpc>
                <a:spcPct val="125000"/>
              </a:lnSpc>
              <a:spcBef>
                <a:spcPct val="0"/>
              </a:spcBef>
              <a:buNone/>
            </a:pPr>
            <a:r>
              <a:rPr lang="zh-CN" altLang="en-US" sz="2400" dirty="0">
                <a:latin typeface="黑体" panose="02010609060101010101" pitchFamily="49" charset="-122"/>
                <a:ea typeface="黑体" panose="02010609060101010101" pitchFamily="49" charset="-122"/>
              </a:rPr>
              <a:t>工房、工序、设备，全覆盖。</a:t>
            </a:r>
            <a:endParaRPr lang="zh-CN" altLang="en-US" sz="2800" dirty="0">
              <a:latin typeface="黑体" panose="02010609060101010101" pitchFamily="49" charset="-122"/>
              <a:ea typeface="黑体" panose="02010609060101010101" pitchFamily="49" charset="-122"/>
            </a:endParaRPr>
          </a:p>
          <a:p>
            <a:pPr marL="0" indent="342900" eaLnBrk="1" hangingPunct="1">
              <a:lnSpc>
                <a:spcPct val="125000"/>
              </a:lnSpc>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9、定员定量</a:t>
            </a:r>
            <a:endParaRPr lang="zh-CN" altLang="en-US" sz="2800" dirty="0">
              <a:latin typeface="黑体" panose="02010609060101010101" pitchFamily="49" charset="-122"/>
              <a:ea typeface="黑体" panose="02010609060101010101" pitchFamily="49" charset="-122"/>
            </a:endParaRPr>
          </a:p>
          <a:p>
            <a:pPr marL="0" indent="342900" eaLnBrk="1" hangingPunct="1">
              <a:lnSpc>
                <a:spcPct val="125000"/>
              </a:lnSpc>
              <a:spcBef>
                <a:spcPct val="0"/>
              </a:spcBef>
              <a:buNone/>
            </a:pPr>
            <a:r>
              <a:rPr lang="zh-CN" altLang="en-US" sz="2400" dirty="0">
                <a:latin typeface="黑体" panose="02010609060101010101" pitchFamily="49" charset="-122"/>
                <a:ea typeface="黑体" panose="02010609060101010101" pitchFamily="49" charset="-122"/>
              </a:rPr>
              <a:t>定员：5/8（含巡视）  定量：2230/2500。</a:t>
            </a:r>
          </a:p>
        </p:txBody>
      </p:sp>
      <p:sp>
        <p:nvSpPr>
          <p:cNvPr id="2" name="矩形 1"/>
          <p:cNvSpPr/>
          <p:nvPr/>
        </p:nvSpPr>
        <p:spPr>
          <a:xfrm>
            <a:off x="34925" y="1548656"/>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mn-ea"/>
              </a:rPr>
              <a:t>一、项目情况</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69635" name="Rectangle 3"/>
          <p:cNvSpPr>
            <a:spLocks noGrp="1"/>
          </p:cNvSpPr>
          <p:nvPr>
            <p:ph idx="1"/>
          </p:nvPr>
        </p:nvSpPr>
        <p:spPr>
          <a:xfrm>
            <a:off x="395288" y="2128838"/>
            <a:ext cx="8229600" cy="4525962"/>
          </a:xfrm>
        </p:spPr>
        <p:txBody>
          <a:bodyPr vert="horz" wrap="square" lIns="91440" tIns="45720" rIns="91440" bIns="45720" anchor="t"/>
          <a:lstStyle/>
          <a:p>
            <a:pPr marL="0" indent="342900"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10、防传爆措施</a:t>
            </a:r>
            <a:endParaRPr lang="zh-CN" altLang="en-US" sz="2800" dirty="0">
              <a:solidFill>
                <a:srgbClr val="000099"/>
              </a:solidFill>
              <a:latin typeface="黑体" panose="02010609060101010101" pitchFamily="49" charset="-122"/>
              <a:ea typeface="黑体" panose="02010609060101010101" pitchFamily="49" charset="-122"/>
            </a:endParaRPr>
          </a:p>
          <a:p>
            <a:pPr marL="0" indent="342900" eaLnBrk="1" hangingPunct="1">
              <a:lnSpc>
                <a:spcPct val="125000"/>
              </a:lnSpc>
              <a:buNone/>
            </a:pPr>
            <a:r>
              <a:rPr lang="zh-CN" altLang="en-US" sz="2400" dirty="0">
                <a:latin typeface="黑体" panose="02010609060101010101" pitchFamily="49" charset="-122"/>
                <a:ea typeface="黑体" panose="02010609060101010101" pitchFamily="49" charset="-122"/>
              </a:rPr>
              <a:t>乳化炸药生产线在制药与装药工序、凉药工序板链与输送皮带之间、输送皮带与网链之间、网链与包装工序分别设置了可靠的防传（殉）爆措施，其中凉药工序控制钢带机上基质厚度不超过8mm，小于乳胶基质的临界量（15mm），达到防传（殉）爆的目的</a:t>
            </a:r>
            <a:r>
              <a:rPr lang="zh-CN" altLang="en-US" sz="2400" dirty="0" smtClean="0">
                <a:latin typeface="黑体" panose="02010609060101010101" pitchFamily="49" charset="-122"/>
                <a:ea typeface="黑体" panose="02010609060101010101" pitchFamily="49" charset="-122"/>
              </a:rPr>
              <a:t>。（包装后药箱之间的防传爆）</a:t>
            </a:r>
            <a:endParaRPr lang="zh-CN" altLang="en-US" sz="24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11、公用设施情况</a:t>
            </a:r>
            <a:endParaRPr lang="zh-CN" altLang="en-US" sz="2800" dirty="0">
              <a:solidFill>
                <a:srgbClr val="000099"/>
              </a:solidFill>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400" dirty="0">
                <a:latin typeface="黑体" panose="02010609060101010101" pitchFamily="49" charset="-122"/>
                <a:ea typeface="黑体" panose="02010609060101010101" pitchFamily="49" charset="-122"/>
              </a:rPr>
              <a:t>包括供水、供汽、供电和三废处理。</a:t>
            </a:r>
          </a:p>
        </p:txBody>
      </p:sp>
      <p:sp>
        <p:nvSpPr>
          <p:cNvPr id="2" name="矩形 1"/>
          <p:cNvSpPr/>
          <p:nvPr/>
        </p:nvSpPr>
        <p:spPr>
          <a:xfrm>
            <a:off x="34925" y="1340768"/>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mn-ea"/>
              </a:rPr>
              <a:t>一、项目情况</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3"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70659" name="Rectangle 3"/>
          <p:cNvSpPr>
            <a:spLocks noGrp="1"/>
          </p:cNvSpPr>
          <p:nvPr>
            <p:ph idx="1"/>
          </p:nvPr>
        </p:nvSpPr>
        <p:spPr>
          <a:xfrm>
            <a:off x="395288" y="2273300"/>
            <a:ext cx="8229600" cy="4525963"/>
          </a:xfrm>
        </p:spPr>
        <p:txBody>
          <a:bodyPr vert="horz" wrap="square" lIns="91440" tIns="45720" rIns="91440" bIns="45720" anchor="t"/>
          <a:lstStyle/>
          <a:p>
            <a:pPr marL="0" indent="342900"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12、安全管理状况</a:t>
            </a:r>
            <a:endParaRPr lang="zh-CN" altLang="en-US" sz="28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400" dirty="0">
                <a:solidFill>
                  <a:srgbClr val="006600"/>
                </a:solidFill>
                <a:latin typeface="黑体" panose="02010609060101010101" pitchFamily="49" charset="-122"/>
                <a:ea typeface="黑体" panose="02010609060101010101" pitchFamily="49" charset="-122"/>
              </a:rPr>
              <a:t>企业设置了安全生产委员会，主要负责人、安全生产管理人员和特殊作业人员持有主管部门核发的安全资格证书；从业人员经企业培训合格，均持证上岗。</a:t>
            </a:r>
            <a:r>
              <a:rPr lang="zh-CN" altLang="en-US" sz="2400" dirty="0">
                <a:solidFill>
                  <a:srgbClr val="CC0000"/>
                </a:solidFill>
                <a:latin typeface="黑体" panose="02010609060101010101" pitchFamily="49" charset="-122"/>
                <a:ea typeface="黑体" panose="02010609060101010101" pitchFamily="49" charset="-122"/>
              </a:rPr>
              <a:t>根据安全生产费用管理制度，该公司根据销售额，提取了安全生产费用，并为在职人员办理了工伤保险。</a:t>
            </a:r>
            <a:r>
              <a:rPr lang="zh-CN" altLang="en-US" sz="2400" dirty="0">
                <a:solidFill>
                  <a:srgbClr val="660066"/>
                </a:solidFill>
                <a:latin typeface="黑体" panose="02010609060101010101" pitchFamily="49" charset="-122"/>
                <a:ea typeface="黑体" panose="02010609060101010101" pitchFamily="49" charset="-122"/>
              </a:rPr>
              <a:t>该公司制定了安全生产管理规章制度45项，编制了《生产安全事故应急救援预案》，制定了《专项预案》9项，《现场处置方案》8项。</a:t>
            </a:r>
          </a:p>
          <a:p>
            <a:pPr marL="0" indent="342900" eaLnBrk="1" hangingPunct="1">
              <a:spcBef>
                <a:spcPct val="0"/>
              </a:spcBef>
              <a:buNone/>
            </a:pPr>
            <a:endParaRPr lang="en-US" altLang="zh-CN" sz="2400" b="1" dirty="0" smtClean="0">
              <a:solidFill>
                <a:srgbClr val="FF0000"/>
              </a:solidFill>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400" b="1" dirty="0" smtClean="0">
                <a:solidFill>
                  <a:srgbClr val="FF0000"/>
                </a:solidFill>
                <a:latin typeface="黑体" panose="02010609060101010101" pitchFamily="49" charset="-122"/>
                <a:ea typeface="黑体" panose="02010609060101010101" pitchFamily="49" charset="-122"/>
              </a:rPr>
              <a:t>各</a:t>
            </a:r>
            <a:r>
              <a:rPr lang="zh-CN" altLang="en-US" sz="2400" b="1" dirty="0">
                <a:solidFill>
                  <a:srgbClr val="FF0000"/>
                </a:solidFill>
                <a:latin typeface="黑体" panose="02010609060101010101" pitchFamily="49" charset="-122"/>
                <a:ea typeface="黑体" panose="02010609060101010101" pitchFamily="49" charset="-122"/>
              </a:rPr>
              <a:t>项规定的内容，是否有可操作</a:t>
            </a:r>
            <a:r>
              <a:rPr lang="zh-CN" altLang="en-US" sz="2400" b="1" dirty="0" smtClean="0">
                <a:solidFill>
                  <a:srgbClr val="FF0000"/>
                </a:solidFill>
                <a:latin typeface="黑体" panose="02010609060101010101" pitchFamily="49" charset="-122"/>
                <a:ea typeface="黑体" panose="02010609060101010101" pitchFamily="49" charset="-122"/>
              </a:rPr>
              <a:t>性、实用性。</a:t>
            </a:r>
            <a:endParaRPr lang="zh-CN" altLang="en-US" sz="2400" b="1" dirty="0">
              <a:solidFill>
                <a:srgbClr val="FF0000"/>
              </a:solidFill>
              <a:latin typeface="黑体" panose="02010609060101010101" pitchFamily="49" charset="-122"/>
              <a:ea typeface="黑体" panose="02010609060101010101" pitchFamily="49" charset="-122"/>
            </a:endParaRP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mn-ea"/>
              </a:rPr>
              <a:t>一、项目情况</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3"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71683" name="Rectangle 3"/>
          <p:cNvSpPr>
            <a:spLocks noGrp="1"/>
          </p:cNvSpPr>
          <p:nvPr>
            <p:ph idx="1"/>
          </p:nvPr>
        </p:nvSpPr>
        <p:spPr>
          <a:xfrm>
            <a:off x="215900" y="2058988"/>
            <a:ext cx="8696325" cy="4525962"/>
          </a:xfrm>
        </p:spPr>
        <p:txBody>
          <a:bodyPr vert="horz" wrap="square" lIns="91440" tIns="45720" rIns="91440" bIns="45720" anchor="t"/>
          <a:lstStyle/>
          <a:p>
            <a:pPr marL="0" indent="342900"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13、试生产情况</a:t>
            </a:r>
            <a:r>
              <a:rPr lang="zh-CN" altLang="en-US" sz="2800" dirty="0">
                <a:solidFill>
                  <a:srgbClr val="FF0000"/>
                </a:solidFill>
                <a:latin typeface="黑体" panose="02010609060101010101" pitchFamily="49" charset="-122"/>
                <a:ea typeface="黑体" panose="02010609060101010101" pitchFamily="49" charset="-122"/>
              </a:rPr>
              <a:t>（主要看发现问题及改进结果）</a:t>
            </a:r>
            <a:endParaRPr lang="zh-CN" altLang="en-US" sz="2800" dirty="0">
              <a:solidFill>
                <a:srgbClr val="000099"/>
              </a:solidFill>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000" dirty="0">
                <a:solidFill>
                  <a:srgbClr val="006600"/>
                </a:solidFill>
                <a:latin typeface="黑体" panose="02010609060101010101" pitchFamily="49" charset="-122"/>
                <a:ea typeface="黑体" panose="02010609060101010101" pitchFamily="49" charset="-122"/>
              </a:rPr>
              <a:t>试生产期间发现如下问题：</a:t>
            </a:r>
            <a:endParaRPr lang="zh-CN" altLang="en-US" sz="20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000" dirty="0">
                <a:latin typeface="黑体" panose="02010609060101010101" pitchFamily="49" charset="-122"/>
                <a:ea typeface="黑体" panose="02010609060101010101" pitchFamily="49" charset="-122"/>
              </a:rPr>
              <a:t>（1）钢带上的基质输送至输送皮带时，因钢带与皮带间存在较大的落差，基质易飞溅出皮带；</a:t>
            </a:r>
          </a:p>
          <a:p>
            <a:pPr marL="0" indent="342900" eaLnBrk="1" hangingPunct="1">
              <a:spcBef>
                <a:spcPct val="0"/>
              </a:spcBef>
              <a:buNone/>
            </a:pPr>
            <a:r>
              <a:rPr lang="zh-CN" altLang="en-US" sz="2000" dirty="0">
                <a:latin typeface="黑体" panose="02010609060101010101" pitchFamily="49" charset="-122"/>
                <a:ea typeface="黑体" panose="02010609060101010101" pitchFamily="49" charset="-122"/>
              </a:rPr>
              <a:t>（2）药卷在输送过程中，出现跌破、挂破包装膜现象，造成药卷破损；</a:t>
            </a:r>
          </a:p>
          <a:p>
            <a:pPr marL="0" indent="342900" eaLnBrk="1" hangingPunct="1">
              <a:spcBef>
                <a:spcPct val="0"/>
              </a:spcBef>
              <a:buNone/>
            </a:pPr>
            <a:r>
              <a:rPr lang="zh-CN" altLang="en-US" sz="2000" dirty="0">
                <a:latin typeface="黑体" panose="02010609060101010101" pitchFamily="49" charset="-122"/>
                <a:ea typeface="黑体" panose="02010609060101010101" pitchFamily="49" charset="-122"/>
              </a:rPr>
              <a:t>（3）成品打包过程中，成品输送转向后未理正，造成成品打包偏斜的问题。</a:t>
            </a:r>
          </a:p>
          <a:p>
            <a:pPr marL="0" indent="342900" eaLnBrk="1" hangingPunct="1">
              <a:spcBef>
                <a:spcPct val="0"/>
              </a:spcBef>
              <a:buNone/>
            </a:pPr>
            <a:r>
              <a:rPr lang="zh-CN" altLang="en-US" sz="2000" dirty="0">
                <a:solidFill>
                  <a:srgbClr val="006600"/>
                </a:solidFill>
                <a:latin typeface="黑体" panose="02010609060101010101" pitchFamily="49" charset="-122"/>
                <a:ea typeface="黑体" panose="02010609060101010101" pitchFamily="49" charset="-122"/>
              </a:rPr>
              <a:t>针对以上的问题，采用以下措</a:t>
            </a:r>
            <a:r>
              <a:rPr lang="zh-CN" altLang="en-US" sz="2000" dirty="0" smtClean="0">
                <a:solidFill>
                  <a:srgbClr val="006600"/>
                </a:solidFill>
                <a:latin typeface="黑体" panose="02010609060101010101" pitchFamily="49" charset="-122"/>
                <a:ea typeface="黑体" panose="02010609060101010101" pitchFamily="49" charset="-122"/>
              </a:rPr>
              <a:t>施解</a:t>
            </a:r>
            <a:r>
              <a:rPr lang="zh-CN" altLang="en-US" sz="2000" dirty="0">
                <a:solidFill>
                  <a:srgbClr val="006600"/>
                </a:solidFill>
                <a:latin typeface="黑体" panose="02010609060101010101" pitchFamily="49" charset="-122"/>
                <a:ea typeface="黑体" panose="02010609060101010101" pitchFamily="49" charset="-122"/>
              </a:rPr>
              <a:t>决了试生产过程中发现的问题：</a:t>
            </a:r>
            <a:endParaRPr lang="zh-CN" altLang="en-US" sz="20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000" dirty="0">
                <a:latin typeface="黑体" panose="02010609060101010101" pitchFamily="49" charset="-122"/>
                <a:ea typeface="黑体" panose="02010609060101010101" pitchFamily="49" charset="-122"/>
              </a:rPr>
              <a:t>（1）重新制作钢带下料斗，使基质只落在皮带上，解决了基质飞溅问题；</a:t>
            </a:r>
          </a:p>
          <a:p>
            <a:pPr marL="0" indent="342900" eaLnBrk="1" hangingPunct="1">
              <a:spcBef>
                <a:spcPct val="0"/>
              </a:spcBef>
              <a:buNone/>
            </a:pPr>
            <a:r>
              <a:rPr lang="zh-CN" altLang="en-US" sz="2000" dirty="0">
                <a:latin typeface="黑体" panose="02010609060101010101" pitchFamily="49" charset="-122"/>
                <a:ea typeface="黑体" panose="02010609060101010101" pitchFamily="49" charset="-122"/>
              </a:rPr>
              <a:t>（2）对药卷输送设施进行打磨处理、增加缓冲装置，解决了药卷破损问题；</a:t>
            </a:r>
          </a:p>
          <a:p>
            <a:pPr marL="0" indent="342900" eaLnBrk="1" hangingPunct="1">
              <a:spcBef>
                <a:spcPct val="0"/>
              </a:spcBef>
              <a:buNone/>
            </a:pPr>
            <a:r>
              <a:rPr lang="zh-CN" altLang="en-US" sz="2000" dirty="0">
                <a:latin typeface="黑体" panose="02010609060101010101" pitchFamily="49" charset="-122"/>
                <a:ea typeface="黑体" panose="02010609060101010101" pitchFamily="49" charset="-122"/>
              </a:rPr>
              <a:t>（3）对打包机进行调整，增加转向推包装置，解决了打包偏斜问题。</a:t>
            </a:r>
          </a:p>
          <a:p>
            <a:pPr marL="0" indent="342900" eaLnBrk="1" hangingPunct="1">
              <a:spcBef>
                <a:spcPct val="0"/>
              </a:spcBef>
              <a:buNone/>
            </a:pPr>
            <a:r>
              <a:rPr lang="zh-CN" altLang="en-US" sz="2000" dirty="0">
                <a:solidFill>
                  <a:srgbClr val="006600"/>
                </a:solidFill>
                <a:latin typeface="黑体" panose="02010609060101010101" pitchFamily="49" charset="-122"/>
                <a:ea typeface="黑体" panose="02010609060101010101" pitchFamily="49" charset="-122"/>
              </a:rPr>
              <a:t>试生产的产品经公司检验中心检测，质量合</a:t>
            </a:r>
            <a:r>
              <a:rPr lang="zh-CN" altLang="en-US" sz="2000" dirty="0" smtClean="0">
                <a:solidFill>
                  <a:srgbClr val="006600"/>
                </a:solidFill>
                <a:latin typeface="黑体" panose="02010609060101010101" pitchFamily="49" charset="-122"/>
                <a:ea typeface="黑体" panose="02010609060101010101" pitchFamily="49" charset="-122"/>
              </a:rPr>
              <a:t>格。（验收是应由有资质单位检验）</a:t>
            </a:r>
            <a:endParaRPr lang="zh-CN" altLang="en-US" sz="2000" dirty="0">
              <a:solidFill>
                <a:srgbClr val="006600"/>
              </a:solidFill>
              <a:latin typeface="黑体" panose="02010609060101010101" pitchFamily="49" charset="-122"/>
              <a:ea typeface="黑体" panose="02010609060101010101" pitchFamily="49" charset="-122"/>
            </a:endParaRP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mn-ea"/>
              </a:rPr>
              <a:t>一、项目情况</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72707" name="Rectangle 3"/>
          <p:cNvSpPr>
            <a:spLocks noGrp="1"/>
          </p:cNvSpPr>
          <p:nvPr>
            <p:ph idx="1"/>
          </p:nvPr>
        </p:nvSpPr>
        <p:spPr>
          <a:xfrm>
            <a:off x="352425" y="2284413"/>
            <a:ext cx="8424863" cy="3667125"/>
          </a:xfrm>
        </p:spPr>
        <p:txBody>
          <a:bodyPr vert="horz" wrap="square" lIns="91440" tIns="45720" rIns="91440" bIns="45720" anchor="t"/>
          <a:lstStyle/>
          <a:p>
            <a:pPr marL="0" indent="342900"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1、原材料危险性</a:t>
            </a:r>
          </a:p>
          <a:p>
            <a:pPr marL="0" indent="342900" eaLnBrk="1" hangingPunct="1">
              <a:spcBef>
                <a:spcPct val="0"/>
              </a:spcBef>
              <a:buNone/>
            </a:pPr>
            <a:r>
              <a:rPr lang="zh-CN" altLang="en-US" sz="2000" dirty="0">
                <a:solidFill>
                  <a:srgbClr val="006600"/>
                </a:solidFill>
                <a:latin typeface="黑体" panose="02010609060101010101" pitchFamily="49" charset="-122"/>
                <a:ea typeface="黑体" panose="02010609060101010101" pitchFamily="49" charset="-122"/>
              </a:rPr>
              <a:t>（1）硝酸铵</a:t>
            </a:r>
            <a:endParaRPr lang="zh-CN" altLang="en-US" sz="20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000" dirty="0">
                <a:latin typeface="黑体" panose="02010609060101010101" pitchFamily="49" charset="-122"/>
                <a:ea typeface="黑体" panose="02010609060101010101" pitchFamily="49" charset="-122"/>
              </a:rPr>
              <a:t>危险特性：硝酸铵在强力外界能量作业下会发生爆炸。各种有机杂质均能显著地增加硝酸铵的爆炸性。</a:t>
            </a:r>
          </a:p>
          <a:p>
            <a:pPr marL="0" indent="342900" eaLnBrk="1" hangingPunct="1">
              <a:spcBef>
                <a:spcPct val="0"/>
              </a:spcBef>
              <a:buNone/>
            </a:pPr>
            <a:r>
              <a:rPr lang="zh-CN" altLang="en-US" sz="2000" dirty="0">
                <a:latin typeface="黑体" panose="02010609060101010101" pitchFamily="49" charset="-122"/>
                <a:ea typeface="黑体" panose="02010609060101010101" pitchFamily="49" charset="-122"/>
              </a:rPr>
              <a:t>安全注意事项：储存于干燥通风库房中，</a:t>
            </a:r>
            <a:r>
              <a:rPr lang="zh-CN" altLang="en-US" sz="2000" dirty="0">
                <a:solidFill>
                  <a:srgbClr val="CC0000"/>
                </a:solidFill>
                <a:latin typeface="黑体" panose="02010609060101010101" pitchFamily="49" charset="-122"/>
                <a:ea typeface="黑体" panose="02010609060101010101" pitchFamily="49" charset="-122"/>
              </a:rPr>
              <a:t>专仓专储</a:t>
            </a:r>
            <a:r>
              <a:rPr lang="zh-CN" altLang="en-US" sz="2000" dirty="0">
                <a:latin typeface="黑体" panose="02010609060101010101" pitchFamily="49" charset="-122"/>
                <a:ea typeface="黑体" panose="02010609060101010101" pitchFamily="49" charset="-122"/>
              </a:rPr>
              <a:t>。存放时应与有机物、酸类等严加隔离，防止引起爆炸。应避免与金属性粉末、油类、有机物质、木屑等易燃、易爆的物质混合贮运。硝酸铵不能和石灰氮，草木灰等碱性肥料混合贮运，避免阳光直射。可在铁路棚车内以及其他带蓬或带盖的交通工具内运输。</a:t>
            </a:r>
            <a:r>
              <a:rPr lang="zh-CN" altLang="en-US" sz="2000" dirty="0">
                <a:solidFill>
                  <a:srgbClr val="CC0000"/>
                </a:solidFill>
                <a:latin typeface="黑体" panose="02010609060101010101" pitchFamily="49" charset="-122"/>
                <a:ea typeface="黑体" panose="02010609060101010101" pitchFamily="49" charset="-122"/>
              </a:rPr>
              <a:t>轻装轻卸</a:t>
            </a:r>
            <a:r>
              <a:rPr lang="zh-CN" altLang="en-US" sz="2000" dirty="0">
                <a:latin typeface="黑体" panose="02010609060101010101" pitchFamily="49" charset="-122"/>
                <a:ea typeface="黑体" panose="02010609060101010101" pitchFamily="49" charset="-122"/>
              </a:rPr>
              <a:t>，防止包装破损。</a:t>
            </a:r>
          </a:p>
          <a:p>
            <a:pPr marL="0" indent="342900" eaLnBrk="1" hangingPunct="1">
              <a:spcBef>
                <a:spcPct val="0"/>
              </a:spcBef>
              <a:buNone/>
            </a:pPr>
            <a:endParaRPr lang="zh-CN" altLang="en-US" sz="2000" dirty="0">
              <a:latin typeface="黑体" panose="02010609060101010101" pitchFamily="49" charset="-122"/>
              <a:ea typeface="黑体" panose="02010609060101010101" pitchFamily="49" charset="-122"/>
            </a:endParaRP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mn-ea"/>
              </a:rPr>
              <a:t>二、主要危险有害因素</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p:cNvSpPr>
          <p:nvPr>
            <p:ph idx="1"/>
          </p:nvPr>
        </p:nvSpPr>
        <p:spPr>
          <a:xfrm>
            <a:off x="539750" y="1998663"/>
            <a:ext cx="8229600" cy="4525962"/>
          </a:xfrm>
        </p:spPr>
        <p:txBody>
          <a:bodyPr vert="horz" wrap="square" lIns="91440" tIns="45720" rIns="91440" bIns="45720" anchor="t"/>
          <a:lstStyle/>
          <a:p>
            <a:pPr marL="0" indent="0" eaLnBrk="1" hangingPunct="1">
              <a:lnSpc>
                <a:spcPct val="125000"/>
              </a:lnSpc>
              <a:buNone/>
            </a:pPr>
            <a:r>
              <a:rPr lang="zh-CN" altLang="zh-CN" sz="2800" b="1" dirty="0">
                <a:solidFill>
                  <a:srgbClr val="000099"/>
                </a:solidFill>
                <a:ea typeface="隶书" panose="02010509060101010101" pitchFamily="49" charset="-122"/>
              </a:rPr>
              <a:t>3、安全评价的意义</a:t>
            </a:r>
            <a:endParaRPr lang="zh-CN" altLang="zh-CN" sz="2800" dirty="0"/>
          </a:p>
          <a:p>
            <a:pPr marL="0" indent="0" eaLnBrk="1" hangingPunct="1">
              <a:lnSpc>
                <a:spcPct val="125000"/>
              </a:lnSpc>
              <a:buNone/>
            </a:pPr>
            <a:r>
              <a:rPr lang="zh-CN" altLang="zh-CN" sz="2800" dirty="0">
                <a:solidFill>
                  <a:srgbClr val="FF0000"/>
                </a:solidFill>
                <a:ea typeface="隶书" panose="02010509060101010101" pitchFamily="49" charset="-122"/>
              </a:rPr>
              <a:t>安全评价的意义在于可有效地预防事故发生，减少财产损失和人员伤亡和伤害。</a:t>
            </a:r>
            <a:endParaRPr lang="zh-CN" altLang="zh-CN" sz="2800" dirty="0">
              <a:ea typeface="隶书" panose="02010509060101010101" pitchFamily="49" charset="-122"/>
            </a:endParaRPr>
          </a:p>
          <a:p>
            <a:pPr marL="0" indent="0" eaLnBrk="1" hangingPunct="1">
              <a:lnSpc>
                <a:spcPct val="125000"/>
              </a:lnSpc>
              <a:buNone/>
            </a:pPr>
            <a:r>
              <a:rPr lang="zh-CN" altLang="zh-CN" sz="2800" dirty="0">
                <a:ea typeface="隶书" panose="02010509060101010101" pitchFamily="49" charset="-122"/>
              </a:rPr>
              <a:t>安全评价与日常安全管理和安全监督监察工作不同，安全评价从</a:t>
            </a:r>
            <a:r>
              <a:rPr lang="zh-CN" altLang="zh-CN" sz="2800" dirty="0">
                <a:solidFill>
                  <a:srgbClr val="FF0000"/>
                </a:solidFill>
                <a:ea typeface="隶书" panose="02010509060101010101" pitchFamily="49" charset="-122"/>
              </a:rPr>
              <a:t>技术带来的负效应</a:t>
            </a:r>
            <a:r>
              <a:rPr lang="zh-CN" altLang="zh-CN" sz="2800" dirty="0">
                <a:ea typeface="隶书" panose="02010509060101010101" pitchFamily="49" charset="-122"/>
              </a:rPr>
              <a:t>出发，分析、论证和评估由此产生的损失和伤害的可能性、影响范围、严重程度及应采取的对策措施等。</a:t>
            </a:r>
            <a:endParaRPr lang="zh-CN" altLang="zh-CN" sz="2800" dirty="0"/>
          </a:p>
        </p:txBody>
      </p:sp>
      <p:sp>
        <p:nvSpPr>
          <p:cNvPr id="6" name="矩形 5"/>
          <p:cNvSpPr/>
          <p:nvPr/>
        </p:nvSpPr>
        <p:spPr>
          <a:xfrm>
            <a:off x="34925" y="1484313"/>
            <a:ext cx="9109075" cy="585788"/>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一、</a:t>
            </a:r>
            <a:r>
              <a:rPr kumimoji="0" lang="x-none"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安全评价目的和意义</a:t>
            </a:r>
            <a:endParaRPr kumimoji="0" lang="en-US"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sp>
        <p:nvSpPr>
          <p:cNvPr id="10244"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sp>
        <p:nvSpPr>
          <p:cNvPr id="4" name="文本框 3"/>
          <p:cNvSpPr txBox="1"/>
          <p:nvPr/>
        </p:nvSpPr>
        <p:spPr>
          <a:xfrm>
            <a:off x="3830320" y="6330315"/>
            <a:ext cx="5206365" cy="306705"/>
          </a:xfrm>
          <a:prstGeom prst="rect">
            <a:avLst/>
          </a:prstGeom>
          <a:noFill/>
        </p:spPr>
        <p:txBody>
          <a:bodyPr wrap="square" rtlCol="0">
            <a:spAutoFit/>
          </a:bodyPr>
          <a:lstStyle/>
          <a:p>
            <a:endParaRPr lang="zh-CN" altLang="en-US"/>
          </a:p>
        </p:txBody>
      </p:sp>
      <p:grpSp>
        <p:nvGrpSpPr>
          <p:cNvPr id="7" name="组合 6"/>
          <p:cNvGrpSpPr/>
          <p:nvPr/>
        </p:nvGrpSpPr>
        <p:grpSpPr>
          <a:xfrm>
            <a:off x="3224530" y="6259195"/>
            <a:ext cx="5713095" cy="453390"/>
            <a:chOff x="5078" y="9857"/>
            <a:chExt cx="8997" cy="714"/>
          </a:xfrm>
        </p:grpSpPr>
        <p:sp>
          <p:nvSpPr>
            <p:cNvPr id="3" name="文本框 2"/>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8"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73731" name="Rectangle 3"/>
          <p:cNvSpPr>
            <a:spLocks noGrp="1"/>
          </p:cNvSpPr>
          <p:nvPr>
            <p:ph idx="1"/>
          </p:nvPr>
        </p:nvSpPr>
        <p:spPr>
          <a:xfrm>
            <a:off x="215900" y="2058988"/>
            <a:ext cx="8696325" cy="4525962"/>
          </a:xfrm>
        </p:spPr>
        <p:txBody>
          <a:bodyPr vert="horz" wrap="square" lIns="91440" tIns="45720" rIns="91440" bIns="45720" anchor="t"/>
          <a:lstStyle/>
          <a:p>
            <a:pPr marL="0" indent="342900" eaLnBrk="1" hangingPunct="1">
              <a:spcBef>
                <a:spcPct val="0"/>
              </a:spcBef>
              <a:buNone/>
            </a:pPr>
            <a:r>
              <a:rPr lang="zh-CN" altLang="en-US" sz="2000" dirty="0">
                <a:solidFill>
                  <a:srgbClr val="006600"/>
                </a:solidFill>
                <a:latin typeface="黑体" panose="02010609060101010101" pitchFamily="49" charset="-122"/>
                <a:ea typeface="黑体" panose="02010609060101010101" pitchFamily="49" charset="-122"/>
              </a:rPr>
              <a:t>（2）硝酸钠</a:t>
            </a:r>
          </a:p>
          <a:p>
            <a:pPr marL="0" indent="342900" eaLnBrk="1" hangingPunct="1">
              <a:spcBef>
                <a:spcPct val="0"/>
              </a:spcBef>
              <a:buNone/>
            </a:pPr>
            <a:r>
              <a:rPr lang="zh-CN" altLang="en-US" sz="2000" dirty="0">
                <a:latin typeface="黑体" panose="02010609060101010101" pitchFamily="49" charset="-122"/>
                <a:ea typeface="黑体" panose="02010609060101010101" pitchFamily="49" charset="-122"/>
              </a:rPr>
              <a:t>危险特性：硝酸钠是强氧化剂，遇到可燃物着火时，能助长火势。与易氧化物、硫磺、亚硫酸氢钠、还原剂、强酸接触能引起燃烧或爆炸。燃烧分解时，放出有毒的氮氧化物。受高热分解，产生有毒的氮氧化物。</a:t>
            </a:r>
          </a:p>
          <a:p>
            <a:pPr marL="0" indent="342900" eaLnBrk="1" hangingPunct="1">
              <a:spcBef>
                <a:spcPct val="0"/>
              </a:spcBef>
              <a:buNone/>
            </a:pPr>
            <a:r>
              <a:rPr lang="zh-CN" altLang="en-US" sz="2000" dirty="0">
                <a:latin typeface="黑体" panose="02010609060101010101" pitchFamily="49" charset="-122"/>
                <a:ea typeface="黑体" panose="02010609060101010101" pitchFamily="49" charset="-122"/>
              </a:rPr>
              <a:t>安全注意事项：储存于干燥通风库房中，专仓专储。存放时应与有机物等严加隔离。应避免与金属性粉末、油类、有机物质、木屑等易燃的物质混合贮运</a:t>
            </a:r>
          </a:p>
          <a:p>
            <a:pPr marL="0" indent="342900" eaLnBrk="1" hangingPunct="1">
              <a:spcBef>
                <a:spcPct val="0"/>
              </a:spcBef>
              <a:buNone/>
            </a:pPr>
            <a:r>
              <a:rPr lang="zh-CN" altLang="en-US" sz="2000" dirty="0">
                <a:solidFill>
                  <a:srgbClr val="006600"/>
                </a:solidFill>
                <a:latin typeface="黑体" panose="02010609060101010101" pitchFamily="49" charset="-122"/>
                <a:ea typeface="黑体" panose="02010609060101010101" pitchFamily="49" charset="-122"/>
              </a:rPr>
              <a:t>（3）油相材料</a:t>
            </a:r>
            <a:endParaRPr lang="zh-CN" altLang="en-US" sz="20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000" dirty="0">
                <a:latin typeface="黑体" panose="02010609060101010101" pitchFamily="49" charset="-122"/>
                <a:ea typeface="黑体" panose="02010609060101010101" pitchFamily="49" charset="-122"/>
              </a:rPr>
              <a:t>危险特性：油相材料是可燃物，当环境温度过高及周围有明火时，容易发生燃烧，导致火灾事故。</a:t>
            </a:r>
          </a:p>
          <a:p>
            <a:pPr marL="0" indent="342900" eaLnBrk="1" hangingPunct="1">
              <a:spcBef>
                <a:spcPct val="0"/>
              </a:spcBef>
              <a:buNone/>
            </a:pPr>
            <a:r>
              <a:rPr lang="zh-CN" altLang="en-US" sz="2000" dirty="0">
                <a:latin typeface="黑体" panose="02010609060101010101" pitchFamily="49" charset="-122"/>
                <a:ea typeface="黑体" panose="02010609060101010101" pitchFamily="49" charset="-122"/>
              </a:rPr>
              <a:t>储运注意事项：</a:t>
            </a:r>
            <a:r>
              <a:rPr lang="zh-CN" altLang="en-US" sz="2000" dirty="0">
                <a:solidFill>
                  <a:srgbClr val="CC0000"/>
                </a:solidFill>
                <a:latin typeface="黑体" panose="02010609060101010101" pitchFamily="49" charset="-122"/>
                <a:ea typeface="黑体" panose="02010609060101010101" pitchFamily="49" charset="-122"/>
              </a:rPr>
              <a:t>油相材料不应与氧化剂共同储存，</a:t>
            </a:r>
            <a:r>
              <a:rPr lang="zh-CN" altLang="en-US" sz="2000" dirty="0">
                <a:latin typeface="黑体" panose="02010609060101010101" pitchFamily="49" charset="-122"/>
                <a:ea typeface="黑体" panose="02010609060101010101" pitchFamily="49" charset="-122"/>
              </a:rPr>
              <a:t>宜单独存放。储存处应通风换气，确保储存环境温度不高于滴点温度。</a:t>
            </a: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mn-ea"/>
              </a:rPr>
              <a:t>二、主要危险有害因素</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74755" name="Rectangle 3"/>
          <p:cNvSpPr>
            <a:spLocks noGrp="1"/>
          </p:cNvSpPr>
          <p:nvPr>
            <p:ph idx="1"/>
          </p:nvPr>
        </p:nvSpPr>
        <p:spPr>
          <a:xfrm>
            <a:off x="574675" y="2416175"/>
            <a:ext cx="7766050" cy="2905125"/>
          </a:xfrm>
        </p:spPr>
        <p:txBody>
          <a:bodyPr vert="horz" wrap="square" lIns="91440" tIns="45720" rIns="91440" bIns="45720" anchor="t"/>
          <a:lstStyle/>
          <a:p>
            <a:pPr marL="0" indent="342900"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2、半成品基质危险性</a:t>
            </a:r>
          </a:p>
          <a:p>
            <a:pPr marL="0" indent="342900" eaLnBrk="1" hangingPunct="1">
              <a:spcBef>
                <a:spcPct val="0"/>
              </a:spcBef>
              <a:buNone/>
            </a:pPr>
            <a:r>
              <a:rPr lang="zh-CN" altLang="en-US" sz="2000" dirty="0">
                <a:latin typeface="黑体" panose="02010609060101010101" pitchFamily="49" charset="-122"/>
                <a:ea typeface="黑体" panose="02010609060101010101" pitchFamily="49" charset="-122"/>
              </a:rPr>
              <a:t>乳胶基质密度随配方和工艺的不同而变化，一般在1.40g/cm3～1.45g/cm3；在高温下可自行燃烧；其结构已具备炸药的特性，一般具有雷管感度，在强烈的冲击、摩擦下可爆炸，极易由燃烧转爆轰，需要在生产中特别注意。</a:t>
            </a:r>
          </a:p>
          <a:p>
            <a:pPr marL="0" indent="342900"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3、乳化炸药危险性</a:t>
            </a:r>
            <a:endParaRPr lang="zh-CN" altLang="en-US" sz="2000" dirty="0">
              <a:solidFill>
                <a:srgbClr val="006600"/>
              </a:solidFill>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000" dirty="0">
                <a:latin typeface="黑体" panose="02010609060101010101" pitchFamily="49" charset="-122"/>
                <a:ea typeface="黑体" panose="02010609060101010101" pitchFamily="49" charset="-122"/>
              </a:rPr>
              <a:t>乳化炸药具有易燃、易爆特性。殉爆距离： 4～10 cm；撞击感度</a:t>
            </a:r>
            <a:r>
              <a:rPr lang="zh-CN" altLang="en-US" sz="2000" dirty="0" smtClean="0">
                <a:latin typeface="黑体" panose="02010609060101010101" pitchFamily="49" charset="-122"/>
                <a:ea typeface="黑体" panose="02010609060101010101" pitchFamily="49" charset="-122"/>
              </a:rPr>
              <a:t>：</a:t>
            </a:r>
            <a:r>
              <a:rPr lang="en-US" altLang="zh-CN" sz="2000" dirty="0" smtClean="0">
                <a:latin typeface="黑体" panose="02010609060101010101" pitchFamily="49" charset="-122"/>
                <a:ea typeface="黑体" panose="02010609060101010101" pitchFamily="49" charset="-122"/>
              </a:rPr>
              <a:t>3</a:t>
            </a:r>
            <a:r>
              <a:rPr lang="zh-CN" altLang="en-US" sz="2000" dirty="0" smtClean="0">
                <a:latin typeface="黑体" panose="02010609060101010101" pitchFamily="49" charset="-122"/>
                <a:ea typeface="黑体" panose="02010609060101010101" pitchFamily="49" charset="-122"/>
              </a:rPr>
              <a:t>～</a:t>
            </a:r>
            <a:r>
              <a:rPr lang="en-US" altLang="zh-CN" sz="2000" dirty="0" smtClean="0">
                <a:latin typeface="黑体" panose="02010609060101010101" pitchFamily="49" charset="-122"/>
                <a:ea typeface="黑体" panose="02010609060101010101" pitchFamily="49" charset="-122"/>
              </a:rPr>
              <a:t>4</a:t>
            </a:r>
            <a:r>
              <a:rPr lang="zh-CN" altLang="en-US" sz="2000" dirty="0" smtClean="0">
                <a:latin typeface="黑体" panose="02010609060101010101" pitchFamily="49" charset="-122"/>
                <a:ea typeface="黑体" panose="02010609060101010101" pitchFamily="49" charset="-122"/>
              </a:rPr>
              <a:t> % ；</a:t>
            </a:r>
            <a:r>
              <a:rPr lang="zh-CN" altLang="en-US" sz="2000" dirty="0">
                <a:latin typeface="黑体" panose="02010609060101010101" pitchFamily="49" charset="-122"/>
                <a:ea typeface="黑体" panose="02010609060101010101" pitchFamily="49" charset="-122"/>
              </a:rPr>
              <a:t>摩擦感度</a:t>
            </a:r>
            <a:r>
              <a:rPr lang="zh-CN" altLang="en-US" sz="2000" dirty="0" smtClean="0">
                <a:latin typeface="黑体" panose="02010609060101010101" pitchFamily="49" charset="-122"/>
                <a:ea typeface="黑体" panose="02010609060101010101" pitchFamily="49" charset="-122"/>
              </a:rPr>
              <a:t>：</a:t>
            </a:r>
            <a:r>
              <a:rPr lang="en-US" altLang="zh-CN" sz="2000" dirty="0" smtClean="0">
                <a:latin typeface="黑体" panose="02010609060101010101" pitchFamily="49" charset="-122"/>
                <a:ea typeface="黑体" panose="02010609060101010101" pitchFamily="49" charset="-122"/>
              </a:rPr>
              <a:t>4</a:t>
            </a:r>
            <a:r>
              <a:rPr lang="zh-CN" altLang="en-US" sz="2000" dirty="0" smtClean="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a:t>
            </a: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mn-ea"/>
              </a:rPr>
              <a:t>二、主要危险有害因素</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75779" name="Rectangle 3"/>
          <p:cNvSpPr>
            <a:spLocks noGrp="1"/>
          </p:cNvSpPr>
          <p:nvPr>
            <p:ph idx="1"/>
          </p:nvPr>
        </p:nvSpPr>
        <p:spPr>
          <a:xfrm>
            <a:off x="215900" y="2130425"/>
            <a:ext cx="8696325" cy="2903538"/>
          </a:xfrm>
        </p:spPr>
        <p:txBody>
          <a:bodyPr vert="horz" wrap="square" lIns="91440" tIns="45720" rIns="91440" bIns="45720" anchor="t"/>
          <a:lstStyle/>
          <a:p>
            <a:pPr marL="0" indent="342900"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4、关键工序危险性</a:t>
            </a:r>
          </a:p>
          <a:p>
            <a:pPr marL="0" indent="342900" eaLnBrk="1" hangingPunct="1">
              <a:spcBef>
                <a:spcPct val="0"/>
              </a:spcBef>
              <a:buNone/>
            </a:pPr>
            <a:r>
              <a:rPr lang="zh-CN" altLang="en-US" sz="2000" dirty="0">
                <a:solidFill>
                  <a:srgbClr val="FF0000"/>
                </a:solidFill>
                <a:latin typeface="黑体" panose="02010609060101010101" pitchFamily="49" charset="-122"/>
                <a:ea typeface="黑体" panose="02010609060101010101" pitchFamily="49" charset="-122"/>
              </a:rPr>
              <a:t>从液体硝酸铵储存、输送，水相制备到包装、成品入库几个工序有静电、高温、摩擦、断料、过载、烫伤、高压、杂质掺入的可能，有一定危险性。</a:t>
            </a:r>
            <a:endParaRPr lang="zh-CN" altLang="en-US" sz="20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5、检测检验过程危险性</a:t>
            </a:r>
            <a:endParaRPr lang="zh-CN" altLang="en-US" sz="20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000" dirty="0">
                <a:latin typeface="黑体" panose="02010609060101010101" pitchFamily="49" charset="-122"/>
                <a:ea typeface="黑体" panose="02010609060101010101" pitchFamily="49" charset="-122"/>
              </a:rPr>
              <a:t>包括：危险性原料、半成品、成品的检验；炸药半成品、成品性能测试；危险性废品销毁。</a:t>
            </a:r>
          </a:p>
          <a:p>
            <a:pPr marL="0" indent="342900" eaLnBrk="1" hangingPunct="1">
              <a:spcBef>
                <a:spcPct val="0"/>
              </a:spcBef>
              <a:buNone/>
            </a:pPr>
            <a:r>
              <a:rPr lang="zh-CN" altLang="en-US" sz="2000" dirty="0">
                <a:latin typeface="黑体" panose="02010609060101010101" pitchFamily="49" charset="-122"/>
                <a:ea typeface="黑体" panose="02010609060101010101" pitchFamily="49" charset="-122"/>
              </a:rPr>
              <a:t>炸药半成品、成品性能测试过程危险性：1、静电、感应电流影响。2、进入试验场未关断电源、起爆器钥匙随意放置未设专人保管、未断开线路。3、提取样品时，同时携带雷管和炸药、未使用专用工具、未按规定远离火源、电源、行人。4、试验时，多人操作未发出起爆信号即起爆、起爆后发生拒爆，立即检查。5、试验结束后未检查现场，遗留爆炸物品。6、试验场地周围杂草多，距场地距离不符合要求。7、雷电侵袭。</a:t>
            </a: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mn-ea"/>
              </a:rPr>
              <a:t>二、主要危险有害因素</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76803" name="Rectangle 3"/>
          <p:cNvSpPr>
            <a:spLocks noGrp="1"/>
          </p:cNvSpPr>
          <p:nvPr>
            <p:ph idx="1"/>
          </p:nvPr>
        </p:nvSpPr>
        <p:spPr>
          <a:xfrm>
            <a:off x="287338" y="1843088"/>
            <a:ext cx="8696325" cy="2903537"/>
          </a:xfrm>
        </p:spPr>
        <p:txBody>
          <a:bodyPr vert="horz" wrap="square" lIns="91440" tIns="45720" rIns="91440" bIns="45720" anchor="t"/>
          <a:lstStyle/>
          <a:p>
            <a:pPr marL="0" indent="342900"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6、储运过程危险有害因素</a:t>
            </a:r>
          </a:p>
          <a:p>
            <a:pPr marL="0" indent="342900" eaLnBrk="1" hangingPunct="1">
              <a:spcBef>
                <a:spcPct val="0"/>
              </a:spcBef>
              <a:buNone/>
            </a:pPr>
            <a:r>
              <a:rPr lang="zh-CN" altLang="en-US" sz="2000" dirty="0">
                <a:latin typeface="黑体" panose="02010609060101010101" pitchFamily="49" charset="-122"/>
                <a:ea typeface="黑体" panose="02010609060101010101" pitchFamily="49" charset="-122"/>
              </a:rPr>
              <a:t>（1）危险品的运输可能发生的翻车、撞车，药品坠落、碰撞及摩擦等险情，易引起危险品的</a:t>
            </a:r>
            <a:r>
              <a:rPr lang="zh-CN" altLang="en-US" sz="2000" dirty="0">
                <a:solidFill>
                  <a:srgbClr val="FF0000"/>
                </a:solidFill>
                <a:latin typeface="黑体" panose="02010609060101010101" pitchFamily="49" charset="-122"/>
                <a:ea typeface="黑体" panose="02010609060101010101" pitchFamily="49" charset="-122"/>
              </a:rPr>
              <a:t>燃烧或爆炸</a:t>
            </a:r>
            <a:r>
              <a:rPr lang="zh-CN" altLang="en-US" sz="2000" dirty="0">
                <a:latin typeface="黑体" panose="02010609060101010101" pitchFamily="49" charset="-122"/>
                <a:ea typeface="黑体" panose="02010609060101010101" pitchFamily="49" charset="-122"/>
              </a:rPr>
              <a:t>。</a:t>
            </a:r>
          </a:p>
          <a:p>
            <a:pPr marL="0" indent="342900" eaLnBrk="1" hangingPunct="1">
              <a:spcBef>
                <a:spcPct val="0"/>
              </a:spcBef>
              <a:buNone/>
            </a:pPr>
            <a:r>
              <a:rPr lang="zh-CN" altLang="en-US" sz="2000" dirty="0">
                <a:latin typeface="黑体" panose="02010609060101010101" pitchFamily="49" charset="-122"/>
                <a:ea typeface="黑体" panose="02010609060101010101" pitchFamily="49" charset="-122"/>
              </a:rPr>
              <a:t>（2）硝酸铵运输储存过程中会发生自然分解，放出热量，当环境具备条件时，产生热量聚集，当温度达到爆发点时可能引起硝酸铵</a:t>
            </a:r>
            <a:r>
              <a:rPr lang="zh-CN" altLang="en-US" sz="2000" dirty="0">
                <a:solidFill>
                  <a:srgbClr val="FF0000"/>
                </a:solidFill>
                <a:latin typeface="黑体" panose="02010609060101010101" pitchFamily="49" charset="-122"/>
                <a:ea typeface="黑体" panose="02010609060101010101" pitchFamily="49" charset="-122"/>
              </a:rPr>
              <a:t>燃烧或爆炸</a:t>
            </a:r>
            <a:r>
              <a:rPr lang="zh-CN" altLang="en-US" sz="2000" dirty="0">
                <a:latin typeface="黑体" panose="02010609060101010101" pitchFamily="49" charset="-122"/>
                <a:ea typeface="黑体" panose="02010609060101010101" pitchFamily="49" charset="-122"/>
              </a:rPr>
              <a:t>。</a:t>
            </a:r>
          </a:p>
          <a:p>
            <a:pPr marL="0" indent="342900" eaLnBrk="1" hangingPunct="1">
              <a:spcBef>
                <a:spcPct val="0"/>
              </a:spcBef>
              <a:buNone/>
            </a:pPr>
            <a:r>
              <a:rPr lang="zh-CN" altLang="en-US" sz="2000" dirty="0">
                <a:latin typeface="黑体" panose="02010609060101010101" pitchFamily="49" charset="-122"/>
                <a:ea typeface="黑体" panose="02010609060101010101" pitchFamily="49" charset="-122"/>
              </a:rPr>
              <a:t>（3）油相材料系易燃危险品，运输储存时遇到高温，氧化剂等时，易发生燃烧而引起</a:t>
            </a:r>
            <a:r>
              <a:rPr lang="zh-CN" altLang="en-US" sz="2000" dirty="0">
                <a:solidFill>
                  <a:srgbClr val="FF0000"/>
                </a:solidFill>
                <a:latin typeface="黑体" panose="02010609060101010101" pitchFamily="49" charset="-122"/>
                <a:ea typeface="黑体" panose="02010609060101010101" pitchFamily="49" charset="-122"/>
              </a:rPr>
              <a:t>燃烧事故</a:t>
            </a:r>
            <a:r>
              <a:rPr lang="zh-CN" altLang="en-US" sz="2000" dirty="0">
                <a:latin typeface="黑体" panose="02010609060101010101" pitchFamily="49" charset="-122"/>
                <a:ea typeface="黑体" panose="02010609060101010101" pitchFamily="49" charset="-122"/>
              </a:rPr>
              <a:t>。</a:t>
            </a:r>
          </a:p>
          <a:p>
            <a:pPr marL="0" indent="342900" eaLnBrk="1" hangingPunct="1">
              <a:spcBef>
                <a:spcPct val="0"/>
              </a:spcBef>
              <a:buNone/>
            </a:pPr>
            <a:r>
              <a:rPr lang="zh-CN" altLang="en-US" sz="2000" dirty="0">
                <a:latin typeface="黑体" panose="02010609060101010101" pitchFamily="49" charset="-122"/>
                <a:ea typeface="黑体" panose="02010609060101010101" pitchFamily="49" charset="-122"/>
              </a:rPr>
              <a:t>（4）包装后的炸药仍具有较高的温度，炸药中的氧化剂和可燃剂会缓慢反应，当热量得不到及时散发时易</a:t>
            </a:r>
            <a:r>
              <a:rPr lang="zh-CN" altLang="en-US" sz="2000" dirty="0">
                <a:solidFill>
                  <a:srgbClr val="FF0000"/>
                </a:solidFill>
                <a:latin typeface="黑体" panose="02010609060101010101" pitchFamily="49" charset="-122"/>
                <a:ea typeface="黑体" panose="02010609060101010101" pitchFamily="49" charset="-122"/>
              </a:rPr>
              <a:t>发生燃烧而引起爆炸</a:t>
            </a:r>
            <a:r>
              <a:rPr lang="zh-CN" altLang="en-US" sz="2000" dirty="0">
                <a:latin typeface="黑体" panose="02010609060101010101" pitchFamily="49" charset="-122"/>
                <a:ea typeface="黑体" panose="02010609060101010101" pitchFamily="49" charset="-122"/>
              </a:rPr>
              <a:t>。</a:t>
            </a:r>
          </a:p>
          <a:p>
            <a:pPr marL="0" indent="342900" eaLnBrk="1" hangingPunct="1">
              <a:spcBef>
                <a:spcPct val="0"/>
              </a:spcBef>
              <a:buNone/>
            </a:pPr>
            <a:r>
              <a:rPr lang="zh-CN" altLang="en-US" sz="2000" dirty="0">
                <a:latin typeface="黑体" panose="02010609060101010101" pitchFamily="49" charset="-122"/>
                <a:ea typeface="黑体" panose="02010609060101010101" pitchFamily="49" charset="-122"/>
              </a:rPr>
              <a:t>（5）携带火种、产生强磁场通讯设备进入生产区、库区；库房周围有易燃物；未按规定穿戴劳保用品进入危险库房或进行操作；不符合运输规定的车辆进库作业；恶劣天气进行装、卸车作业；未执行轻拿、轻放、稳步慢行规定，野蛮装卸；危险品装车不稳，发生坠落；库房危险品堆垛不符合要求；雷电侵袭等易引起</a:t>
            </a:r>
            <a:r>
              <a:rPr lang="zh-CN" altLang="en-US" sz="2000" dirty="0">
                <a:solidFill>
                  <a:srgbClr val="FF0000"/>
                </a:solidFill>
                <a:latin typeface="黑体" panose="02010609060101010101" pitchFamily="49" charset="-122"/>
                <a:ea typeface="黑体" panose="02010609060101010101" pitchFamily="49" charset="-122"/>
              </a:rPr>
              <a:t>燃烧或爆炸</a:t>
            </a:r>
            <a:r>
              <a:rPr lang="zh-CN" altLang="en-US" sz="2000" dirty="0">
                <a:latin typeface="黑体" panose="02010609060101010101" pitchFamily="49" charset="-122"/>
                <a:ea typeface="黑体" panose="02010609060101010101" pitchFamily="49" charset="-122"/>
              </a:rPr>
              <a:t>。</a:t>
            </a:r>
          </a:p>
        </p:txBody>
      </p:sp>
      <p:sp>
        <p:nvSpPr>
          <p:cNvPr id="2" name="矩形 1"/>
          <p:cNvSpPr/>
          <p:nvPr/>
        </p:nvSpPr>
        <p:spPr>
          <a:xfrm>
            <a:off x="34925" y="1341438"/>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mn-ea"/>
              </a:rPr>
              <a:t>二、主要危险有害因素</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77827" name="Rectangle 3"/>
          <p:cNvSpPr>
            <a:spLocks noGrp="1"/>
          </p:cNvSpPr>
          <p:nvPr>
            <p:ph idx="1"/>
          </p:nvPr>
        </p:nvSpPr>
        <p:spPr>
          <a:xfrm>
            <a:off x="407988" y="2132013"/>
            <a:ext cx="8432800" cy="3898900"/>
          </a:xfrm>
        </p:spPr>
        <p:txBody>
          <a:bodyPr vert="horz" wrap="square" lIns="91440" tIns="45720" rIns="91440" bIns="45720" anchor="t"/>
          <a:lstStyle/>
          <a:p>
            <a:pPr marL="0" indent="342900" eaLnBrk="1" hangingPunct="1">
              <a:spcBef>
                <a:spcPct val="0"/>
              </a:spcBef>
              <a:buNone/>
            </a:pPr>
            <a:r>
              <a:rPr lang="en-US" altLang="zh-CN" sz="2800" b="1" dirty="0">
                <a:solidFill>
                  <a:srgbClr val="000099"/>
                </a:solidFill>
                <a:latin typeface="黑体" panose="02010609060101010101" pitchFamily="49" charset="-122"/>
                <a:ea typeface="黑体" panose="02010609060101010101" pitchFamily="49" charset="-122"/>
              </a:rPr>
              <a:t>7</a:t>
            </a:r>
            <a:r>
              <a:rPr lang="zh-CN" altLang="en-US" sz="2800" b="1" dirty="0">
                <a:solidFill>
                  <a:srgbClr val="000099"/>
                </a:solidFill>
                <a:latin typeface="黑体" panose="02010609060101010101" pitchFamily="49" charset="-122"/>
                <a:ea typeface="黑体" panose="02010609060101010101" pitchFamily="49" charset="-122"/>
              </a:rPr>
              <a:t>、职业卫生有害因素</a:t>
            </a:r>
            <a:endParaRPr lang="zh-CN" altLang="en-US" sz="28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400" dirty="0">
                <a:latin typeface="黑体" panose="02010609060101010101" pitchFamily="49" charset="-122"/>
                <a:ea typeface="黑体" panose="02010609060101010101" pitchFamily="49" charset="-122"/>
              </a:rPr>
              <a:t>有毒物（原材料或原材料分解产生）、粉尘（硝铵破碎）、噪声（设备）、高温（工艺流体，水油相物料）。</a:t>
            </a:r>
            <a:endParaRPr lang="zh-CN" altLang="en-US" sz="2800" dirty="0">
              <a:latin typeface="黑体" panose="02010609060101010101" pitchFamily="49" charset="-122"/>
              <a:ea typeface="黑体" panose="02010609060101010101" pitchFamily="49" charset="-122"/>
            </a:endParaRPr>
          </a:p>
          <a:p>
            <a:pPr marL="0" indent="342900" eaLnBrk="1" hangingPunct="1">
              <a:spcBef>
                <a:spcPct val="0"/>
              </a:spcBef>
              <a:buNone/>
            </a:pPr>
            <a:r>
              <a:rPr lang="en-US" altLang="zh-CN" sz="2800" b="1" dirty="0">
                <a:solidFill>
                  <a:srgbClr val="000099"/>
                </a:solidFill>
                <a:latin typeface="黑体" panose="02010609060101010101" pitchFamily="49" charset="-122"/>
                <a:ea typeface="黑体" panose="02010609060101010101" pitchFamily="49" charset="-122"/>
              </a:rPr>
              <a:t>8</a:t>
            </a:r>
            <a:r>
              <a:rPr lang="zh-CN" altLang="en-US" sz="2800" b="1" dirty="0">
                <a:solidFill>
                  <a:srgbClr val="000099"/>
                </a:solidFill>
                <a:latin typeface="黑体" panose="02010609060101010101" pitchFamily="49" charset="-122"/>
                <a:ea typeface="黑体" panose="02010609060101010101" pitchFamily="49" charset="-122"/>
              </a:rPr>
              <a:t>、其它危险有害因素</a:t>
            </a:r>
            <a:endParaRPr lang="zh-CN" altLang="en-US" sz="20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400" dirty="0">
                <a:latin typeface="黑体" panose="02010609060101010101" pitchFamily="49" charset="-122"/>
                <a:ea typeface="黑体" panose="02010609060101010101" pitchFamily="49" charset="-122"/>
              </a:rPr>
              <a:t>雷电、触电、继续伤害、高处坠落、灼伤、车辆伤害、起重伤害、容器爆炸。</a:t>
            </a:r>
          </a:p>
          <a:p>
            <a:pPr marL="0" indent="342900" eaLnBrk="1" hangingPunct="1">
              <a:spcBef>
                <a:spcPct val="0"/>
              </a:spcBef>
              <a:buNone/>
            </a:pPr>
            <a:r>
              <a:rPr lang="zh-CN" altLang="en-US" sz="2400" b="1" dirty="0">
                <a:solidFill>
                  <a:srgbClr val="FF0000"/>
                </a:solidFill>
                <a:latin typeface="黑体" panose="02010609060101010101" pitchFamily="49" charset="-122"/>
                <a:ea typeface="黑体" panose="02010609060101010101" pitchFamily="49" charset="-122"/>
              </a:rPr>
              <a:t>总之，</a:t>
            </a:r>
            <a:r>
              <a:rPr lang="zh-CN" altLang="en-US" sz="2400" dirty="0">
                <a:latin typeface="黑体" panose="02010609060101010101" pitchFamily="49" charset="-122"/>
                <a:ea typeface="黑体" panose="02010609060101010101" pitchFamily="49" charset="-122"/>
              </a:rPr>
              <a:t>本项目存在的危险、有害因素主要有火灾、爆炸、雷电、静电、电磁辐射、机电类伤害、触电伤害、车辆伤害、坠落和有毒物、粉尘、噪声、高温等，其中最主要的危险、有害因素是火灾、爆炸。</a:t>
            </a:r>
            <a:endParaRPr lang="zh-CN" altLang="en-US" sz="2000" dirty="0">
              <a:latin typeface="黑体" panose="02010609060101010101" pitchFamily="49" charset="-122"/>
              <a:ea typeface="黑体" panose="02010609060101010101" pitchFamily="49" charset="-122"/>
            </a:endParaRPr>
          </a:p>
          <a:p>
            <a:pPr marL="0" indent="342900" eaLnBrk="1" hangingPunct="1">
              <a:spcBef>
                <a:spcPct val="0"/>
              </a:spcBef>
              <a:buNone/>
            </a:pPr>
            <a:endParaRPr lang="zh-CN" altLang="en-US" sz="2000" dirty="0">
              <a:latin typeface="黑体" panose="02010609060101010101" pitchFamily="49" charset="-122"/>
              <a:ea typeface="黑体" panose="02010609060101010101" pitchFamily="49" charset="-122"/>
            </a:endParaRP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mn-ea"/>
              </a:rPr>
              <a:t>二、主要危险有害因素</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78851" name="Rectangle 3"/>
          <p:cNvSpPr>
            <a:spLocks noGrp="1"/>
          </p:cNvSpPr>
          <p:nvPr>
            <p:ph idx="1"/>
          </p:nvPr>
        </p:nvSpPr>
        <p:spPr>
          <a:xfrm>
            <a:off x="215900" y="2058988"/>
            <a:ext cx="8696325" cy="2903537"/>
          </a:xfrm>
        </p:spPr>
        <p:txBody>
          <a:bodyPr vert="horz" wrap="square" lIns="91440" tIns="45720" rIns="91440" bIns="45720" anchor="t"/>
          <a:lstStyle/>
          <a:p>
            <a:pPr marL="0" indent="342900" eaLnBrk="1" hangingPunct="1">
              <a:spcBef>
                <a:spcPct val="0"/>
              </a:spcBef>
              <a:buNone/>
            </a:pPr>
            <a:r>
              <a:rPr lang="zh-CN" altLang="en-US" sz="2800" b="1" dirty="0">
                <a:solidFill>
                  <a:srgbClr val="000099"/>
                </a:solidFill>
                <a:latin typeface="黑体" panose="02010609060101010101" pitchFamily="49" charset="-122"/>
                <a:ea typeface="黑体" panose="02010609060101010101" pitchFamily="49" charset="-122"/>
              </a:rPr>
              <a:t>1、现场检查发现问题及整改落实情况</a:t>
            </a:r>
            <a:endParaRPr lang="zh-CN" altLang="en-US" sz="20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en-US" sz="2000" dirty="0">
                <a:latin typeface="黑体" panose="02010609060101010101" pitchFamily="49" charset="-122"/>
                <a:ea typeface="黑体" panose="02010609060101010101" pitchFamily="49" charset="-122"/>
              </a:rPr>
              <a:t>该项目存在的主要安全隐患与整改意见如下：</a:t>
            </a:r>
          </a:p>
          <a:p>
            <a:pPr marL="0" indent="342900" eaLnBrk="1" hangingPunct="1">
              <a:spcBef>
                <a:spcPct val="0"/>
              </a:spcBef>
              <a:buNone/>
            </a:pP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1</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乳化炸药生产工房（101）水油相储存工序部分法兰盘间未进行等电位跨接，应跨接。</a:t>
            </a:r>
          </a:p>
          <a:p>
            <a:pPr marL="0" indent="342900" eaLnBrk="1" hangingPunct="1">
              <a:spcBef>
                <a:spcPct val="0"/>
              </a:spcBef>
              <a:buNone/>
            </a:pPr>
            <a:r>
              <a:rPr lang="en-US" altLang="zh-CN" sz="2000" dirty="0">
                <a:latin typeface="黑体" panose="02010609060101010101" pitchFamily="49" charset="-122"/>
                <a:ea typeface="黑体" panose="02010609060101010101" pitchFamily="49" charset="-122"/>
              </a:rPr>
              <a:t>(2)</a:t>
            </a:r>
            <a:r>
              <a:rPr lang="zh-CN" altLang="en-US" sz="2000" dirty="0">
                <a:latin typeface="黑体" panose="02010609060101010101" pitchFamily="49" charset="-122"/>
                <a:ea typeface="黑体" panose="02010609060101010101" pitchFamily="49" charset="-122"/>
              </a:rPr>
              <a:t>油相储存罐上方的过滤网直接放在观察口处，应规范制作并加以固定。</a:t>
            </a:r>
          </a:p>
          <a:p>
            <a:pPr marL="0" indent="342900" eaLnBrk="1" hangingPunct="1">
              <a:spcBef>
                <a:spcPct val="0"/>
              </a:spcBef>
              <a:buNone/>
            </a:pPr>
            <a:r>
              <a:rPr lang="en-US" altLang="zh-CN" sz="2000" dirty="0">
                <a:latin typeface="黑体" panose="02010609060101010101" pitchFamily="49" charset="-122"/>
                <a:ea typeface="黑体" panose="02010609060101010101" pitchFamily="49" charset="-122"/>
              </a:rPr>
              <a:t>(3)</a:t>
            </a:r>
            <a:r>
              <a:rPr lang="zh-CN" altLang="en-US" sz="2000" dirty="0">
                <a:latin typeface="黑体" panose="02010609060101010101" pitchFamily="49" charset="-122"/>
                <a:ea typeface="黑体" panose="02010609060101010101" pitchFamily="49" charset="-122"/>
              </a:rPr>
              <a:t>水油相储存罐间与破碎间、工具间之间有两个小门，应增加防护装置和安全警示标识。</a:t>
            </a:r>
          </a:p>
          <a:p>
            <a:pPr marL="0" indent="342900" eaLnBrk="1" hangingPunct="1">
              <a:spcBef>
                <a:spcPct val="0"/>
              </a:spcBef>
              <a:buNone/>
            </a:pPr>
            <a:r>
              <a:rPr lang="en-US" altLang="zh-CN" sz="2000" dirty="0">
                <a:latin typeface="黑体" panose="02010609060101010101" pitchFamily="49" charset="-122"/>
                <a:ea typeface="黑体" panose="02010609060101010101" pitchFamily="49" charset="-122"/>
              </a:rPr>
              <a:t>(4)</a:t>
            </a:r>
            <a:r>
              <a:rPr lang="zh-CN" altLang="en-US" sz="2000" dirty="0">
                <a:latin typeface="黑体" panose="02010609060101010101" pitchFamily="49" charset="-122"/>
                <a:ea typeface="黑体" panose="02010609060101010101" pitchFamily="49" charset="-122"/>
              </a:rPr>
              <a:t>部分压力表未张贴安全检定标识，应检定并张贴合格检定标识。</a:t>
            </a:r>
          </a:p>
          <a:p>
            <a:pPr marL="0" indent="342900" eaLnBrk="1" hangingPunct="1">
              <a:spcBef>
                <a:spcPct val="0"/>
              </a:spcBef>
              <a:buNone/>
            </a:pPr>
            <a:r>
              <a:rPr lang="en-US" altLang="zh-CN" sz="2000" dirty="0">
                <a:latin typeface="黑体" panose="02010609060101010101" pitchFamily="49" charset="-122"/>
                <a:ea typeface="黑体" panose="02010609060101010101" pitchFamily="49" charset="-122"/>
              </a:rPr>
              <a:t>(5)</a:t>
            </a:r>
            <a:r>
              <a:rPr lang="zh-CN" altLang="en-US" sz="2000" dirty="0">
                <a:latin typeface="黑体" panose="02010609060101010101" pitchFamily="49" charset="-122"/>
                <a:ea typeface="黑体" panose="02010609060101010101" pitchFamily="49" charset="-122"/>
              </a:rPr>
              <a:t>部分管道有锈蚀现象，应处理。</a:t>
            </a:r>
          </a:p>
          <a:p>
            <a:pPr marL="0" indent="342900" eaLnBrk="1" hangingPunct="1">
              <a:spcBef>
                <a:spcPct val="0"/>
              </a:spcBef>
              <a:buNone/>
            </a:pPr>
            <a:r>
              <a:rPr lang="en-US" altLang="zh-CN" sz="2000" dirty="0">
                <a:latin typeface="黑体" panose="02010609060101010101" pitchFamily="49" charset="-122"/>
                <a:ea typeface="黑体" panose="02010609060101010101" pitchFamily="49" charset="-122"/>
              </a:rPr>
              <a:t>(6)</a:t>
            </a:r>
            <a:r>
              <a:rPr lang="zh-CN" altLang="en-US" sz="2000" dirty="0">
                <a:latin typeface="黑体" panose="02010609060101010101" pitchFamily="49" charset="-122"/>
                <a:ea typeface="黑体" panose="02010609060101010101" pitchFamily="49" charset="-122"/>
              </a:rPr>
              <a:t>乳化工序操作显示屏上仍显示“HLC乳化线控制系统”，应按照实际情况修改。</a:t>
            </a:r>
          </a:p>
          <a:p>
            <a:pPr marL="0" indent="342900" eaLnBrk="1" hangingPunct="1">
              <a:spcBef>
                <a:spcPct val="0"/>
              </a:spcBef>
              <a:buNone/>
            </a:pPr>
            <a:r>
              <a:rPr lang="en-US" altLang="zh-CN" sz="2000" dirty="0">
                <a:latin typeface="黑体" panose="02010609060101010101" pitchFamily="49" charset="-122"/>
                <a:ea typeface="黑体" panose="02010609060101010101" pitchFamily="49" charset="-122"/>
              </a:rPr>
              <a:t>(7)</a:t>
            </a:r>
            <a:r>
              <a:rPr lang="zh-CN" altLang="en-US" sz="2000" dirty="0">
                <a:latin typeface="黑体" panose="02010609060101010101" pitchFamily="49" charset="-122"/>
                <a:ea typeface="黑体" panose="02010609060101010101" pitchFamily="49" charset="-122"/>
              </a:rPr>
              <a:t>钢带冷却机上乳胶基质分布不均匀，边缘有超厚现象，应处理。</a:t>
            </a:r>
          </a:p>
          <a:p>
            <a:pPr marL="0" indent="342900" eaLnBrk="1" hangingPunct="1">
              <a:spcBef>
                <a:spcPct val="0"/>
              </a:spcBef>
              <a:buNone/>
            </a:pPr>
            <a:r>
              <a:rPr lang="en-US" altLang="zh-CN" sz="2000" dirty="0">
                <a:latin typeface="黑体" panose="02010609060101010101" pitchFamily="49" charset="-122"/>
                <a:ea typeface="黑体" panose="02010609060101010101" pitchFamily="49" charset="-122"/>
              </a:rPr>
              <a:t>(8)</a:t>
            </a:r>
            <a:r>
              <a:rPr lang="zh-CN" altLang="en-US" sz="2000" dirty="0">
                <a:latin typeface="黑体" panose="02010609060101010101" pitchFamily="49" charset="-122"/>
                <a:ea typeface="黑体" panose="02010609060101010101" pitchFamily="49" charset="-122"/>
              </a:rPr>
              <a:t>打卡机下方有残药，应及时清理。</a:t>
            </a: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三、风险评估</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79875" name="Rectangle 3"/>
          <p:cNvSpPr>
            <a:spLocks noGrp="1"/>
          </p:cNvSpPr>
          <p:nvPr>
            <p:ph idx="1"/>
          </p:nvPr>
        </p:nvSpPr>
        <p:spPr>
          <a:xfrm>
            <a:off x="65088" y="2260600"/>
            <a:ext cx="8696325" cy="2901950"/>
          </a:xfrm>
        </p:spPr>
        <p:txBody>
          <a:bodyPr vert="horz" wrap="square" lIns="91440" tIns="45720" rIns="91440" bIns="45720" anchor="t"/>
          <a:lstStyle/>
          <a:p>
            <a:pPr marL="0" indent="342900" eaLnBrk="1" hangingPunct="1">
              <a:spcBef>
                <a:spcPct val="0"/>
              </a:spcBef>
              <a:buNone/>
            </a:pPr>
            <a:r>
              <a:rPr lang="en-US" altLang="zh-CN" sz="2000" dirty="0">
                <a:latin typeface="黑体" panose="02010609060101010101" pitchFamily="49" charset="-122"/>
                <a:ea typeface="黑体" panose="02010609060101010101" pitchFamily="49" charset="-122"/>
              </a:rPr>
              <a:t>(9)</a:t>
            </a:r>
            <a:r>
              <a:rPr lang="zh-CN" altLang="en-US" sz="2000" dirty="0">
                <a:latin typeface="黑体" panose="02010609060101010101" pitchFamily="49" charset="-122"/>
                <a:ea typeface="黑体" panose="02010609060101010101" pitchFamily="49" charset="-122"/>
              </a:rPr>
              <a:t>乳化炸药装药间未设置不合格品定置区域及定量标识牌，应增设。</a:t>
            </a:r>
          </a:p>
          <a:p>
            <a:pPr marL="0" indent="342900" eaLnBrk="1" hangingPunct="1">
              <a:spcBef>
                <a:spcPct val="0"/>
              </a:spcBef>
              <a:buNone/>
            </a:pPr>
            <a:r>
              <a:rPr lang="en-US" altLang="zh-CN" sz="2000" dirty="0">
                <a:latin typeface="黑体" panose="02010609060101010101" pitchFamily="49" charset="-122"/>
                <a:ea typeface="黑体" panose="02010609060101010101" pitchFamily="49" charset="-122"/>
              </a:rPr>
              <a:t>(10)</a:t>
            </a:r>
            <a:r>
              <a:rPr lang="zh-CN" altLang="en-US" sz="2000" dirty="0">
                <a:latin typeface="黑体" panose="02010609060101010101" pitchFamily="49" charset="-122"/>
                <a:ea typeface="黑体" panose="02010609060101010101" pitchFamily="49" charset="-122"/>
              </a:rPr>
              <a:t>包装工序部分皮带传送机间未进行等电位跨接，应跨接。</a:t>
            </a:r>
            <a:endParaRPr lang="en-US" altLang="zh-CN" sz="2000" dirty="0">
              <a:latin typeface="黑体" panose="02010609060101010101" pitchFamily="49" charset="-122"/>
              <a:ea typeface="黑体" panose="02010609060101010101" pitchFamily="49" charset="-122"/>
            </a:endParaRPr>
          </a:p>
          <a:p>
            <a:pPr marL="0" indent="342900" eaLnBrk="1" hangingPunct="1">
              <a:spcBef>
                <a:spcPct val="0"/>
              </a:spcBef>
              <a:buNone/>
            </a:pP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11</a:t>
            </a:r>
            <a:r>
              <a:rPr lang="en-US" altLang="zh-CN" sz="2000" dirty="0">
                <a:latin typeface="黑体" panose="02010609060101010101" pitchFamily="49" charset="-122"/>
                <a:ea typeface="黑体" panose="02010609060101010101" pitchFamily="49" charset="-122"/>
              </a:rPr>
              <a:t>)</a:t>
            </a:r>
            <a:r>
              <a:rPr lang="zh-CN" altLang="en-US" sz="2000" dirty="0">
                <a:latin typeface="黑体" panose="02010609060101010101" pitchFamily="49" charset="-122"/>
                <a:ea typeface="黑体" panose="02010609060101010101" pitchFamily="49" charset="-122"/>
              </a:rPr>
              <a:t>乳化炸药生产工房内外有杂物，应清理。</a:t>
            </a:r>
          </a:p>
          <a:p>
            <a:pPr marL="0" indent="342900" eaLnBrk="1" hangingPunct="1">
              <a:spcBef>
                <a:spcPct val="0"/>
              </a:spcBef>
              <a:buNone/>
            </a:pPr>
            <a:r>
              <a:rPr lang="en-US" altLang="zh-CN" sz="2000" dirty="0">
                <a:latin typeface="黑体" panose="02010609060101010101" pitchFamily="49" charset="-122"/>
                <a:ea typeface="黑体" panose="02010609060101010101" pitchFamily="49" charset="-122"/>
              </a:rPr>
              <a:t>(12)</a:t>
            </a:r>
            <a:r>
              <a:rPr lang="zh-CN" altLang="en-US" sz="2000" dirty="0">
                <a:latin typeface="黑体" panose="02010609060101010101" pitchFamily="49" charset="-122"/>
                <a:ea typeface="黑体" panose="02010609060101010101" pitchFamily="49" charset="-122"/>
              </a:rPr>
              <a:t>水油相储存罐、静态精乳器、装药机未安装铭牌，应安装。</a:t>
            </a:r>
          </a:p>
          <a:p>
            <a:pPr marL="0" indent="342900" eaLnBrk="1" hangingPunct="1">
              <a:spcBef>
                <a:spcPct val="0"/>
              </a:spcBef>
              <a:buNone/>
            </a:pPr>
            <a:r>
              <a:rPr lang="en-US" altLang="zh-CN" sz="2000" dirty="0">
                <a:latin typeface="黑体" panose="02010609060101010101" pitchFamily="49" charset="-122"/>
                <a:ea typeface="黑体" panose="02010609060101010101" pitchFamily="49" charset="-122"/>
              </a:rPr>
              <a:t>(13)</a:t>
            </a:r>
            <a:r>
              <a:rPr lang="zh-CN" altLang="en-US" sz="2000" dirty="0">
                <a:latin typeface="黑体" panose="02010609060101010101" pitchFamily="49" charset="-122"/>
                <a:ea typeface="黑体" panose="02010609060101010101" pitchFamily="49" charset="-122"/>
              </a:rPr>
              <a:t>应增设成品输送皮带上大于4.5米防殉爆措施。</a:t>
            </a:r>
          </a:p>
          <a:p>
            <a:pPr marL="0" indent="342900" eaLnBrk="1" hangingPunct="1">
              <a:spcBef>
                <a:spcPct val="0"/>
              </a:spcBef>
              <a:buNone/>
            </a:pPr>
            <a:r>
              <a:rPr lang="en-US" altLang="zh-CN" sz="2000" dirty="0">
                <a:latin typeface="黑体" panose="02010609060101010101" pitchFamily="49" charset="-122"/>
                <a:ea typeface="黑体" panose="02010609060101010101" pitchFamily="49" charset="-122"/>
              </a:rPr>
              <a:t>(14)</a:t>
            </a:r>
            <a:r>
              <a:rPr lang="zh-CN" altLang="en-US" sz="2000" dirty="0">
                <a:latin typeface="黑体" panose="02010609060101010101" pitchFamily="49" charset="-122"/>
                <a:ea typeface="黑体" panose="02010609060101010101" pitchFamily="49" charset="-122"/>
              </a:rPr>
              <a:t>监控室内装车工位的图像覆盖范围不够，应调整摄像头的方向。</a:t>
            </a:r>
          </a:p>
          <a:p>
            <a:pPr marL="0" indent="342900" eaLnBrk="1" hangingPunct="1">
              <a:spcBef>
                <a:spcPct val="0"/>
              </a:spcBef>
              <a:buNone/>
            </a:pPr>
            <a:r>
              <a:rPr lang="en-US" altLang="zh-CN" sz="2000" dirty="0">
                <a:latin typeface="黑体" panose="02010609060101010101" pitchFamily="49" charset="-122"/>
                <a:ea typeface="黑体" panose="02010609060101010101" pitchFamily="49" charset="-122"/>
              </a:rPr>
              <a:t>(15)</a:t>
            </a:r>
            <a:r>
              <a:rPr lang="zh-CN" altLang="en-US" sz="2000" dirty="0">
                <a:latin typeface="黑体" panose="02010609060101010101" pitchFamily="49" charset="-122"/>
                <a:ea typeface="黑体" panose="02010609060101010101" pitchFamily="49" charset="-122"/>
              </a:rPr>
              <a:t>水油相配制工房内硝酸铵破碎机投料口未安装防护装置，应安装。</a:t>
            </a:r>
          </a:p>
          <a:p>
            <a:pPr marL="0" indent="342900" eaLnBrk="1" hangingPunct="1">
              <a:spcBef>
                <a:spcPct val="0"/>
              </a:spcBef>
              <a:buNone/>
            </a:pPr>
            <a:r>
              <a:rPr lang="en-US" altLang="zh-CN" sz="2000" dirty="0">
                <a:latin typeface="黑体" panose="02010609060101010101" pitchFamily="49" charset="-122"/>
                <a:ea typeface="黑体" panose="02010609060101010101" pitchFamily="49" charset="-122"/>
              </a:rPr>
              <a:t>(16)</a:t>
            </a:r>
            <a:r>
              <a:rPr lang="zh-CN" altLang="en-US" sz="2000" dirty="0">
                <a:latin typeface="黑体" panose="02010609060101010101" pitchFamily="49" charset="-122"/>
                <a:ea typeface="黑体" panose="02010609060101010101" pitchFamily="49" charset="-122"/>
              </a:rPr>
              <a:t>乳化炸药生产工房水油相储存间旁破碎间内有停用的破碎机，设备布置图上应作相应停用标识。</a:t>
            </a:r>
          </a:p>
          <a:p>
            <a:pPr marL="0" indent="342900" eaLnBrk="1" hangingPunct="1">
              <a:spcBef>
                <a:spcPct val="0"/>
              </a:spcBef>
              <a:buNone/>
            </a:pPr>
            <a:r>
              <a:rPr lang="en-US" altLang="zh-CN" sz="2000" dirty="0">
                <a:latin typeface="黑体" panose="02010609060101010101" pitchFamily="49" charset="-122"/>
                <a:ea typeface="黑体" panose="02010609060101010101" pitchFamily="49" charset="-122"/>
              </a:rPr>
              <a:t>(17)</a:t>
            </a:r>
            <a:r>
              <a:rPr lang="zh-CN" altLang="en-US" sz="2000" dirty="0">
                <a:latin typeface="黑体" panose="02010609060101010101" pitchFamily="49" charset="-122"/>
                <a:ea typeface="黑体" panose="02010609060101010101" pitchFamily="49" charset="-122"/>
              </a:rPr>
              <a:t>乳化炸药生产工房门禁系统未正常使用，应修复并投入使用；工房定员显示屏上显示人数限定12人，应修改。</a:t>
            </a:r>
          </a:p>
          <a:p>
            <a:pPr marL="0" indent="342900" eaLnBrk="1" hangingPunct="1">
              <a:spcBef>
                <a:spcPct val="0"/>
              </a:spcBef>
              <a:buNone/>
            </a:pPr>
            <a:r>
              <a:rPr lang="en-US" altLang="zh-CN" sz="2000" dirty="0">
                <a:latin typeface="黑体" panose="02010609060101010101" pitchFamily="49" charset="-122"/>
                <a:ea typeface="黑体" panose="02010609060101010101" pitchFamily="49" charset="-122"/>
              </a:rPr>
              <a:t>(18)</a:t>
            </a:r>
            <a:r>
              <a:rPr lang="zh-CN" altLang="en-US" sz="2000" dirty="0">
                <a:latin typeface="黑体" panose="02010609060101010101" pitchFamily="49" charset="-122"/>
                <a:ea typeface="黑体" panose="02010609060101010101" pitchFamily="49" charset="-122"/>
              </a:rPr>
              <a:t>乳化炸药生产工房定员定量标志牌应根据现有实际情况重新制作。</a:t>
            </a: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三、风险评估</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80899" name="Rectangle 3"/>
          <p:cNvSpPr>
            <a:spLocks noGrp="1"/>
          </p:cNvSpPr>
          <p:nvPr>
            <p:ph idx="1"/>
          </p:nvPr>
        </p:nvSpPr>
        <p:spPr>
          <a:xfrm>
            <a:off x="412750" y="1901825"/>
            <a:ext cx="8277225" cy="2317750"/>
          </a:xfrm>
        </p:spPr>
        <p:txBody>
          <a:bodyPr vert="horz" wrap="square" lIns="91440" tIns="45720" rIns="91440" bIns="45720" anchor="t"/>
          <a:lstStyle/>
          <a:p>
            <a:pPr marL="0" indent="342900" eaLnBrk="1" hangingPunct="1">
              <a:spcBef>
                <a:spcPct val="0"/>
              </a:spcBef>
              <a:buNone/>
            </a:pPr>
            <a:endParaRPr lang="zh-CN" altLang="en-US" sz="2000" dirty="0">
              <a:latin typeface="黑体" panose="02010609060101010101" pitchFamily="49" charset="-122"/>
              <a:ea typeface="黑体" panose="02010609060101010101" pitchFamily="49" charset="-122"/>
            </a:endParaRPr>
          </a:p>
          <a:p>
            <a:pPr marL="0" indent="342900" eaLnBrk="1" hangingPunct="1">
              <a:spcBef>
                <a:spcPct val="0"/>
              </a:spcBef>
              <a:buNone/>
            </a:pPr>
            <a:r>
              <a:rPr lang="en-US" altLang="zh-CN" sz="2000" dirty="0">
                <a:latin typeface="黑体" panose="02010609060101010101" pitchFamily="49" charset="-122"/>
                <a:ea typeface="黑体" panose="02010609060101010101" pitchFamily="49" charset="-122"/>
              </a:rPr>
              <a:t>(19)</a:t>
            </a:r>
            <a:r>
              <a:rPr lang="zh-CN" altLang="en-US" sz="2000" dirty="0">
                <a:latin typeface="黑体" panose="02010609060101010101" pitchFamily="49" charset="-122"/>
                <a:ea typeface="黑体" panose="02010609060101010101" pitchFamily="49" charset="-122"/>
              </a:rPr>
              <a:t>鉴于乳化炸药生产工房、转运站台总体定量为2500kg，企业应明确成品转运站台定量并完善定量运输的管理措施。</a:t>
            </a:r>
          </a:p>
          <a:p>
            <a:pPr marL="0" indent="342900" eaLnBrk="1" hangingPunct="1">
              <a:spcBef>
                <a:spcPct val="0"/>
              </a:spcBef>
              <a:buNone/>
            </a:pPr>
            <a:r>
              <a:rPr lang="en-US" altLang="zh-CN" sz="2000" dirty="0">
                <a:latin typeface="黑体" panose="02010609060101010101" pitchFamily="49" charset="-122"/>
                <a:ea typeface="黑体" panose="02010609060101010101" pitchFamily="49" charset="-122"/>
              </a:rPr>
              <a:t>(20)</a:t>
            </a:r>
            <a:r>
              <a:rPr lang="zh-CN" altLang="en-US" sz="2000" dirty="0">
                <a:latin typeface="黑体" panose="02010609060101010101" pitchFamily="49" charset="-122"/>
                <a:ea typeface="黑体" panose="02010609060101010101" pitchFamily="49" charset="-122"/>
              </a:rPr>
              <a:t>公司应根据该生产线试生产情况及时完善乳化炸药安全技术操作规程。</a:t>
            </a:r>
          </a:p>
        </p:txBody>
      </p:sp>
      <p:sp>
        <p:nvSpPr>
          <p:cNvPr id="80900" name="文本框 99"/>
          <p:cNvSpPr txBox="1"/>
          <p:nvPr/>
        </p:nvSpPr>
        <p:spPr>
          <a:xfrm>
            <a:off x="368300" y="4308475"/>
            <a:ext cx="8478838" cy="460375"/>
          </a:xfrm>
          <a:prstGeom prst="rect">
            <a:avLst/>
          </a:prstGeom>
          <a:solidFill>
            <a:srgbClr val="C9C9C9"/>
          </a:solidFill>
          <a:ln w="9525">
            <a:noFill/>
          </a:ln>
        </p:spPr>
        <p:txBody>
          <a:bodyPr>
            <a:spAutoFit/>
          </a:bodyPr>
          <a:lstStyle/>
          <a:p>
            <a:r>
              <a:rPr lang="zh-CN" altLang="zh-CN" sz="2400" dirty="0">
                <a:solidFill>
                  <a:srgbClr val="FF0000"/>
                </a:solidFill>
                <a:latin typeface="Arial" panose="020B0604020202020204" pitchFamily="34" charset="0"/>
                <a:ea typeface="宋体" panose="02010600030101010101" pitchFamily="2" charset="-122"/>
              </a:rPr>
              <a:t>现场评审中提出的问题进行了整改落实，已经整改完成。</a:t>
            </a:r>
            <a:endParaRPr lang="zh-CN" altLang="en-US" sz="2400" dirty="0">
              <a:solidFill>
                <a:srgbClr val="FF0000"/>
              </a:solidFill>
              <a:latin typeface="Arial" panose="020B0604020202020204" pitchFamily="34" charset="0"/>
              <a:ea typeface="宋体" panose="02010600030101010101" pitchFamily="2" charset="-122"/>
            </a:endParaRP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三、风险评估</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81923" name="Rectangle 3"/>
          <p:cNvSpPr>
            <a:spLocks noGrp="1"/>
          </p:cNvSpPr>
          <p:nvPr>
            <p:ph idx="1"/>
          </p:nvPr>
        </p:nvSpPr>
        <p:spPr>
          <a:xfrm>
            <a:off x="280988" y="2117725"/>
            <a:ext cx="8696325" cy="2901950"/>
          </a:xfrm>
        </p:spPr>
        <p:txBody>
          <a:bodyPr vert="horz" wrap="square" lIns="91440" tIns="45720" rIns="91440" bIns="45720" anchor="t"/>
          <a:lstStyle/>
          <a:p>
            <a:pPr marL="0" indent="342900" eaLnBrk="1" hangingPunct="1">
              <a:spcBef>
                <a:spcPct val="0"/>
              </a:spcBef>
              <a:buNone/>
            </a:pPr>
            <a:r>
              <a:rPr lang="zh-CN" altLang="zh-CN" sz="2800" b="1" dirty="0">
                <a:solidFill>
                  <a:srgbClr val="000099"/>
                </a:solidFill>
                <a:latin typeface="黑体" panose="02010609060101010101" pitchFamily="49" charset="-122"/>
                <a:ea typeface="黑体" panose="02010609060101010101" pitchFamily="49" charset="-122"/>
              </a:rPr>
              <a:t>2、安全设施“三同时”符合性情况</a:t>
            </a:r>
            <a:endParaRPr lang="zh-CN" altLang="zh-CN" sz="20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从建设项目批复、技术来源、土建工程竣工、防雷、锅炉压力容器、设备接地、安全联锁、消防、监控、环境保护、职业卫生和试生产等12个方面评价该建设项目安全设施“三同时”程序和实施情况的符合性。 </a:t>
            </a:r>
            <a:endParaRPr lang="zh-CN" altLang="zh-CN" sz="20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zh-CN" sz="2800" b="1" dirty="0">
                <a:solidFill>
                  <a:srgbClr val="000099"/>
                </a:solidFill>
                <a:latin typeface="黑体" panose="02010609060101010101" pitchFamily="49" charset="-122"/>
                <a:ea typeface="黑体" panose="02010609060101010101" pitchFamily="49" charset="-122"/>
              </a:rPr>
              <a:t>3、安全管理符合性情况</a:t>
            </a:r>
            <a:endParaRPr lang="zh-CN" altLang="zh-CN" sz="2000" b="1" dirty="0">
              <a:solidFill>
                <a:srgbClr val="000099"/>
              </a:solidFill>
              <a:latin typeface="黑体" panose="02010609060101010101" pitchFamily="49" charset="-122"/>
              <a:ea typeface="黑体" panose="02010609060101010101" pitchFamily="49" charset="-122"/>
            </a:endParaRP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从安全生产管理组织；主要负责人和安全生产管理人员安全资格；特种作业人员安全资格；从业人员安全培训；从业人员工伤保险；特种设备设施检测管理；安全管理制度；生产安全事故应急救援预案；安全生产投入等方面查看是否符合相关要求。</a:t>
            </a:r>
            <a:endParaRPr lang="zh-CN" altLang="en-US" sz="2400" dirty="0">
              <a:latin typeface="黑体" panose="02010609060101010101" pitchFamily="49" charset="-122"/>
              <a:ea typeface="黑体" panose="02010609060101010101" pitchFamily="49" charset="-122"/>
            </a:endParaRP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三、风险评估</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82947" name="Rectangle 3"/>
          <p:cNvSpPr>
            <a:spLocks noGrp="1"/>
          </p:cNvSpPr>
          <p:nvPr>
            <p:ph idx="1"/>
          </p:nvPr>
        </p:nvSpPr>
        <p:spPr>
          <a:xfrm>
            <a:off x="65088" y="1903413"/>
            <a:ext cx="8696325" cy="4538662"/>
          </a:xfrm>
        </p:spPr>
        <p:txBody>
          <a:bodyPr vert="horz" wrap="square" lIns="91440" tIns="45720" rIns="91440" bIns="45720" anchor="t"/>
          <a:lstStyle/>
          <a:p>
            <a:pPr marL="0" indent="342900" eaLnBrk="1" hangingPunct="1">
              <a:spcBef>
                <a:spcPct val="0"/>
              </a:spcBef>
              <a:buNone/>
            </a:pPr>
            <a:r>
              <a:rPr lang="zh-CN" altLang="zh-CN" sz="2800" b="1" dirty="0">
                <a:solidFill>
                  <a:srgbClr val="000099"/>
                </a:solidFill>
                <a:latin typeface="黑体" panose="02010609060101010101" pitchFamily="49" charset="-122"/>
                <a:ea typeface="黑体" panose="02010609060101010101" pitchFamily="49" charset="-122"/>
              </a:rPr>
              <a:t>4、建筑</a:t>
            </a:r>
            <a:r>
              <a:rPr lang="zh-CN" altLang="en-US" sz="2800" b="1" dirty="0">
                <a:solidFill>
                  <a:srgbClr val="000099"/>
                </a:solidFill>
                <a:latin typeface="黑体" panose="02010609060101010101" pitchFamily="49" charset="-122"/>
                <a:ea typeface="黑体" panose="02010609060101010101" pitchFamily="49" charset="-122"/>
              </a:rPr>
              <a:t>结构</a:t>
            </a:r>
            <a:r>
              <a:rPr lang="zh-CN" altLang="zh-CN" sz="2800" b="1" dirty="0">
                <a:solidFill>
                  <a:srgbClr val="000099"/>
                </a:solidFill>
                <a:latin typeface="黑体" panose="02010609060101010101" pitchFamily="49" charset="-122"/>
                <a:ea typeface="黑体" panose="02010609060101010101" pitchFamily="49" charset="-122"/>
              </a:rPr>
              <a:t>符合性情况</a:t>
            </a:r>
            <a:endParaRPr lang="zh-CN" altLang="zh-CN" sz="20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改建项目，要有相关部门的检测结果符合性证明。新建设施要符合设计要求和设计单位的证明材料。项目建筑结构符合GB50089-2007第8.1、8.2、8.3和8.6节要求。</a:t>
            </a:r>
            <a:endParaRPr lang="zh-CN" altLang="zh-CN" sz="20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zh-CN" sz="2800" b="1" dirty="0">
                <a:solidFill>
                  <a:srgbClr val="000099"/>
                </a:solidFill>
                <a:latin typeface="黑体" panose="02010609060101010101" pitchFamily="49" charset="-122"/>
                <a:ea typeface="黑体" panose="02010609060101010101" pitchFamily="49" charset="-122"/>
              </a:rPr>
              <a:t>5、专用设备风险评价</a:t>
            </a:r>
            <a:endParaRPr lang="zh-CN" altLang="zh-CN" sz="20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主要设备：粗乳器，精乳器，输送泵，装药机，自动包装机。</a:t>
            </a:r>
          </a:p>
          <a:p>
            <a:pPr marL="0" indent="342900" eaLnBrk="1" hangingPunct="1">
              <a:spcBef>
                <a:spcPct val="0"/>
              </a:spcBef>
              <a:buNone/>
            </a:pPr>
            <a:r>
              <a:rPr lang="zh-CN" altLang="zh-CN" sz="2400" b="1" dirty="0">
                <a:solidFill>
                  <a:srgbClr val="FF0000"/>
                </a:solidFill>
                <a:latin typeface="黑体" panose="02010609060101010101" pitchFamily="49" charset="-122"/>
                <a:ea typeface="黑体" panose="02010609060101010101" pitchFamily="49" charset="-122"/>
              </a:rPr>
              <a:t>一是看</a:t>
            </a:r>
            <a:r>
              <a:rPr lang="zh-CN" altLang="zh-CN" sz="2400" dirty="0">
                <a:solidFill>
                  <a:srgbClr val="FF0000"/>
                </a:solidFill>
                <a:latin typeface="黑体" panose="02010609060101010101" pitchFamily="49" charset="-122"/>
                <a:ea typeface="黑体" panose="02010609060101010101" pitchFamily="49" charset="-122"/>
              </a:rPr>
              <a:t>符合《工业和信息化部办公厅关于调整〈民用爆炸物品专用生产设备目录〉管理方式的通知》要求，工信厅安全[2016]10号；</a:t>
            </a:r>
            <a:r>
              <a:rPr lang="zh-CN" altLang="zh-CN" sz="2400" b="1" dirty="0">
                <a:solidFill>
                  <a:srgbClr val="006600"/>
                </a:solidFill>
                <a:latin typeface="黑体" panose="02010609060101010101" pitchFamily="49" charset="-122"/>
                <a:ea typeface="黑体" panose="02010609060101010101" pitchFamily="49" charset="-122"/>
              </a:rPr>
              <a:t>二是查看</a:t>
            </a:r>
            <a:r>
              <a:rPr lang="zh-CN" altLang="zh-CN" sz="2400" dirty="0">
                <a:solidFill>
                  <a:srgbClr val="006600"/>
                </a:solidFill>
                <a:latin typeface="黑体" panose="02010609060101010101" pitchFamily="49" charset="-122"/>
                <a:ea typeface="黑体" panose="02010609060101010101" pitchFamily="49" charset="-122"/>
              </a:rPr>
              <a:t>是否进行了专项评价；</a:t>
            </a:r>
            <a:r>
              <a:rPr lang="zh-CN" altLang="zh-CN" sz="2400" b="1" dirty="0">
                <a:solidFill>
                  <a:srgbClr val="660066"/>
                </a:solidFill>
                <a:latin typeface="黑体" panose="02010609060101010101" pitchFamily="49" charset="-122"/>
                <a:ea typeface="黑体" panose="02010609060101010101" pitchFamily="49" charset="-122"/>
              </a:rPr>
              <a:t>三是看</a:t>
            </a:r>
            <a:r>
              <a:rPr lang="zh-CN" altLang="zh-CN" sz="2400" dirty="0">
                <a:solidFill>
                  <a:srgbClr val="660066"/>
                </a:solidFill>
                <a:latin typeface="黑体" panose="02010609060101010101" pitchFamily="49" charset="-122"/>
                <a:ea typeface="黑体" panose="02010609060101010101" pitchFamily="49" charset="-122"/>
              </a:rPr>
              <a:t>安全措施（技术、管理）是否设置和到位有效，比如：精乳器（温度，压力，过载，断料，位移，振动）。</a:t>
            </a:r>
          </a:p>
        </p:txBody>
      </p:sp>
      <p:sp>
        <p:nvSpPr>
          <p:cNvPr id="2" name="矩形 1"/>
          <p:cNvSpPr/>
          <p:nvPr/>
        </p:nvSpPr>
        <p:spPr>
          <a:xfrm>
            <a:off x="34925" y="1412875"/>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三、风险评估</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4150" y="2386013"/>
            <a:ext cx="538163" cy="2676525"/>
          </a:xfrm>
          <a:prstGeom prst="rect">
            <a:avLst/>
          </a:prstGeom>
          <a:solidFill>
            <a:schemeClr val="accent6">
              <a:lumMod val="75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28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a:t>
            </a:r>
            <a:r>
              <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意义</a:t>
            </a:r>
          </a:p>
        </p:txBody>
      </p:sp>
      <p:sp>
        <p:nvSpPr>
          <p:cNvPr id="11267" name="文本框 1"/>
          <p:cNvSpPr txBox="1"/>
          <p:nvPr/>
        </p:nvSpPr>
        <p:spPr>
          <a:xfrm>
            <a:off x="868363" y="1584960"/>
            <a:ext cx="7969250" cy="1868170"/>
          </a:xfrm>
          <a:prstGeom prst="rect">
            <a:avLst/>
          </a:prstGeom>
          <a:solidFill>
            <a:srgbClr val="FFFFC5"/>
          </a:solidFill>
          <a:ln w="9525">
            <a:noFill/>
          </a:ln>
        </p:spPr>
        <p:txBody>
          <a:bodyPr>
            <a:spAutoFit/>
          </a:bodyPr>
          <a:lstStyle/>
          <a:p>
            <a:pPr marL="0" lvl="1" indent="0" eaLnBrk="1" hangingPunct="1">
              <a:spcAft>
                <a:spcPct val="35000"/>
              </a:spcAft>
            </a:pPr>
            <a:r>
              <a:rPr lang="zh-CN" altLang="zh-CN" sz="2400" dirty="0">
                <a:solidFill>
                  <a:srgbClr val="0033CC"/>
                </a:solidFill>
                <a:latin typeface="Arial" panose="020B0604020202020204" pitchFamily="34" charset="0"/>
              </a:rPr>
              <a:t>(1)安全评价是安全管理的一个必要组成部分</a:t>
            </a:r>
            <a:r>
              <a:rPr lang="zh-CN" altLang="en-US" sz="2400" dirty="0">
                <a:solidFill>
                  <a:srgbClr val="0033CC"/>
                </a:solidFill>
                <a:latin typeface="Arial" panose="020B0604020202020204" pitchFamily="34" charset="0"/>
              </a:rPr>
              <a:t>。</a:t>
            </a:r>
            <a:endParaRPr lang="zh-CN" altLang="en-US" sz="2400" dirty="0">
              <a:latin typeface="Arial" panose="020B0604020202020204" pitchFamily="34" charset="0"/>
            </a:endParaRPr>
          </a:p>
          <a:p>
            <a:pPr marL="0" lvl="1" indent="0" eaLnBrk="1" hangingPunct="1">
              <a:spcAft>
                <a:spcPct val="35000"/>
              </a:spcAft>
            </a:pPr>
            <a:r>
              <a:rPr lang="zh-CN" altLang="zh-CN" sz="2000" b="0" dirty="0">
                <a:latin typeface="Arial" panose="020B0604020202020204" pitchFamily="34" charset="0"/>
              </a:rPr>
              <a:t>“安全第一，预防为主，综合治理”是我国安全生产基本方针，作为预测、预防事故重要手段的安全评价，在贯彻安全生产方针中有着十分重要的作用，</a:t>
            </a:r>
            <a:r>
              <a:rPr lang="zh-CN" altLang="zh-CN" sz="2000" b="0" dirty="0">
                <a:solidFill>
                  <a:srgbClr val="FF0000"/>
                </a:solidFill>
                <a:latin typeface="Arial" panose="020B0604020202020204" pitchFamily="34" charset="0"/>
              </a:rPr>
              <a:t>通过安全评价可确认生产经营单位是否具备了安全生产条件。</a:t>
            </a:r>
            <a:endParaRPr lang="zh-CN" altLang="en-US" sz="2000" b="0" dirty="0">
              <a:solidFill>
                <a:srgbClr val="FF0000"/>
              </a:solidFill>
              <a:latin typeface="Arial" panose="020B0604020202020204" pitchFamily="34" charset="0"/>
            </a:endParaRPr>
          </a:p>
        </p:txBody>
      </p:sp>
      <p:sp>
        <p:nvSpPr>
          <p:cNvPr id="3" name="文本框 2"/>
          <p:cNvSpPr txBox="1"/>
          <p:nvPr/>
        </p:nvSpPr>
        <p:spPr>
          <a:xfrm>
            <a:off x="868363" y="3580130"/>
            <a:ext cx="7969250" cy="2175510"/>
          </a:xfrm>
          <a:prstGeom prst="rect">
            <a:avLst/>
          </a:prstGeom>
          <a:solidFill>
            <a:schemeClr val="accent6">
              <a:lumMod val="20000"/>
              <a:lumOff val="80000"/>
            </a:schemeClr>
          </a:solidFill>
        </p:spPr>
        <p:txBody>
          <a:bodyPr wrap="square">
            <a:spAutoFit/>
          </a:bodyPr>
          <a:lstStyle/>
          <a:p>
            <a:pPr marL="0" marR="0" lvl="1" indent="0" algn="l" defTabSz="914400" rtl="0" eaLnBrk="1" fontAlgn="base" latinLnBrk="0" hangingPunct="1">
              <a:lnSpc>
                <a:spcPct val="100000"/>
              </a:lnSpc>
              <a:spcBef>
                <a:spcPct val="0"/>
              </a:spcBef>
              <a:spcAft>
                <a:spcPct val="35000"/>
              </a:spcAft>
              <a:buClrTx/>
              <a:buSzTx/>
              <a:buFont typeface="Arial" panose="020B0604020202020204" pitchFamily="34" charset="0"/>
              <a:buNone/>
              <a:defRPr/>
            </a:pPr>
            <a:r>
              <a:rPr kumimoji="0" lang="en-US" altLang="zh-CN" sz="2400" b="1" i="0" u="none" strike="noStrike" kern="1200" cap="none" spc="0" normalizeH="0" baseline="0" noProof="1">
                <a:ln>
                  <a:noFill/>
                </a:ln>
                <a:solidFill>
                  <a:srgbClr val="0033CC"/>
                </a:solidFill>
                <a:effectLst/>
                <a:uLnTx/>
                <a:uFillTx/>
                <a:latin typeface="Arial" panose="020B0604020202020204" pitchFamily="34" charset="0"/>
                <a:ea typeface="隶书" panose="02010509060101010101" pitchFamily="49" charset="-122"/>
                <a:cs typeface="+mn-cs"/>
                <a:sym typeface="宋体" panose="02010600030101010101" pitchFamily="2" charset="-122"/>
              </a:rPr>
              <a:t>(2)</a:t>
            </a:r>
            <a:r>
              <a:rPr kumimoji="0" lang="zh-CN" altLang="en-US" sz="2400" b="1" i="0" u="none" strike="noStrike" kern="1200" cap="none" spc="0" normalizeH="0" baseline="0" noProof="1">
                <a:ln>
                  <a:noFill/>
                </a:ln>
                <a:solidFill>
                  <a:srgbClr val="0033CC"/>
                </a:solidFill>
                <a:effectLst/>
                <a:uLnTx/>
                <a:uFillTx/>
                <a:latin typeface="Arial" panose="020B0604020202020204" pitchFamily="34" charset="0"/>
                <a:ea typeface="隶书" panose="02010509060101010101" pitchFamily="49" charset="-122"/>
                <a:cs typeface="+mn-cs"/>
                <a:sym typeface="宋体" panose="02010600030101010101" pitchFamily="2" charset="-122"/>
              </a:rPr>
              <a:t>有助于安全投资的合理选择。</a:t>
            </a:r>
            <a:endParaRPr kumimoji="0" lang="zh-CN" altLang="en-US" sz="2400" b="1" i="0" u="none" strike="noStrike" kern="1200" cap="none" spc="0" normalizeH="0" baseline="0" noProof="1">
              <a:ln>
                <a:noFill/>
              </a:ln>
              <a:solidFill>
                <a:schemeClr val="tx1"/>
              </a:solidFill>
              <a:effectLst/>
              <a:uLnTx/>
              <a:uFillTx/>
              <a:latin typeface="Arial" panose="020B0604020202020204" pitchFamily="34" charset="0"/>
              <a:ea typeface="隶书" panose="02010509060101010101" pitchFamily="49" charset="-122"/>
              <a:cs typeface="+mn-cs"/>
              <a:sym typeface="宋体" panose="02010600030101010101" pitchFamily="2" charset="-122"/>
            </a:endParaRPr>
          </a:p>
          <a:p>
            <a:pPr marL="0" marR="0" lvl="1" indent="0" algn="l" defTabSz="914400" rtl="0" eaLnBrk="1" fontAlgn="base" latinLnBrk="0" hangingPunct="1">
              <a:lnSpc>
                <a:spcPct val="100000"/>
              </a:lnSpc>
              <a:spcBef>
                <a:spcPct val="0"/>
              </a:spcBef>
              <a:spcAft>
                <a:spcPct val="35000"/>
              </a:spcAft>
              <a:buClrTx/>
              <a:buSzTx/>
              <a:buFont typeface="Arial" panose="020B0604020202020204" pitchFamily="34" charset="0"/>
              <a:buNone/>
              <a:defRPr/>
            </a:pPr>
            <a:r>
              <a:rPr kumimoji="0" lang="zh-CN" altLang="en-US" sz="2000" b="0" i="0" u="none" strike="noStrike" kern="1200" cap="none" spc="0" normalizeH="0" baseline="0" noProof="1">
                <a:ln>
                  <a:noFill/>
                </a:ln>
                <a:solidFill>
                  <a:schemeClr val="tx1"/>
                </a:solidFill>
                <a:effectLst/>
                <a:uLnTx/>
                <a:uFillTx/>
                <a:latin typeface="Arial" panose="020B0604020202020204" pitchFamily="34" charset="0"/>
                <a:ea typeface="隶书" panose="02010509060101010101" pitchFamily="49" charset="-122"/>
                <a:cs typeface="+mn-cs"/>
                <a:sym typeface="宋体" panose="02010600030101010101" pitchFamily="2" charset="-122"/>
              </a:rPr>
              <a:t>安全评价不仅能确认系统的危险性，而且还能进一步考虑危险性发展为事故的可能性及事故造成损失的严重程度，进而计算事故造成的危害，即风险率。并以此说明系统危险可能造成负效益的大小，以便合理地选择控制、消除事故发生的措施，确定安全措施投资的多少，</a:t>
            </a:r>
            <a:r>
              <a:rPr kumimoji="0" lang="zh-CN" altLang="en-US" sz="2000" b="0" i="0" u="none" strike="noStrike" kern="1200" cap="none" spc="0" normalizeH="0" baseline="0" noProof="1">
                <a:ln>
                  <a:noFill/>
                </a:ln>
                <a:solidFill>
                  <a:srgbClr val="FF0000"/>
                </a:solidFill>
                <a:effectLst/>
                <a:uLnTx/>
                <a:uFillTx/>
                <a:latin typeface="Arial" panose="020B0604020202020204" pitchFamily="34" charset="0"/>
                <a:ea typeface="隶书" panose="02010509060101010101" pitchFamily="49" charset="-122"/>
                <a:cs typeface="+mn-cs"/>
                <a:sym typeface="宋体" panose="02010600030101010101" pitchFamily="2" charset="-122"/>
              </a:rPr>
              <a:t>从而使安全投入和可能减少的负效益达到合理的平衡。</a:t>
            </a:r>
          </a:p>
        </p:txBody>
      </p:sp>
      <p:sp>
        <p:nvSpPr>
          <p:cNvPr id="11269"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sp>
        <p:nvSpPr>
          <p:cNvPr id="4" name="文本框 3"/>
          <p:cNvSpPr txBox="1"/>
          <p:nvPr/>
        </p:nvSpPr>
        <p:spPr>
          <a:xfrm>
            <a:off x="3830320" y="6330315"/>
            <a:ext cx="5206365" cy="306705"/>
          </a:xfrm>
          <a:prstGeom prst="rect">
            <a:avLst/>
          </a:prstGeom>
          <a:noFill/>
        </p:spPr>
        <p:txBody>
          <a:bodyPr wrap="square" rtlCol="0">
            <a:spAutoFit/>
          </a:bodyPr>
          <a:lstStyle/>
          <a:p>
            <a:endParaRPr lang="zh-CN" altLang="en-US"/>
          </a:p>
        </p:txBody>
      </p:sp>
      <p:sp>
        <p:nvSpPr>
          <p:cNvPr id="5" name="文本框 4"/>
          <p:cNvSpPr txBox="1"/>
          <p:nvPr/>
        </p:nvSpPr>
        <p:spPr>
          <a:xfrm>
            <a:off x="3749675" y="6313805"/>
            <a:ext cx="5187950" cy="398780"/>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2"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3223895" y="6289040"/>
            <a:ext cx="605790" cy="448310"/>
          </a:xfrm>
          <a:prstGeom prst="rect">
            <a:avLst/>
          </a:prstGeom>
          <a:noFill/>
          <a:ln w="9525">
            <a:noFill/>
          </a:ln>
        </p:spPr>
      </p:pic>
      <p:grpSp>
        <p:nvGrpSpPr>
          <p:cNvPr id="7" name="组合 6"/>
          <p:cNvGrpSpPr/>
          <p:nvPr/>
        </p:nvGrpSpPr>
        <p:grpSpPr>
          <a:xfrm>
            <a:off x="3224530" y="6259195"/>
            <a:ext cx="5713095" cy="453390"/>
            <a:chOff x="5078" y="9857"/>
            <a:chExt cx="8997" cy="714"/>
          </a:xfrm>
        </p:grpSpPr>
        <p:sp>
          <p:nvSpPr>
            <p:cNvPr id="8" name="文本框 7"/>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9"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83971" name="Rectangle 3"/>
          <p:cNvSpPr>
            <a:spLocks noGrp="1"/>
          </p:cNvSpPr>
          <p:nvPr>
            <p:ph idx="1"/>
          </p:nvPr>
        </p:nvSpPr>
        <p:spPr>
          <a:xfrm>
            <a:off x="434975" y="2260600"/>
            <a:ext cx="8326438" cy="2901950"/>
          </a:xfrm>
        </p:spPr>
        <p:txBody>
          <a:bodyPr vert="horz" wrap="square" lIns="91440" tIns="45720" rIns="91440" bIns="45720" anchor="t"/>
          <a:lstStyle/>
          <a:p>
            <a:pPr marL="0" indent="342900" eaLnBrk="1" hangingPunct="1">
              <a:spcBef>
                <a:spcPct val="0"/>
              </a:spcBef>
              <a:buNone/>
            </a:pPr>
            <a:r>
              <a:rPr lang="zh-CN" altLang="zh-CN" sz="2800" b="1" dirty="0">
                <a:solidFill>
                  <a:srgbClr val="000099"/>
                </a:solidFill>
                <a:latin typeface="黑体" panose="02010609060101010101" pitchFamily="49" charset="-122"/>
                <a:ea typeface="黑体" panose="02010609060101010101" pitchFamily="49" charset="-122"/>
              </a:rPr>
              <a:t>6、监控、门禁系统</a:t>
            </a:r>
            <a:endParaRPr lang="zh-CN" altLang="zh-CN" sz="20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包括视频监视系统、自动控制系统、监控室和监控中心、系统运行管理等符合WJ9065-2010《民用爆炸物品危险作业场所监控系统设置要求》等相关规定的程度。</a:t>
            </a:r>
            <a:endParaRPr lang="zh-CN" altLang="zh-CN" sz="20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zh-CN" sz="2800" b="1" dirty="0">
                <a:solidFill>
                  <a:srgbClr val="000099"/>
                </a:solidFill>
                <a:latin typeface="黑体" panose="02010609060101010101" pitchFamily="49" charset="-122"/>
                <a:ea typeface="黑体" panose="02010609060101010101" pitchFamily="49" charset="-122"/>
              </a:rPr>
              <a:t>7、消防系统</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管网布置形式，室内外消防器具，室外消防栓服务半径，管径，消防水量，持续时间。</a:t>
            </a: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三、风险评估</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b="1" dirty="0" smtClean="0">
                <a:latin typeface="Times New Roman" panose="02020603050405020304" pitchFamily="18" charset="0"/>
                <a:ea typeface="隶书" panose="02010509060101010101" pitchFamily="49" charset="-122"/>
              </a:rPr>
              <a:t>C</a:t>
            </a:r>
            <a:r>
              <a:rPr lang="zh-CN" altLang="en-US" sz="3200" b="1" dirty="0" smtClean="0">
                <a:latin typeface="Times New Roman" panose="02020603050405020304" pitchFamily="18" charset="0"/>
                <a:ea typeface="隶书" panose="02010509060101010101" pitchFamily="49" charset="-122"/>
              </a:rPr>
              <a:t>、安全监督检查过程模拟实例</a:t>
            </a:r>
            <a:br>
              <a:rPr lang="zh-CN" altLang="en-US" sz="3200" b="1" dirty="0" smtClean="0">
                <a:latin typeface="Times New Roman" panose="02020603050405020304" pitchFamily="18" charset="0"/>
                <a:ea typeface="隶书" panose="02010509060101010101" pitchFamily="49" charset="-122"/>
              </a:rPr>
            </a:br>
            <a:r>
              <a:rPr lang="en-US" altLang="zh-CN" sz="3200" b="1" dirty="0" smtClean="0">
                <a:latin typeface="Times New Roman" panose="02020603050405020304" pitchFamily="18" charset="0"/>
                <a:ea typeface="隶书" panose="02010509060101010101" pitchFamily="49" charset="-122"/>
              </a:rPr>
              <a:t>—</a:t>
            </a:r>
            <a:r>
              <a:rPr lang="en-US" altLang="zh-CN" sz="3200" b="1" dirty="0" err="1" smtClean="0">
                <a:latin typeface="Times New Roman" panose="02020603050405020304" pitchFamily="18" charset="0"/>
                <a:ea typeface="隶书" panose="02010509060101010101" pitchFamily="49" charset="-122"/>
              </a:rPr>
              <a:t>H公司</a:t>
            </a:r>
            <a:r>
              <a:rPr lang="zh-CN" altLang="en-US" sz="3200" b="1" dirty="0" smtClean="0">
                <a:latin typeface="Times New Roman" panose="02020603050405020304" pitchFamily="18" charset="0"/>
                <a:ea typeface="隶书" panose="02010509060101010101" pitchFamily="49" charset="-122"/>
                <a:sym typeface="宋体" panose="02010600030101010101" pitchFamily="2" charset="-122"/>
              </a:rPr>
              <a:t>技改验收评价</a:t>
            </a:r>
            <a:endParaRPr lang="zh-CN" altLang="en-US" sz="3200" dirty="0"/>
          </a:p>
        </p:txBody>
      </p:sp>
      <p:sp>
        <p:nvSpPr>
          <p:cNvPr id="3" name="内容占位符 2"/>
          <p:cNvSpPr>
            <a:spLocks noGrp="1"/>
          </p:cNvSpPr>
          <p:nvPr>
            <p:ph idx="1"/>
          </p:nvPr>
        </p:nvSpPr>
        <p:spPr>
          <a:xfrm>
            <a:off x="285720" y="1484313"/>
            <a:ext cx="8555068" cy="4525962"/>
          </a:xfrm>
        </p:spPr>
        <p:txBody>
          <a:bodyPr/>
          <a:lstStyle/>
          <a:p>
            <a:pPr lvl="0">
              <a:buNone/>
            </a:pPr>
            <a:r>
              <a:rPr lang="zh-CN" altLang="en-US" sz="2800" b="1" noProof="1" smtClean="0">
                <a:latin typeface="黑体" panose="02010609060101010101" pitchFamily="49" charset="-122"/>
                <a:ea typeface="黑体" panose="02010609060101010101" pitchFamily="49" charset="-122"/>
                <a:sym typeface="宋体" panose="02010600030101010101" pitchFamily="2" charset="-122"/>
              </a:rPr>
              <a:t>四、安全对策措施与建议</a:t>
            </a:r>
            <a:endParaRPr lang="zh-CN" altLang="zh-CN" sz="2800" b="1" dirty="0" smtClean="0">
              <a:latin typeface="Arial" panose="020B0604020202020204" pitchFamily="34" charset="0"/>
              <a:ea typeface="隶书" panose="02010509060101010101" pitchFamily="49" charset="-122"/>
            </a:endParaRPr>
          </a:p>
          <a:p>
            <a:pPr>
              <a:buNone/>
            </a:pPr>
            <a:r>
              <a:rPr lang="zh-CN" altLang="en-US" sz="2800" b="1" dirty="0" smtClean="0">
                <a:solidFill>
                  <a:srgbClr val="FF0000"/>
                </a:solidFill>
              </a:rPr>
              <a:t>    对策措施与建议一般分为技术措施和管理措施两个方面。</a:t>
            </a:r>
            <a:endParaRPr lang="en-US" altLang="zh-CN" sz="2800" b="1" dirty="0" smtClean="0">
              <a:solidFill>
                <a:srgbClr val="FF0000"/>
              </a:solidFill>
            </a:endParaRPr>
          </a:p>
          <a:p>
            <a:r>
              <a:rPr lang="en-US" altLang="zh-CN" sz="2800" dirty="0" smtClean="0">
                <a:solidFill>
                  <a:srgbClr val="FF0000"/>
                </a:solidFill>
              </a:rPr>
              <a:t>    </a:t>
            </a:r>
            <a:r>
              <a:rPr lang="zh-CN" altLang="en-US" sz="2400" b="1" dirty="0" smtClean="0">
                <a:solidFill>
                  <a:srgbClr val="0033CC"/>
                </a:solidFill>
              </a:rPr>
              <a:t>先要读懂这些措施，即明白它的</a:t>
            </a:r>
            <a:r>
              <a:rPr lang="zh-CN" altLang="en-US" sz="2400" b="1" dirty="0" smtClean="0">
                <a:solidFill>
                  <a:srgbClr val="FF0000"/>
                </a:solidFill>
              </a:rPr>
              <a:t>意思</a:t>
            </a:r>
            <a:r>
              <a:rPr lang="zh-CN" altLang="en-US" sz="2400" b="1" dirty="0" smtClean="0">
                <a:solidFill>
                  <a:srgbClr val="0033CC"/>
                </a:solidFill>
              </a:rPr>
              <a:t>；再者这些措施的</a:t>
            </a:r>
            <a:r>
              <a:rPr lang="zh-CN" altLang="en-US" sz="2400" b="1" dirty="0" smtClean="0">
                <a:solidFill>
                  <a:srgbClr val="FF0000"/>
                </a:solidFill>
              </a:rPr>
              <a:t>依据</a:t>
            </a:r>
            <a:r>
              <a:rPr lang="zh-CN" altLang="en-US" sz="2400" b="1" dirty="0" smtClean="0">
                <a:solidFill>
                  <a:srgbClr val="0033CC"/>
                </a:solidFill>
              </a:rPr>
              <a:t>是什么（可能是综合的而不是单一的）；第三是要理解把握</a:t>
            </a:r>
            <a:r>
              <a:rPr lang="zh-CN" altLang="en-US" sz="2400" b="1" dirty="0" smtClean="0">
                <a:solidFill>
                  <a:srgbClr val="FF0000"/>
                </a:solidFill>
              </a:rPr>
              <a:t>描述的强度</a:t>
            </a:r>
            <a:r>
              <a:rPr lang="zh-CN" altLang="en-US" sz="2400" b="1" dirty="0" smtClean="0">
                <a:solidFill>
                  <a:srgbClr val="0033CC"/>
                </a:solidFill>
              </a:rPr>
              <a:t>（措辞程度，</a:t>
            </a:r>
            <a:r>
              <a:rPr lang="zh-CN" altLang="en-US" sz="1800" b="1" dirty="0" smtClean="0">
                <a:solidFill>
                  <a:srgbClr val="0033CC"/>
                </a:solidFill>
              </a:rPr>
              <a:t>提示性？</a:t>
            </a:r>
            <a:r>
              <a:rPr lang="zh-CN" altLang="en-US" sz="2400" b="1" dirty="0" smtClean="0">
                <a:solidFill>
                  <a:srgbClr val="0033CC"/>
                </a:solidFill>
              </a:rPr>
              <a:t>）；第四要搞清所描述问题整改落实后的</a:t>
            </a:r>
            <a:r>
              <a:rPr lang="zh-CN" altLang="en-US" sz="2400" b="1" dirty="0" smtClean="0">
                <a:solidFill>
                  <a:srgbClr val="FF0000"/>
                </a:solidFill>
              </a:rPr>
              <a:t>目前情况</a:t>
            </a:r>
            <a:r>
              <a:rPr lang="zh-CN" altLang="en-US" sz="2400" b="1" dirty="0" smtClean="0">
                <a:solidFill>
                  <a:srgbClr val="0033CC"/>
                </a:solidFill>
              </a:rPr>
              <a:t>（</a:t>
            </a:r>
            <a:r>
              <a:rPr lang="zh-CN" altLang="en-US" sz="2400" b="1" dirty="0" smtClean="0">
                <a:solidFill>
                  <a:srgbClr val="FF0000"/>
                </a:solidFill>
              </a:rPr>
              <a:t>通过报告前面有关章节和现场检查来了解</a:t>
            </a:r>
            <a:r>
              <a:rPr lang="zh-CN" altLang="en-US" sz="2400" b="1" dirty="0" smtClean="0">
                <a:solidFill>
                  <a:srgbClr val="0033CC"/>
                </a:solidFill>
              </a:rPr>
              <a:t>）</a:t>
            </a:r>
            <a:endParaRPr lang="en-US" altLang="zh-CN" sz="2400" dirty="0" smtClean="0"/>
          </a:p>
          <a:p>
            <a:r>
              <a:rPr lang="zh-CN" altLang="en-US" sz="2400" dirty="0" smtClean="0"/>
              <a:t>     </a:t>
            </a:r>
            <a:r>
              <a:rPr lang="zh-CN" altLang="en-US" sz="2400" b="1" dirty="0" smtClean="0">
                <a:solidFill>
                  <a:srgbClr val="0033CC"/>
                </a:solidFill>
              </a:rPr>
              <a:t>在监管检查中，这几点搞清楚后，就可</a:t>
            </a:r>
            <a:r>
              <a:rPr lang="zh-CN" altLang="en-US" sz="2400" b="1" dirty="0" smtClean="0">
                <a:solidFill>
                  <a:srgbClr val="FF0000"/>
                </a:solidFill>
              </a:rPr>
              <a:t>运用</a:t>
            </a:r>
            <a:r>
              <a:rPr lang="zh-CN" altLang="en-US" sz="2400" b="1" dirty="0" smtClean="0">
                <a:solidFill>
                  <a:srgbClr val="0033CC"/>
                </a:solidFill>
              </a:rPr>
              <a:t>措施建议提出针对性的具体的改进意见或建议要求</a:t>
            </a:r>
            <a:r>
              <a:rPr lang="zh-CN" altLang="en-US" sz="2400" dirty="0" smtClean="0"/>
              <a:t>。</a:t>
            </a:r>
            <a:endParaRPr lang="en-US" altLang="zh-CN" sz="2400" dirty="0" smtClean="0"/>
          </a:p>
          <a:p>
            <a:r>
              <a:rPr lang="en-US" altLang="zh-CN" b="1" dirty="0" smtClean="0">
                <a:solidFill>
                  <a:srgbClr val="FF0000"/>
                </a:solidFill>
              </a:rPr>
              <a:t>   </a:t>
            </a:r>
            <a:r>
              <a:rPr lang="zh-CN" altLang="en-US" b="1" dirty="0" smtClean="0">
                <a:solidFill>
                  <a:srgbClr val="FF0000"/>
                </a:solidFill>
              </a:rPr>
              <a:t>归总：意思、依据、描述强度、目前状况</a:t>
            </a:r>
            <a:endParaRPr lang="zh-CN" altLang="en-US" b="1" dirty="0">
              <a:solidFill>
                <a:srgbClr val="FF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84995" name="Rectangle 3"/>
          <p:cNvSpPr>
            <a:spLocks noGrp="1"/>
          </p:cNvSpPr>
          <p:nvPr>
            <p:ph idx="1"/>
          </p:nvPr>
        </p:nvSpPr>
        <p:spPr>
          <a:xfrm>
            <a:off x="136525" y="2044700"/>
            <a:ext cx="8919210" cy="4128770"/>
          </a:xfrm>
        </p:spPr>
        <p:txBody>
          <a:bodyPr vert="horz" wrap="square" lIns="91440" tIns="45720" rIns="91440" bIns="45720" anchor="t"/>
          <a:lstStyle/>
          <a:p>
            <a:pPr marL="0" indent="342900" eaLnBrk="1" hangingPunct="1">
              <a:spcBef>
                <a:spcPct val="0"/>
              </a:spcBef>
              <a:buNone/>
            </a:pPr>
            <a:r>
              <a:rPr lang="zh-CN" altLang="zh-CN" sz="2800" b="1" dirty="0">
                <a:solidFill>
                  <a:srgbClr val="000099"/>
                </a:solidFill>
                <a:latin typeface="黑体" panose="02010609060101010101" pitchFamily="49" charset="-122"/>
                <a:ea typeface="黑体" panose="02010609060101010101" pitchFamily="49" charset="-122"/>
              </a:rPr>
              <a:t>1、安全技术对策措施与建议</a:t>
            </a:r>
            <a:endParaRPr lang="zh-CN" altLang="zh-CN" sz="20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（1）</a:t>
            </a:r>
            <a:r>
              <a:rPr lang="zh-CN" altLang="zh-CN" sz="2400" dirty="0">
                <a:solidFill>
                  <a:srgbClr val="FF0000"/>
                </a:solidFill>
                <a:latin typeface="黑体" panose="02010609060101010101" pitchFamily="49" charset="-122"/>
                <a:ea typeface="黑体" panose="02010609060101010101" pitchFamily="49" charset="-122"/>
              </a:rPr>
              <a:t>严格</a:t>
            </a:r>
            <a:r>
              <a:rPr lang="zh-CN" altLang="zh-CN" sz="2400" dirty="0">
                <a:latin typeface="黑体" panose="02010609060101010101" pitchFamily="49" charset="-122"/>
                <a:ea typeface="黑体" panose="02010609060101010101" pitchFamily="49" charset="-122"/>
              </a:rPr>
              <a:t>控制成品转运站台</a:t>
            </a:r>
            <a:r>
              <a:rPr lang="zh-CN" altLang="zh-CN" sz="2400" dirty="0">
                <a:solidFill>
                  <a:srgbClr val="FF0000"/>
                </a:solidFill>
                <a:latin typeface="黑体" panose="02010609060101010101" pitchFamily="49" charset="-122"/>
                <a:ea typeface="黑体" panose="02010609060101010101" pitchFamily="49" charset="-122"/>
              </a:rPr>
              <a:t>定量</a:t>
            </a:r>
            <a:r>
              <a:rPr lang="zh-CN" altLang="zh-CN" sz="2400" dirty="0">
                <a:latin typeface="黑体" panose="02010609060101010101" pitchFamily="49" charset="-122"/>
                <a:ea typeface="黑体" panose="02010609060101010101" pitchFamily="49" charset="-122"/>
              </a:rPr>
              <a:t>，强化车辆</a:t>
            </a:r>
            <a:r>
              <a:rPr lang="zh-CN" altLang="zh-CN" sz="2400" dirty="0">
                <a:solidFill>
                  <a:srgbClr val="FF0000"/>
                </a:solidFill>
                <a:latin typeface="黑体" panose="02010609060101010101" pitchFamily="49" charset="-122"/>
                <a:ea typeface="黑体" panose="02010609060101010101" pitchFamily="49" charset="-122"/>
              </a:rPr>
              <a:t>定量</a:t>
            </a:r>
            <a:r>
              <a:rPr lang="zh-CN" altLang="zh-CN" sz="2400" dirty="0">
                <a:latin typeface="黑体" panose="02010609060101010101" pitchFamily="49" charset="-122"/>
                <a:ea typeface="黑体" panose="02010609060101010101" pitchFamily="49" charset="-122"/>
              </a:rPr>
              <a:t>运输的措施落实。</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（2）</a:t>
            </a:r>
            <a:r>
              <a:rPr lang="zh-CN" altLang="zh-CN" sz="2400" dirty="0">
                <a:solidFill>
                  <a:srgbClr val="FF0000"/>
                </a:solidFill>
                <a:latin typeface="黑体" panose="02010609060101010101" pitchFamily="49" charset="-122"/>
                <a:ea typeface="黑体" panose="02010609060101010101" pitchFamily="49" charset="-122"/>
              </a:rPr>
              <a:t>严格</a:t>
            </a:r>
            <a:r>
              <a:rPr lang="zh-CN" altLang="zh-CN" sz="2400" dirty="0">
                <a:latin typeface="黑体" panose="02010609060101010101" pitchFamily="49" charset="-122"/>
                <a:ea typeface="黑体" panose="02010609060101010101" pitchFamily="49" charset="-122"/>
              </a:rPr>
              <a:t>按照技术提供方提供的</a:t>
            </a:r>
            <a:r>
              <a:rPr lang="zh-CN" altLang="zh-CN" sz="2400" dirty="0">
                <a:solidFill>
                  <a:srgbClr val="FF0000"/>
                </a:solidFill>
                <a:latin typeface="黑体" panose="02010609060101010101" pitchFamily="49" charset="-122"/>
                <a:ea typeface="黑体" panose="02010609060101010101" pitchFamily="49" charset="-122"/>
              </a:rPr>
              <a:t>工艺配方组织生产</a:t>
            </a:r>
            <a:r>
              <a:rPr lang="zh-CN" altLang="zh-CN" sz="2400" dirty="0">
                <a:latin typeface="黑体" panose="02010609060101010101" pitchFamily="49" charset="-122"/>
                <a:ea typeface="黑体" panose="02010609060101010101" pitchFamily="49" charset="-122"/>
              </a:rPr>
              <a:t>，</a:t>
            </a:r>
            <a:r>
              <a:rPr lang="zh-CN" altLang="zh-CN" sz="2400" dirty="0">
                <a:solidFill>
                  <a:srgbClr val="FF0000"/>
                </a:solidFill>
                <a:latin typeface="黑体" panose="02010609060101010101" pitchFamily="49" charset="-122"/>
                <a:ea typeface="黑体" panose="02010609060101010101" pitchFamily="49" charset="-122"/>
              </a:rPr>
              <a:t>严禁擅自改变配方组分和添加其他物质。</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（3</a:t>
            </a:r>
            <a:r>
              <a:rPr lang="zh-CN" altLang="zh-CN" sz="2400" dirty="0" smtClean="0">
                <a:latin typeface="黑体" panose="02010609060101010101" pitchFamily="49" charset="-122"/>
                <a:ea typeface="黑体" panose="02010609060101010101" pitchFamily="49" charset="-122"/>
              </a:rPr>
              <a:t>）项</a:t>
            </a:r>
            <a:r>
              <a:rPr lang="zh-CN" altLang="zh-CN" sz="2400" dirty="0">
                <a:latin typeface="黑体" panose="02010609060101010101" pitchFamily="49" charset="-122"/>
                <a:ea typeface="黑体" panose="02010609060101010101" pitchFamily="49" charset="-122"/>
              </a:rPr>
              <a:t>目视频监控系统</a:t>
            </a:r>
            <a:r>
              <a:rPr lang="zh-CN" altLang="zh-CN" sz="2400" dirty="0">
                <a:solidFill>
                  <a:srgbClr val="FF0000"/>
                </a:solidFill>
                <a:latin typeface="黑体" panose="02010609060101010101" pitchFamily="49" charset="-122"/>
                <a:ea typeface="黑体" panose="02010609060101010101" pitchFamily="49" charset="-122"/>
              </a:rPr>
              <a:t>不得</a:t>
            </a:r>
            <a:r>
              <a:rPr lang="zh-CN" altLang="zh-CN" sz="2400" dirty="0">
                <a:latin typeface="黑体" panose="02010609060101010101" pitchFamily="49" charset="-122"/>
                <a:ea typeface="黑体" panose="02010609060101010101" pitchFamily="49" charset="-122"/>
              </a:rPr>
              <a:t>擅自改变</a:t>
            </a:r>
            <a:r>
              <a:rPr lang="zh-CN" altLang="zh-CN" sz="2400" dirty="0">
                <a:solidFill>
                  <a:srgbClr val="FF0000"/>
                </a:solidFill>
                <a:latin typeface="黑体" panose="02010609060101010101" pitchFamily="49" charset="-122"/>
                <a:ea typeface="黑体" panose="02010609060101010101" pitchFamily="49" charset="-122"/>
              </a:rPr>
              <a:t>摄像头位置、角度和生产工艺参数，</a:t>
            </a:r>
            <a:r>
              <a:rPr lang="zh-CN" altLang="zh-CN" sz="2400" dirty="0">
                <a:latin typeface="黑体" panose="02010609060101010101" pitchFamily="49" charset="-122"/>
                <a:ea typeface="黑体" panose="02010609060101010101" pitchFamily="49" charset="-122"/>
              </a:rPr>
              <a:t>按照民爆行业要求，实时上传清晰的视频监控图像。</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（4）</a:t>
            </a:r>
            <a:r>
              <a:rPr lang="zh-CN" altLang="zh-CN" sz="2400" dirty="0">
                <a:solidFill>
                  <a:srgbClr val="FF0000"/>
                </a:solidFill>
                <a:latin typeface="黑体" panose="02010609060101010101" pitchFamily="49" charset="-122"/>
                <a:ea typeface="黑体" panose="02010609060101010101" pitchFamily="49" charset="-122"/>
              </a:rPr>
              <a:t>不得</a:t>
            </a:r>
            <a:r>
              <a:rPr lang="zh-CN" altLang="zh-CN" sz="2400" dirty="0">
                <a:latin typeface="黑体" panose="02010609060101010101" pitchFamily="49" charset="-122"/>
                <a:ea typeface="黑体" panose="02010609060101010101" pitchFamily="49" charset="-122"/>
              </a:rPr>
              <a:t>擅自改变技术提供方</a:t>
            </a:r>
            <a:r>
              <a:rPr lang="zh-CN" altLang="zh-CN" sz="2400" dirty="0">
                <a:solidFill>
                  <a:srgbClr val="FF0000"/>
                </a:solidFill>
                <a:latin typeface="黑体" panose="02010609060101010101" pitchFamily="49" charset="-122"/>
                <a:ea typeface="黑体" panose="02010609060101010101" pitchFamily="49" charset="-122"/>
              </a:rPr>
              <a:t>设置的安全联锁参数</a:t>
            </a:r>
            <a:r>
              <a:rPr lang="zh-CN" altLang="zh-CN" sz="2400" dirty="0">
                <a:latin typeface="黑体" panose="02010609060101010101" pitchFamily="49" charset="-122"/>
                <a:ea typeface="黑体" panose="02010609060101010101" pitchFamily="49" charset="-122"/>
              </a:rPr>
              <a:t>，定期验证</a:t>
            </a:r>
            <a:r>
              <a:rPr lang="zh-CN" altLang="zh-CN" sz="2400" dirty="0">
                <a:solidFill>
                  <a:srgbClr val="FF0000"/>
                </a:solidFill>
                <a:latin typeface="黑体" panose="02010609060101010101" pitchFamily="49" charset="-122"/>
                <a:ea typeface="黑体" panose="02010609060101010101" pitchFamily="49" charset="-122"/>
              </a:rPr>
              <a:t>安全联锁装置有效性</a:t>
            </a:r>
            <a:r>
              <a:rPr lang="zh-CN" altLang="zh-CN" sz="2400" dirty="0">
                <a:latin typeface="黑体" panose="02010609060101010101" pitchFamily="49" charset="-122"/>
                <a:ea typeface="黑体" panose="02010609060101010101" pitchFamily="49" charset="-122"/>
              </a:rPr>
              <a:t>。现场巡视人员应密切关注乳化炸药生产线有关</a:t>
            </a:r>
            <a:r>
              <a:rPr lang="zh-CN" altLang="zh-CN" sz="2400" dirty="0">
                <a:solidFill>
                  <a:srgbClr val="FF0000"/>
                </a:solidFill>
                <a:latin typeface="黑体" panose="02010609060101010101" pitchFamily="49" charset="-122"/>
                <a:ea typeface="黑体" panose="02010609060101010101" pitchFamily="49" charset="-122"/>
              </a:rPr>
              <a:t>压力、温度和电流等关键参数</a:t>
            </a:r>
            <a:r>
              <a:rPr lang="zh-CN" altLang="zh-CN" sz="2400" dirty="0" smtClean="0">
                <a:solidFill>
                  <a:srgbClr val="FF0000"/>
                </a:solidFill>
                <a:latin typeface="黑体" panose="02010609060101010101" pitchFamily="49" charset="-122"/>
                <a:ea typeface="黑体" panose="02010609060101010101" pitchFamily="49" charset="-122"/>
              </a:rPr>
              <a:t>变化</a:t>
            </a:r>
            <a:r>
              <a:rPr lang="zh-CN" altLang="zh-CN" sz="2400" dirty="0" smtClean="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出现异常情况应立即采用应急处理措施</a:t>
            </a:r>
            <a:r>
              <a:rPr lang="zh-CN" altLang="zh-CN"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a:t>
            </a:r>
            <a:r>
              <a:rPr lang="zh-CN" altLang="en-US" sz="2400" dirty="0" smtClean="0">
                <a:solidFill>
                  <a:srgbClr val="0033CC"/>
                </a:solidFill>
                <a:latin typeface="黑体" panose="02010609060101010101" pitchFamily="49" charset="-122"/>
                <a:ea typeface="黑体" panose="02010609060101010101" pitchFamily="49" charset="-122"/>
              </a:rPr>
              <a:t>确保准确有效</a:t>
            </a:r>
            <a:r>
              <a:rPr lang="zh-CN" altLang="en-US" sz="2400" dirty="0" smtClean="0">
                <a:latin typeface="黑体" panose="02010609060101010101" pitchFamily="49" charset="-122"/>
                <a:ea typeface="黑体" panose="02010609060101010101" pitchFamily="49" charset="-122"/>
              </a:rPr>
              <a:t>）</a:t>
            </a:r>
            <a:endParaRPr lang="zh-CN" altLang="zh-CN" sz="2400" dirty="0">
              <a:latin typeface="黑体" panose="02010609060101010101" pitchFamily="49" charset="-122"/>
              <a:ea typeface="黑体" panose="02010609060101010101" pitchFamily="49" charset="-122"/>
            </a:endParaRP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四、安全对策措施与建议</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86019" name="Rectangle 3"/>
          <p:cNvSpPr>
            <a:spLocks noGrp="1"/>
          </p:cNvSpPr>
          <p:nvPr>
            <p:ph idx="1"/>
          </p:nvPr>
        </p:nvSpPr>
        <p:spPr>
          <a:xfrm>
            <a:off x="220663" y="2260600"/>
            <a:ext cx="8540750" cy="3616672"/>
          </a:xfrm>
        </p:spPr>
        <p:txBody>
          <a:bodyPr vert="horz" wrap="square" lIns="91440" tIns="45720" rIns="91440" bIns="45720" anchor="t"/>
          <a:lstStyle/>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（5</a:t>
            </a:r>
            <a:r>
              <a:rPr lang="zh-CN" altLang="zh-CN" sz="2400" dirty="0" smtClean="0">
                <a:latin typeface="黑体" panose="02010609060101010101" pitchFamily="49" charset="-122"/>
                <a:ea typeface="黑体" panose="02010609060101010101" pitchFamily="49" charset="-122"/>
              </a:rPr>
              <a:t>）</a:t>
            </a:r>
            <a:r>
              <a:rPr lang="zh-CN" altLang="zh-CN" sz="2400" dirty="0" smtClean="0">
                <a:solidFill>
                  <a:srgbClr val="FF0000"/>
                </a:solidFill>
                <a:latin typeface="黑体" panose="02010609060101010101" pitchFamily="49" charset="-122"/>
                <a:ea typeface="黑体" panose="02010609060101010101" pitchFamily="49" charset="-122"/>
              </a:rPr>
              <a:t>粗</a:t>
            </a:r>
            <a:r>
              <a:rPr lang="zh-CN" altLang="zh-CN" sz="2400" dirty="0">
                <a:solidFill>
                  <a:srgbClr val="FF0000"/>
                </a:solidFill>
                <a:latin typeface="黑体" panose="02010609060101010101" pitchFamily="49" charset="-122"/>
                <a:ea typeface="黑体" panose="02010609060101010101" pitchFamily="49" charset="-122"/>
              </a:rPr>
              <a:t>乳器、精乳器、装药机</a:t>
            </a:r>
            <a:r>
              <a:rPr lang="zh-CN" altLang="zh-CN" sz="2400" dirty="0">
                <a:latin typeface="黑体" panose="02010609060101010101" pitchFamily="49" charset="-122"/>
                <a:ea typeface="黑体" panose="02010609060101010101" pitchFamily="49" charset="-122"/>
              </a:rPr>
              <a:t>是该项目安全生产关键设备，</a:t>
            </a:r>
            <a:r>
              <a:rPr lang="zh-CN" altLang="zh-CN" sz="2400" dirty="0">
                <a:solidFill>
                  <a:srgbClr val="FF0000"/>
                </a:solidFill>
                <a:latin typeface="黑体" panose="02010609060101010101" pitchFamily="49" charset="-122"/>
                <a:ea typeface="黑体" panose="02010609060101010101" pitchFamily="49" charset="-122"/>
              </a:rPr>
              <a:t>应</a:t>
            </a:r>
            <a:r>
              <a:rPr lang="zh-CN" altLang="zh-CN" sz="2400" dirty="0">
                <a:latin typeface="黑体" panose="02010609060101010101" pitchFamily="49" charset="-122"/>
                <a:ea typeface="黑体" panose="02010609060101010101" pitchFamily="49" charset="-122"/>
              </a:rPr>
              <a:t>实时保持采取的</a:t>
            </a:r>
            <a:r>
              <a:rPr lang="zh-CN" altLang="zh-CN" sz="2400" dirty="0">
                <a:solidFill>
                  <a:srgbClr val="FF0000"/>
                </a:solidFill>
                <a:latin typeface="黑体" panose="02010609060101010101" pitchFamily="49" charset="-122"/>
                <a:ea typeface="黑体" panose="02010609060101010101" pitchFamily="49" charset="-122"/>
              </a:rPr>
              <a:t>防止超温、过载自动保护装置等</a:t>
            </a:r>
            <a:r>
              <a:rPr lang="zh-CN" altLang="zh-CN" sz="2400" dirty="0">
                <a:latin typeface="黑体" panose="02010609060101010101" pitchFamily="49" charset="-122"/>
                <a:ea typeface="黑体" panose="02010609060101010101" pitchFamily="49" charset="-122"/>
              </a:rPr>
              <a:t>安全措施可靠</a:t>
            </a:r>
            <a:r>
              <a:rPr lang="zh-CN" altLang="zh-CN" sz="2400" dirty="0" smtClean="0">
                <a:latin typeface="黑体" panose="02010609060101010101" pitchFamily="49" charset="-122"/>
                <a:ea typeface="黑体" panose="02010609060101010101" pitchFamily="49" charset="-122"/>
              </a:rPr>
              <a:t>性</a:t>
            </a:r>
            <a:r>
              <a:rPr lang="zh-CN" altLang="en-US" sz="2400" dirty="0" smtClean="0">
                <a:latin typeface="黑体" panose="02010609060101010101" pitchFamily="49" charset="-122"/>
                <a:ea typeface="黑体" panose="02010609060101010101" pitchFamily="49" charset="-122"/>
              </a:rPr>
              <a:t>、有效性</a:t>
            </a:r>
            <a:r>
              <a:rPr lang="zh-CN" altLang="zh-CN" sz="2400" dirty="0" smtClean="0">
                <a:latin typeface="黑体" panose="02010609060101010101" pitchFamily="49" charset="-122"/>
                <a:ea typeface="黑体" panose="02010609060101010101" pitchFamily="49" charset="-122"/>
              </a:rPr>
              <a:t>，</a:t>
            </a:r>
            <a:r>
              <a:rPr lang="zh-CN" altLang="zh-CN" sz="2400" dirty="0">
                <a:solidFill>
                  <a:srgbClr val="FF0000"/>
                </a:solidFill>
                <a:latin typeface="黑体" panose="02010609060101010101" pitchFamily="49" charset="-122"/>
                <a:ea typeface="黑体" panose="02010609060101010101" pitchFamily="49" charset="-122"/>
              </a:rPr>
              <a:t>并可靠接地</a:t>
            </a:r>
            <a:r>
              <a:rPr lang="zh-CN" altLang="zh-CN" sz="2400" dirty="0">
                <a:latin typeface="黑体" panose="02010609060101010101" pitchFamily="49" charset="-122"/>
                <a:ea typeface="黑体" panose="02010609060101010101" pitchFamily="49" charset="-122"/>
              </a:rPr>
              <a:t>，防止发生触电危害。</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（6）</a:t>
            </a:r>
            <a:r>
              <a:rPr lang="zh-CN" altLang="zh-CN" sz="2400" dirty="0">
                <a:solidFill>
                  <a:srgbClr val="FF0000"/>
                </a:solidFill>
                <a:latin typeface="黑体" panose="02010609060101010101" pitchFamily="49" charset="-122"/>
                <a:ea typeface="黑体" panose="02010609060101010101" pitchFamily="49" charset="-122"/>
              </a:rPr>
              <a:t>严格</a:t>
            </a:r>
            <a:r>
              <a:rPr lang="zh-CN" altLang="zh-CN" sz="2400" dirty="0">
                <a:latin typeface="黑体" panose="02010609060101010101" pitchFamily="49" charset="-122"/>
                <a:ea typeface="黑体" panose="02010609060101010101" pitchFamily="49" charset="-122"/>
              </a:rPr>
              <a:t>按照技术提供方有</a:t>
            </a:r>
            <a:r>
              <a:rPr lang="zh-CN" altLang="zh-CN" sz="2400" dirty="0">
                <a:solidFill>
                  <a:srgbClr val="FF0000"/>
                </a:solidFill>
                <a:latin typeface="黑体" panose="02010609060101010101" pitchFamily="49" charset="-122"/>
                <a:ea typeface="黑体" panose="02010609060101010101" pitchFamily="49" charset="-122"/>
              </a:rPr>
              <a:t>关防传爆和殉爆技术参数</a:t>
            </a:r>
            <a:r>
              <a:rPr lang="zh-CN" altLang="zh-CN" sz="2400" dirty="0">
                <a:latin typeface="黑体" panose="02010609060101010101" pitchFamily="49" charset="-122"/>
                <a:ea typeface="黑体" panose="02010609060101010101" pitchFamily="49" charset="-122"/>
              </a:rPr>
              <a:t>组织生产，确保生产过程中乳化炸药半成品、成品输送过程防殉爆和隔爆措施有效性和可靠性。</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（7）该项目重点工序</a:t>
            </a:r>
            <a:r>
              <a:rPr lang="zh-CN" altLang="zh-CN" sz="2400" dirty="0">
                <a:solidFill>
                  <a:srgbClr val="FF0000"/>
                </a:solidFill>
                <a:latin typeface="黑体" panose="02010609060101010101" pitchFamily="49" charset="-122"/>
                <a:ea typeface="黑体" panose="02010609060101010101" pitchFamily="49" charset="-122"/>
              </a:rPr>
              <a:t>粗乳器、精乳器、装药机</a:t>
            </a:r>
            <a:r>
              <a:rPr lang="zh-CN" altLang="zh-CN" sz="2400" dirty="0">
                <a:latin typeface="黑体" panose="02010609060101010101" pitchFamily="49" charset="-122"/>
                <a:ea typeface="黑体" panose="02010609060101010101" pitchFamily="49" charset="-122"/>
              </a:rPr>
              <a:t>等关键工艺设备</a:t>
            </a:r>
            <a:r>
              <a:rPr lang="zh-CN" altLang="zh-CN" sz="2400" dirty="0">
                <a:solidFill>
                  <a:srgbClr val="FF0000"/>
                </a:solidFill>
                <a:latin typeface="黑体" panose="02010609060101010101" pitchFamily="49" charset="-122"/>
                <a:ea typeface="黑体" panose="02010609060101010101" pitchFamily="49" charset="-122"/>
              </a:rPr>
              <a:t>应</a:t>
            </a:r>
            <a:r>
              <a:rPr lang="zh-CN" altLang="zh-CN" sz="2400" dirty="0">
                <a:latin typeface="黑体" panose="02010609060101010101" pitchFamily="49" charset="-122"/>
                <a:ea typeface="黑体" panose="02010609060101010101" pitchFamily="49" charset="-122"/>
              </a:rPr>
              <a:t>制定科学合理的</a:t>
            </a:r>
            <a:r>
              <a:rPr lang="zh-CN" altLang="zh-CN" sz="2400" dirty="0">
                <a:solidFill>
                  <a:srgbClr val="FF0000"/>
                </a:solidFill>
                <a:latin typeface="黑体" panose="02010609060101010101" pitchFamily="49" charset="-122"/>
                <a:ea typeface="黑体" panose="02010609060101010101" pitchFamily="49" charset="-122"/>
              </a:rPr>
              <a:t>定检维修计划</a:t>
            </a:r>
            <a:r>
              <a:rPr lang="zh-CN" altLang="zh-CN" sz="2400" dirty="0">
                <a:latin typeface="黑体" panose="02010609060101010101" pitchFamily="49" charset="-122"/>
                <a:ea typeface="黑体" panose="02010609060101010101" pitchFamily="49" charset="-122"/>
              </a:rPr>
              <a:t>，完善易损件强制性淘汰管理制度，</a:t>
            </a:r>
            <a:r>
              <a:rPr lang="zh-CN" altLang="zh-CN" sz="2400" dirty="0">
                <a:solidFill>
                  <a:srgbClr val="FF0000"/>
                </a:solidFill>
                <a:latin typeface="黑体" panose="02010609060101010101" pitchFamily="49" charset="-122"/>
                <a:ea typeface="黑体" panose="02010609060101010101" pitchFamily="49" charset="-122"/>
              </a:rPr>
              <a:t>严格</a:t>
            </a:r>
            <a:r>
              <a:rPr lang="zh-CN" altLang="zh-CN" sz="2400" dirty="0">
                <a:latin typeface="黑体" panose="02010609060101010101" pitchFamily="49" charset="-122"/>
                <a:ea typeface="黑体" panose="02010609060101010101" pitchFamily="49" charset="-122"/>
              </a:rPr>
              <a:t>执行民爆专用生产设备强制淘汰制度。</a:t>
            </a: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四、安全对策措施与建议</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87043" name="Rectangle 3"/>
          <p:cNvSpPr>
            <a:spLocks noGrp="1"/>
          </p:cNvSpPr>
          <p:nvPr>
            <p:ph idx="1"/>
          </p:nvPr>
        </p:nvSpPr>
        <p:spPr>
          <a:xfrm>
            <a:off x="279400" y="2190750"/>
            <a:ext cx="8696325" cy="2901950"/>
          </a:xfrm>
        </p:spPr>
        <p:txBody>
          <a:bodyPr vert="horz" wrap="square" lIns="91440" tIns="45720" rIns="91440" bIns="45720" anchor="t"/>
          <a:lstStyle/>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（8）</a:t>
            </a:r>
            <a:r>
              <a:rPr lang="zh-CN" altLang="zh-CN" sz="2400" dirty="0">
                <a:solidFill>
                  <a:srgbClr val="FF0000"/>
                </a:solidFill>
                <a:latin typeface="黑体" panose="02010609060101010101" pitchFamily="49" charset="-122"/>
                <a:ea typeface="黑体" panose="02010609060101010101" pitchFamily="49" charset="-122"/>
              </a:rPr>
              <a:t>持续采取全自动化程序控制、远程控制等工艺技术</a:t>
            </a:r>
            <a:r>
              <a:rPr lang="zh-CN" altLang="zh-CN" sz="2400" dirty="0">
                <a:latin typeface="黑体" panose="02010609060101010101" pitchFamily="49" charset="-122"/>
                <a:ea typeface="黑体" panose="02010609060101010101" pitchFamily="49" charset="-122"/>
              </a:rPr>
              <a:t>，减少作业人员直接接触危险源和人员操作失误给生产过程带来的潜在安全隐患。</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（9）</a:t>
            </a:r>
            <a:r>
              <a:rPr lang="zh-CN" altLang="zh-CN" sz="2400" dirty="0">
                <a:solidFill>
                  <a:srgbClr val="FF0000"/>
                </a:solidFill>
                <a:latin typeface="黑体" panose="02010609060101010101" pitchFamily="49" charset="-122"/>
                <a:ea typeface="黑体" panose="02010609060101010101" pitchFamily="49" charset="-122"/>
              </a:rPr>
              <a:t>严格</a:t>
            </a:r>
            <a:r>
              <a:rPr lang="zh-CN" altLang="zh-CN" sz="2400" dirty="0">
                <a:latin typeface="黑体" panose="02010609060101010101" pitchFamily="49" charset="-122"/>
                <a:ea typeface="黑体" panose="02010609060101010101" pitchFamily="49" charset="-122"/>
              </a:rPr>
              <a:t>按照</a:t>
            </a:r>
            <a:r>
              <a:rPr lang="zh-CN" altLang="zh-CN" sz="2400" dirty="0">
                <a:solidFill>
                  <a:srgbClr val="FF0000"/>
                </a:solidFill>
                <a:latin typeface="黑体" panose="02010609060101010101" pitchFamily="49" charset="-122"/>
                <a:ea typeface="黑体" panose="02010609060101010101" pitchFamily="49" charset="-122"/>
              </a:rPr>
              <a:t>定员定量和定置</a:t>
            </a:r>
            <a:r>
              <a:rPr lang="zh-CN" altLang="zh-CN" sz="2400" dirty="0">
                <a:latin typeface="黑体" panose="02010609060101010101" pitchFamily="49" charset="-122"/>
                <a:ea typeface="黑体" panose="02010609060101010101" pitchFamily="49" charset="-122"/>
              </a:rPr>
              <a:t>管理要求组织生产，</a:t>
            </a:r>
            <a:r>
              <a:rPr lang="zh-CN" altLang="zh-CN" sz="2400" dirty="0">
                <a:solidFill>
                  <a:srgbClr val="FF0000"/>
                </a:solidFill>
                <a:latin typeface="黑体" panose="02010609060101010101" pitchFamily="49" charset="-122"/>
                <a:ea typeface="黑体" panose="02010609060101010101" pitchFamily="49" charset="-122"/>
              </a:rPr>
              <a:t>不得擅自</a:t>
            </a:r>
            <a:r>
              <a:rPr lang="zh-CN" altLang="zh-CN" sz="2400" dirty="0">
                <a:latin typeface="黑体" panose="02010609060101010101" pitchFamily="49" charset="-122"/>
                <a:ea typeface="黑体" panose="02010609060101010101" pitchFamily="49" charset="-122"/>
              </a:rPr>
              <a:t>改变工房用途和计算</a:t>
            </a:r>
            <a:r>
              <a:rPr lang="zh-CN" altLang="zh-CN" sz="2400" dirty="0" smtClean="0">
                <a:latin typeface="黑体" panose="02010609060101010101" pitchFamily="49" charset="-122"/>
                <a:ea typeface="黑体" panose="02010609060101010101" pitchFamily="49" charset="-122"/>
              </a:rPr>
              <a:t>药量</a:t>
            </a:r>
            <a:r>
              <a:rPr lang="zh-CN" altLang="en-US" sz="2400" dirty="0" smtClean="0">
                <a:latin typeface="黑体" panose="02010609060101010101" pitchFamily="49" charset="-122"/>
                <a:ea typeface="黑体" panose="02010609060101010101" pitchFamily="49" charset="-122"/>
              </a:rPr>
              <a:t>。（</a:t>
            </a:r>
            <a:r>
              <a:rPr lang="zh-CN" altLang="en-US" sz="2400" dirty="0" smtClean="0">
                <a:solidFill>
                  <a:srgbClr val="0033CC"/>
                </a:solidFill>
                <a:latin typeface="黑体" panose="02010609060101010101" pitchFamily="49" charset="-122"/>
                <a:ea typeface="黑体" panose="02010609060101010101" pitchFamily="49" charset="-122"/>
              </a:rPr>
              <a:t>能同时爆炸的危险品药量</a:t>
            </a:r>
            <a:r>
              <a:rPr lang="zh-CN" altLang="en-US" sz="2400" dirty="0" smtClean="0">
                <a:latin typeface="黑体" panose="02010609060101010101" pitchFamily="49" charset="-122"/>
                <a:ea typeface="黑体" panose="02010609060101010101" pitchFamily="49" charset="-122"/>
              </a:rPr>
              <a:t>）</a:t>
            </a:r>
            <a:r>
              <a:rPr lang="zh-CN" altLang="zh-CN" sz="2400" dirty="0" smtClean="0">
                <a:latin typeface="黑体" panose="02010609060101010101" pitchFamily="49" charset="-122"/>
                <a:ea typeface="黑体" panose="02010609060101010101" pitchFamily="49" charset="-122"/>
              </a:rPr>
              <a:t>。</a:t>
            </a:r>
            <a:endParaRPr lang="zh-CN" altLang="zh-CN" sz="24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（10）</a:t>
            </a:r>
            <a:r>
              <a:rPr lang="zh-CN" altLang="zh-CN" sz="2400" dirty="0">
                <a:solidFill>
                  <a:srgbClr val="FF0000"/>
                </a:solidFill>
                <a:latin typeface="黑体" panose="02010609060101010101" pitchFamily="49" charset="-122"/>
                <a:ea typeface="黑体" panose="02010609060101010101" pitchFamily="49" charset="-122"/>
              </a:rPr>
              <a:t>定期</a:t>
            </a:r>
            <a:r>
              <a:rPr lang="zh-CN" altLang="zh-CN" sz="2400" dirty="0">
                <a:latin typeface="黑体" panose="02010609060101010101" pitchFamily="49" charset="-122"/>
                <a:ea typeface="黑体" panose="02010609060101010101" pitchFamily="49" charset="-122"/>
              </a:rPr>
              <a:t>检查设备供配电系统，保持电气连接点接触可靠，供电线路无破损。</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（11）</a:t>
            </a:r>
            <a:r>
              <a:rPr lang="zh-CN" altLang="zh-CN" sz="2400" dirty="0">
                <a:solidFill>
                  <a:srgbClr val="FF0000"/>
                </a:solidFill>
                <a:latin typeface="黑体" panose="02010609060101010101" pitchFamily="49" charset="-122"/>
                <a:ea typeface="黑体" panose="02010609060101010101" pitchFamily="49" charset="-122"/>
              </a:rPr>
              <a:t>定期</a:t>
            </a:r>
            <a:r>
              <a:rPr lang="zh-CN" altLang="zh-CN" sz="2400" dirty="0">
                <a:latin typeface="黑体" panose="02010609060101010101" pitchFamily="49" charset="-122"/>
                <a:ea typeface="黑体" panose="02010609060101010101" pitchFamily="49" charset="-122"/>
              </a:rPr>
              <a:t>检测建筑物防雷设施、建筑物内管道、金属构件、设备接地设施，确保防雷设施有效性。</a:t>
            </a:r>
          </a:p>
        </p:txBody>
      </p:sp>
      <p:sp>
        <p:nvSpPr>
          <p:cNvPr id="2" name="矩形 1"/>
          <p:cNvSpPr/>
          <p:nvPr/>
        </p:nvSpPr>
        <p:spPr>
          <a:xfrm>
            <a:off x="34925" y="1412875"/>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四、安全对策措施与建议</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88067" name="Rectangle 3"/>
          <p:cNvSpPr>
            <a:spLocks noGrp="1"/>
          </p:cNvSpPr>
          <p:nvPr>
            <p:ph idx="1"/>
          </p:nvPr>
        </p:nvSpPr>
        <p:spPr>
          <a:xfrm>
            <a:off x="279400" y="2476500"/>
            <a:ext cx="8696325" cy="2563813"/>
          </a:xfrm>
        </p:spPr>
        <p:txBody>
          <a:bodyPr vert="horz" wrap="square" lIns="91440" tIns="45720" rIns="91440" bIns="45720" anchor="t"/>
          <a:lstStyle/>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（12）</a:t>
            </a:r>
            <a:r>
              <a:rPr lang="zh-CN" altLang="zh-CN" sz="2400" dirty="0">
                <a:solidFill>
                  <a:srgbClr val="FF0000"/>
                </a:solidFill>
                <a:latin typeface="黑体" panose="02010609060101010101" pitchFamily="49" charset="-122"/>
                <a:ea typeface="黑体" panose="02010609060101010101" pitchFamily="49" charset="-122"/>
              </a:rPr>
              <a:t>定期维护</a:t>
            </a:r>
            <a:r>
              <a:rPr lang="zh-CN" altLang="zh-CN" sz="2400" dirty="0">
                <a:latin typeface="黑体" panose="02010609060101010101" pitchFamily="49" charset="-122"/>
                <a:ea typeface="黑体" panose="02010609060101010101" pitchFamily="49" charset="-122"/>
              </a:rPr>
              <a:t>生产区危险性建筑物周围设置的</a:t>
            </a:r>
            <a:r>
              <a:rPr lang="zh-CN" altLang="zh-CN" sz="2400" dirty="0">
                <a:solidFill>
                  <a:srgbClr val="FF0000"/>
                </a:solidFill>
                <a:latin typeface="黑体" panose="02010609060101010101" pitchFamily="49" charset="-122"/>
                <a:ea typeface="黑体" panose="02010609060101010101" pitchFamily="49" charset="-122"/>
              </a:rPr>
              <a:t>防护土堤</a:t>
            </a:r>
            <a:r>
              <a:rPr lang="zh-CN" altLang="zh-CN" sz="2400" dirty="0">
                <a:latin typeface="黑体" panose="02010609060101010101" pitchFamily="49" charset="-122"/>
                <a:ea typeface="黑体" panose="02010609060101010101" pitchFamily="49" charset="-122"/>
              </a:rPr>
              <a:t>，</a:t>
            </a:r>
            <a:r>
              <a:rPr lang="zh-CN" altLang="zh-CN" sz="2400" dirty="0">
                <a:solidFill>
                  <a:srgbClr val="FF0000"/>
                </a:solidFill>
                <a:latin typeface="黑体" panose="02010609060101010101" pitchFamily="49" charset="-122"/>
                <a:ea typeface="黑体" panose="02010609060101010101" pitchFamily="49" charset="-122"/>
              </a:rPr>
              <a:t>持续保持满足</a:t>
            </a:r>
            <a:r>
              <a:rPr lang="zh-CN" altLang="zh-CN" sz="2400" dirty="0">
                <a:latin typeface="黑体" panose="02010609060101010101" pitchFamily="49" charset="-122"/>
                <a:ea typeface="黑体" panose="02010609060101010101" pitchFamily="49" charset="-122"/>
              </a:rPr>
              <a:t>GB50089-2007《民用爆破器材工程设计安全规范》第5.4条有关防护土堤要求。</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（13）</a:t>
            </a:r>
            <a:r>
              <a:rPr lang="zh-CN" altLang="zh-CN" sz="2400" dirty="0">
                <a:solidFill>
                  <a:srgbClr val="FF0000"/>
                </a:solidFill>
                <a:latin typeface="黑体" panose="02010609060101010101" pitchFamily="49" charset="-122"/>
                <a:ea typeface="黑体" panose="02010609060101010101" pitchFamily="49" charset="-122"/>
              </a:rPr>
              <a:t>定期</a:t>
            </a:r>
            <a:r>
              <a:rPr lang="zh-CN" altLang="zh-CN" sz="2400" dirty="0">
                <a:latin typeface="黑体" panose="02010609060101010101" pitchFamily="49" charset="-122"/>
                <a:ea typeface="黑体" panose="02010609060101010101" pitchFamily="49" charset="-122"/>
              </a:rPr>
              <a:t>检查水相（油相）进入</a:t>
            </a:r>
            <a:r>
              <a:rPr lang="zh-CN" altLang="zh-CN" sz="2400" dirty="0">
                <a:solidFill>
                  <a:srgbClr val="FF0000"/>
                </a:solidFill>
                <a:latin typeface="黑体" panose="02010609060101010101" pitchFamily="49" charset="-122"/>
                <a:ea typeface="黑体" panose="02010609060101010101" pitchFamily="49" charset="-122"/>
              </a:rPr>
              <a:t>计量泵前过滤措施</a:t>
            </a:r>
            <a:r>
              <a:rPr lang="zh-CN" altLang="zh-CN" sz="2400" dirty="0">
                <a:latin typeface="黑体" panose="02010609060101010101" pitchFamily="49" charset="-122"/>
                <a:ea typeface="黑体" panose="02010609060101010101" pitchFamily="49" charset="-122"/>
              </a:rPr>
              <a:t>，严格执行班前和班后过滤器清洗措施，确保有效清除固体机械杂质。</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（14）</a:t>
            </a:r>
            <a:r>
              <a:rPr lang="zh-CN" altLang="zh-CN" sz="2400" dirty="0">
                <a:solidFill>
                  <a:srgbClr val="FF0000"/>
                </a:solidFill>
                <a:latin typeface="黑体" panose="02010609060101010101" pitchFamily="49" charset="-122"/>
                <a:ea typeface="黑体" panose="02010609060101010101" pitchFamily="49" charset="-122"/>
              </a:rPr>
              <a:t>定期</a:t>
            </a:r>
            <a:r>
              <a:rPr lang="zh-CN" altLang="zh-CN" sz="2400" dirty="0">
                <a:latin typeface="黑体" panose="02010609060101010101" pitchFamily="49" charset="-122"/>
                <a:ea typeface="黑体" panose="02010609060101010101" pitchFamily="49" charset="-122"/>
              </a:rPr>
              <a:t>检查和维护生产区</a:t>
            </a:r>
            <a:r>
              <a:rPr lang="zh-CN" altLang="zh-CN" sz="2400" dirty="0">
                <a:solidFill>
                  <a:srgbClr val="FF0000"/>
                </a:solidFill>
                <a:latin typeface="黑体" panose="02010609060101010101" pitchFamily="49" charset="-122"/>
                <a:ea typeface="黑体" panose="02010609060101010101" pitchFamily="49" charset="-122"/>
              </a:rPr>
              <a:t>消防设施与器材有效性</a:t>
            </a:r>
            <a:r>
              <a:rPr lang="zh-CN" altLang="zh-CN" sz="2400" dirty="0">
                <a:latin typeface="黑体" panose="02010609060101010101" pitchFamily="49" charset="-122"/>
                <a:ea typeface="黑体" panose="02010609060101010101" pitchFamily="49" charset="-122"/>
              </a:rPr>
              <a:t>，及时更换失效灭火器等消防器材。</a:t>
            </a: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四、安全对策措施与建议</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89091" name="Rectangle 3"/>
          <p:cNvSpPr>
            <a:spLocks noGrp="1"/>
          </p:cNvSpPr>
          <p:nvPr>
            <p:ph idx="1"/>
          </p:nvPr>
        </p:nvSpPr>
        <p:spPr>
          <a:xfrm>
            <a:off x="352425" y="2189163"/>
            <a:ext cx="8696325" cy="3740167"/>
          </a:xfrm>
        </p:spPr>
        <p:txBody>
          <a:bodyPr vert="horz" wrap="square" lIns="91440" tIns="45720" rIns="91440" bIns="45720" anchor="t"/>
          <a:lstStyle/>
          <a:p>
            <a:pPr marL="0" indent="342900" eaLnBrk="1" hangingPunct="1">
              <a:spcBef>
                <a:spcPct val="0"/>
              </a:spcBef>
              <a:buNone/>
            </a:pPr>
            <a:r>
              <a:rPr lang="zh-CN" altLang="zh-CN" sz="2800" b="1" dirty="0">
                <a:solidFill>
                  <a:srgbClr val="000099"/>
                </a:solidFill>
                <a:latin typeface="黑体" panose="02010609060101010101" pitchFamily="49" charset="-122"/>
                <a:ea typeface="黑体" panose="02010609060101010101" pitchFamily="49" charset="-122"/>
              </a:rPr>
              <a:t>2、安全管理对策措施及建议</a:t>
            </a:r>
            <a:endParaRPr lang="zh-CN" altLang="zh-CN" sz="2000" dirty="0">
              <a:latin typeface="黑体" panose="02010609060101010101" pitchFamily="49" charset="-122"/>
              <a:ea typeface="黑体" panose="02010609060101010101" pitchFamily="49" charset="-122"/>
            </a:endParaRP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根据“安全第一、预防为主、综合治理”的安全生产方针，贯彻落实《安全生产法》等有关规定，该项目投产后，建议采取下列安全管理对策措施：</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（1）</a:t>
            </a:r>
            <a:r>
              <a:rPr lang="zh-CN" altLang="zh-CN" sz="2400" dirty="0">
                <a:solidFill>
                  <a:srgbClr val="FF0000"/>
                </a:solidFill>
                <a:latin typeface="黑体" panose="02010609060101010101" pitchFamily="49" charset="-122"/>
                <a:ea typeface="黑体" panose="02010609060101010101" pitchFamily="49" charset="-122"/>
              </a:rPr>
              <a:t>按照《民用爆炸物品生产、销售企业安全管理规程》（GB28263-2012)第5章要求，进一步完善项目相关程序。</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（2）结合该项目生产实际和需要，不断修订、补充和完善产品工艺规程、安全操作规程、安全管理制度等，加强在职员工安全培训</a:t>
            </a:r>
            <a:r>
              <a:rPr lang="zh-CN" altLang="zh-CN"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a:t>
            </a:r>
            <a:r>
              <a:rPr lang="zh-CN" altLang="en-US" sz="2400" dirty="0" smtClean="0">
                <a:solidFill>
                  <a:srgbClr val="000099"/>
                </a:solidFill>
                <a:latin typeface="黑体" panose="02010609060101010101" pitchFamily="49" charset="-122"/>
                <a:ea typeface="黑体" panose="02010609060101010101" pitchFamily="49" charset="-122"/>
              </a:rPr>
              <a:t>持续改进、修订、完善，以满足和适应生产实际需求）</a:t>
            </a:r>
            <a:endParaRPr lang="zh-CN" altLang="zh-CN" sz="2400" dirty="0">
              <a:solidFill>
                <a:srgbClr val="000099"/>
              </a:solidFill>
              <a:latin typeface="黑体" panose="02010609060101010101" pitchFamily="49" charset="-122"/>
              <a:ea typeface="黑体" panose="02010609060101010101" pitchFamily="49" charset="-122"/>
            </a:endParaRP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四、安全对策措施与建议</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90115" name="Rectangle 3"/>
          <p:cNvSpPr>
            <a:spLocks noGrp="1"/>
          </p:cNvSpPr>
          <p:nvPr>
            <p:ph idx="1"/>
          </p:nvPr>
        </p:nvSpPr>
        <p:spPr>
          <a:xfrm>
            <a:off x="209550" y="2476500"/>
            <a:ext cx="8696325" cy="2333625"/>
          </a:xfrm>
        </p:spPr>
        <p:txBody>
          <a:bodyPr vert="horz" wrap="square" lIns="91440" tIns="45720" rIns="91440" bIns="45720" anchor="t"/>
          <a:lstStyle/>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（3）</a:t>
            </a:r>
            <a:r>
              <a:rPr lang="zh-CN" altLang="zh-CN" sz="2400" dirty="0" smtClean="0">
                <a:latin typeface="黑体" panose="02010609060101010101" pitchFamily="49" charset="-122"/>
                <a:ea typeface="黑体" panose="02010609060101010101" pitchFamily="49" charset="-122"/>
              </a:rPr>
              <a:t>根据机构</a:t>
            </a:r>
            <a:r>
              <a:rPr lang="zh-CN" altLang="zh-CN" sz="2400" dirty="0">
                <a:latin typeface="黑体" panose="02010609060101010101" pitchFamily="49" charset="-122"/>
                <a:ea typeface="黑体" panose="02010609060101010101" pitchFamily="49" charset="-122"/>
              </a:rPr>
              <a:t>设置和人员调整状况</a:t>
            </a:r>
            <a:r>
              <a:rPr lang="zh-CN" altLang="zh-CN" sz="2400" dirty="0" smtClean="0">
                <a:latin typeface="黑体" panose="02010609060101010101" pitchFamily="49" charset="-122"/>
                <a:ea typeface="黑体" panose="02010609060101010101" pitchFamily="49" charset="-122"/>
              </a:rPr>
              <a:t>，</a:t>
            </a:r>
            <a:r>
              <a:rPr lang="zh-CN" altLang="zh-CN" sz="2400" dirty="0" smtClean="0">
                <a:solidFill>
                  <a:srgbClr val="FF0000"/>
                </a:solidFill>
                <a:latin typeface="黑体" panose="02010609060101010101" pitchFamily="49" charset="-122"/>
                <a:ea typeface="黑体" panose="02010609060101010101" pitchFamily="49" charset="-122"/>
              </a:rPr>
              <a:t>完善</a:t>
            </a:r>
            <a:r>
              <a:rPr lang="zh-CN" altLang="en-US" sz="2400" dirty="0" smtClean="0">
                <a:solidFill>
                  <a:srgbClr val="FF0000"/>
                </a:solidFill>
                <a:latin typeface="黑体" panose="02010609060101010101" pitchFamily="49" charset="-122"/>
                <a:ea typeface="黑体" panose="02010609060101010101" pitchFamily="49" charset="-122"/>
              </a:rPr>
              <a:t>补充</a:t>
            </a:r>
            <a:r>
              <a:rPr lang="zh-CN" altLang="zh-CN" sz="2400" dirty="0" smtClean="0">
                <a:latin typeface="黑体" panose="02010609060101010101" pitchFamily="49" charset="-122"/>
                <a:ea typeface="黑体" panose="02010609060101010101" pitchFamily="49" charset="-122"/>
              </a:rPr>
              <a:t>安全生产</a:t>
            </a:r>
            <a:r>
              <a:rPr lang="zh-CN" altLang="zh-CN" sz="2400" dirty="0">
                <a:latin typeface="黑体" panose="02010609060101010101" pitchFamily="49" charset="-122"/>
                <a:ea typeface="黑体" panose="02010609060101010101" pitchFamily="49" charset="-122"/>
              </a:rPr>
              <a:t>管理</a:t>
            </a:r>
            <a:r>
              <a:rPr lang="zh-CN" altLang="zh-CN" sz="2400" dirty="0" smtClean="0">
                <a:solidFill>
                  <a:srgbClr val="FF0000"/>
                </a:solidFill>
                <a:latin typeface="黑体" panose="02010609060101010101" pitchFamily="49" charset="-122"/>
                <a:ea typeface="黑体" panose="02010609060101010101" pitchFamily="49" charset="-122"/>
              </a:rPr>
              <a:t>机构</a:t>
            </a:r>
            <a:r>
              <a:rPr lang="zh-CN" altLang="en-US" sz="2400" dirty="0" smtClean="0">
                <a:solidFill>
                  <a:srgbClr val="FF0000"/>
                </a:solidFill>
                <a:latin typeface="黑体" panose="02010609060101010101" pitchFamily="49" charset="-122"/>
                <a:ea typeface="黑体" panose="02010609060101010101" pitchFamily="49" charset="-122"/>
              </a:rPr>
              <a:t>和人员</a:t>
            </a:r>
            <a:r>
              <a:rPr lang="zh-CN" altLang="zh-CN" sz="2400" dirty="0" smtClean="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按照《安全生产法》等要求，针对该项目采用的新工艺和设备，</a:t>
            </a:r>
            <a:r>
              <a:rPr lang="zh-CN" altLang="zh-CN" sz="2400" dirty="0">
                <a:solidFill>
                  <a:srgbClr val="FF0000"/>
                </a:solidFill>
                <a:latin typeface="黑体" panose="02010609060101010101" pitchFamily="49" charset="-122"/>
                <a:ea typeface="黑体" panose="02010609060101010101" pitchFamily="49" charset="-122"/>
              </a:rPr>
              <a:t>定期组织安全培训，提高职工队伍素质</a:t>
            </a:r>
            <a:r>
              <a:rPr lang="zh-CN" altLang="zh-CN" sz="2400" dirty="0">
                <a:latin typeface="黑体" panose="02010609060101010101" pitchFamily="49" charset="-122"/>
                <a:ea typeface="黑体" panose="02010609060101010101" pitchFamily="49" charset="-122"/>
              </a:rPr>
              <a:t>。</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（4）主要负责人和安全生产管理人员</a:t>
            </a:r>
            <a:r>
              <a:rPr lang="zh-CN" altLang="zh-CN" sz="2400" dirty="0">
                <a:solidFill>
                  <a:srgbClr val="FF0000"/>
                </a:solidFill>
                <a:latin typeface="黑体" panose="02010609060101010101" pitchFamily="49" charset="-122"/>
                <a:ea typeface="黑体" panose="02010609060101010101" pitchFamily="49" charset="-122"/>
              </a:rPr>
              <a:t>应定期</a:t>
            </a:r>
            <a:r>
              <a:rPr lang="zh-CN" altLang="zh-CN" sz="2400" dirty="0">
                <a:latin typeface="黑体" panose="02010609060101010101" pitchFamily="49" charset="-122"/>
                <a:ea typeface="黑体" panose="02010609060101010101" pitchFamily="49" charset="-122"/>
              </a:rPr>
              <a:t>参加继续教育等</a:t>
            </a:r>
            <a:r>
              <a:rPr lang="zh-CN" altLang="zh-CN" sz="2400" dirty="0">
                <a:solidFill>
                  <a:srgbClr val="FF0000"/>
                </a:solidFill>
                <a:latin typeface="黑体" panose="02010609060101010101" pitchFamily="49" charset="-122"/>
                <a:ea typeface="黑体" panose="02010609060101010101" pitchFamily="49" charset="-122"/>
              </a:rPr>
              <a:t>安全资格培训</a:t>
            </a:r>
            <a:r>
              <a:rPr lang="zh-CN" altLang="zh-CN" sz="2400" dirty="0">
                <a:latin typeface="黑体" panose="02010609060101010101" pitchFamily="49" charset="-122"/>
                <a:ea typeface="黑体" panose="02010609060101010101" pitchFamily="49" charset="-122"/>
              </a:rPr>
              <a:t>，并取得安全资格证书。</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（5）该项目各</a:t>
            </a:r>
            <a:r>
              <a:rPr lang="zh-CN" altLang="zh-CN" sz="2400" dirty="0" smtClean="0">
                <a:latin typeface="黑体" panose="02010609060101010101" pitchFamily="49" charset="-122"/>
                <a:ea typeface="黑体" panose="02010609060101010101" pitchFamily="49" charset="-122"/>
              </a:rPr>
              <a:t>岗位</a:t>
            </a:r>
            <a:r>
              <a:rPr lang="zh-CN" altLang="en-US" sz="2400" dirty="0" smtClean="0">
                <a:latin typeface="黑体" panose="02010609060101010101" pitchFamily="49" charset="-122"/>
                <a:ea typeface="黑体" panose="02010609060101010101" pitchFamily="49" charset="-122"/>
              </a:rPr>
              <a:t>员工</a:t>
            </a:r>
            <a:r>
              <a:rPr lang="zh-CN" altLang="zh-CN" sz="2400" dirty="0" smtClean="0">
                <a:latin typeface="黑体" panose="02010609060101010101" pitchFamily="49" charset="-122"/>
                <a:ea typeface="黑体" panose="02010609060101010101" pitchFamily="49" charset="-122"/>
              </a:rPr>
              <a:t>上岗</a:t>
            </a:r>
            <a:r>
              <a:rPr lang="zh-CN" altLang="zh-CN" sz="2400" dirty="0">
                <a:latin typeface="黑体" panose="02010609060101010101" pitchFamily="49" charset="-122"/>
                <a:ea typeface="黑体" panose="02010609060101010101" pitchFamily="49" charset="-122"/>
              </a:rPr>
              <a:t>前</a:t>
            </a:r>
            <a:r>
              <a:rPr lang="zh-CN" altLang="zh-CN" sz="2400" dirty="0" smtClean="0">
                <a:latin typeface="黑体" panose="02010609060101010101" pitchFamily="49" charset="-122"/>
                <a:ea typeface="黑体" panose="02010609060101010101" pitchFamily="49" charset="-122"/>
              </a:rPr>
              <a:t>，公司</a:t>
            </a:r>
            <a:r>
              <a:rPr lang="zh-CN" altLang="zh-CN" sz="2400" dirty="0">
                <a:solidFill>
                  <a:srgbClr val="FF0000"/>
                </a:solidFill>
                <a:latin typeface="黑体" panose="02010609060101010101" pitchFamily="49" charset="-122"/>
                <a:ea typeface="黑体" panose="02010609060101010101" pitchFamily="49" charset="-122"/>
              </a:rPr>
              <a:t>应</a:t>
            </a:r>
            <a:r>
              <a:rPr lang="zh-CN" altLang="zh-CN" sz="2400" dirty="0">
                <a:latin typeface="黑体" panose="02010609060101010101" pitchFamily="49" charset="-122"/>
                <a:ea typeface="黑体" panose="02010609060101010101" pitchFamily="49" charset="-122"/>
              </a:rPr>
              <a:t>组织</a:t>
            </a:r>
            <a:r>
              <a:rPr lang="zh-CN" altLang="zh-CN" sz="2400" dirty="0">
                <a:solidFill>
                  <a:srgbClr val="FF0000"/>
                </a:solidFill>
                <a:latin typeface="黑体" panose="02010609060101010101" pitchFamily="49" charset="-122"/>
                <a:ea typeface="黑体" panose="02010609060101010101" pitchFamily="49" charset="-122"/>
              </a:rPr>
              <a:t>安全教育和技能培训</a:t>
            </a:r>
            <a:r>
              <a:rPr lang="zh-CN" altLang="zh-CN" sz="2400" dirty="0">
                <a:latin typeface="黑体" panose="02010609060101010101" pitchFamily="49" charset="-122"/>
                <a:ea typeface="黑体" panose="02010609060101010101" pitchFamily="49" charset="-122"/>
              </a:rPr>
              <a:t>，经考试合格后持证上岗。</a:t>
            </a: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四、安全对策措施与建议</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91139" name="Rectangle 3"/>
          <p:cNvSpPr>
            <a:spLocks noGrp="1"/>
          </p:cNvSpPr>
          <p:nvPr>
            <p:ph idx="1"/>
          </p:nvPr>
        </p:nvSpPr>
        <p:spPr>
          <a:xfrm>
            <a:off x="447675" y="2357430"/>
            <a:ext cx="8696325" cy="3116264"/>
          </a:xfrm>
        </p:spPr>
        <p:txBody>
          <a:bodyPr vert="horz" wrap="square" lIns="91440" tIns="45720" rIns="91440" bIns="45720" anchor="t"/>
          <a:lstStyle/>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（6）根据项目生产区生产线特点，</a:t>
            </a:r>
            <a:r>
              <a:rPr lang="zh-CN" altLang="zh-CN" sz="2400" dirty="0">
                <a:solidFill>
                  <a:srgbClr val="FF0000"/>
                </a:solidFill>
                <a:latin typeface="黑体" panose="02010609060101010101" pitchFamily="49" charset="-122"/>
                <a:ea typeface="黑体" panose="02010609060101010101" pitchFamily="49" charset="-122"/>
              </a:rPr>
              <a:t>修订完善</a:t>
            </a:r>
            <a:r>
              <a:rPr lang="zh-CN" altLang="zh-CN" sz="2400" dirty="0">
                <a:latin typeface="黑体" panose="02010609060101010101" pitchFamily="49" charset="-122"/>
                <a:ea typeface="黑体" panose="02010609060101010101" pitchFamily="49" charset="-122"/>
              </a:rPr>
              <a:t>生产安全事故应急救援预案，</a:t>
            </a:r>
            <a:r>
              <a:rPr lang="zh-CN" altLang="zh-CN" sz="2400" dirty="0">
                <a:solidFill>
                  <a:srgbClr val="FF0000"/>
                </a:solidFill>
                <a:latin typeface="黑体" panose="02010609060101010101" pitchFamily="49" charset="-122"/>
                <a:ea typeface="黑体" panose="02010609060101010101" pitchFamily="49" charset="-122"/>
              </a:rPr>
              <a:t>定期</a:t>
            </a:r>
            <a:r>
              <a:rPr lang="zh-CN" altLang="zh-CN" sz="2400" dirty="0">
                <a:latin typeface="黑体" panose="02010609060101010101" pitchFamily="49" charset="-122"/>
                <a:ea typeface="黑体" panose="02010609060101010101" pitchFamily="49" charset="-122"/>
              </a:rPr>
              <a:t>组织员工培训和演练，并做好演练总结。</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（7）根据WJ9063-2010《民用爆炸物品生产专用设备安全使用年限管理规定》要求，</a:t>
            </a:r>
            <a:r>
              <a:rPr lang="zh-CN" altLang="zh-CN" sz="2400" dirty="0">
                <a:solidFill>
                  <a:srgbClr val="FF0000"/>
                </a:solidFill>
                <a:latin typeface="黑体" panose="02010609060101010101" pitchFamily="49" charset="-122"/>
                <a:ea typeface="黑体" panose="02010609060101010101" pitchFamily="49" charset="-122"/>
              </a:rPr>
              <a:t>严格落实</a:t>
            </a:r>
            <a:r>
              <a:rPr lang="zh-CN" altLang="zh-CN" sz="2400" dirty="0">
                <a:latin typeface="黑体" panose="02010609060101010101" pitchFamily="49" charset="-122"/>
                <a:ea typeface="黑体" panose="02010609060101010101" pitchFamily="49" charset="-122"/>
              </a:rPr>
              <a:t>民爆专用设备</a:t>
            </a:r>
            <a:r>
              <a:rPr lang="zh-CN" altLang="zh-CN" sz="2400" dirty="0">
                <a:solidFill>
                  <a:srgbClr val="FF0000"/>
                </a:solidFill>
                <a:latin typeface="黑体" panose="02010609060101010101" pitchFamily="49" charset="-122"/>
                <a:ea typeface="黑体" panose="02010609060101010101" pitchFamily="49" charset="-122"/>
              </a:rPr>
              <a:t>安全使用年限管理规定。</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（8）结合该项目实际，</a:t>
            </a:r>
            <a:r>
              <a:rPr lang="zh-CN" altLang="zh-CN" sz="2400" dirty="0">
                <a:solidFill>
                  <a:srgbClr val="FF0000"/>
                </a:solidFill>
                <a:latin typeface="黑体" panose="02010609060101010101" pitchFamily="49" charset="-122"/>
                <a:ea typeface="黑体" panose="02010609060101010101" pitchFamily="49" charset="-122"/>
              </a:rPr>
              <a:t>应完善</a:t>
            </a:r>
            <a:r>
              <a:rPr lang="zh-CN" altLang="zh-CN" sz="2400" dirty="0">
                <a:latin typeface="黑体" panose="02010609060101010101" pitchFamily="49" charset="-122"/>
                <a:ea typeface="黑体" panose="02010609060101010101" pitchFamily="49" charset="-122"/>
              </a:rPr>
              <a:t>安全</a:t>
            </a:r>
            <a:r>
              <a:rPr lang="zh-CN" altLang="zh-CN" sz="2400" dirty="0">
                <a:solidFill>
                  <a:srgbClr val="FF0000"/>
                </a:solidFill>
                <a:latin typeface="黑体" panose="02010609060101010101" pitchFamily="49" charset="-122"/>
                <a:ea typeface="黑体" panose="02010609060101010101" pitchFamily="49" charset="-122"/>
              </a:rPr>
              <a:t>办公会议落实记录、完善设备维修计划、完善不合格品处理记录。</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（9）</a:t>
            </a:r>
            <a:r>
              <a:rPr lang="zh-CN" altLang="zh-CN" sz="2400" dirty="0">
                <a:solidFill>
                  <a:srgbClr val="FF0000"/>
                </a:solidFill>
                <a:latin typeface="黑体" panose="02010609060101010101" pitchFamily="49" charset="-122"/>
                <a:ea typeface="黑体" panose="02010609060101010101" pitchFamily="49" charset="-122"/>
              </a:rPr>
              <a:t>持续开展</a:t>
            </a:r>
            <a:r>
              <a:rPr lang="zh-CN" altLang="zh-CN" sz="2400" dirty="0">
                <a:latin typeface="黑体" panose="02010609060101010101" pitchFamily="49" charset="-122"/>
                <a:ea typeface="黑体" panose="02010609060101010101" pitchFamily="49" charset="-122"/>
              </a:rPr>
              <a:t>安全生产</a:t>
            </a:r>
            <a:r>
              <a:rPr lang="zh-CN" altLang="zh-CN" sz="2400" dirty="0">
                <a:solidFill>
                  <a:srgbClr val="FF0000"/>
                </a:solidFill>
                <a:latin typeface="黑体" panose="02010609060101010101" pitchFamily="49" charset="-122"/>
                <a:ea typeface="黑体" panose="02010609060101010101" pitchFamily="49" charset="-122"/>
              </a:rPr>
              <a:t>标准化工作</a:t>
            </a:r>
            <a:r>
              <a:rPr lang="zh-CN" altLang="zh-CN" sz="2400" dirty="0">
                <a:latin typeface="黑体" panose="02010609060101010101" pitchFamily="49" charset="-122"/>
                <a:ea typeface="黑体" panose="02010609060101010101" pitchFamily="49" charset="-122"/>
              </a:rPr>
              <a:t>。</a:t>
            </a: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四、安全对策措施与建议</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92163" name="Rectangle 3"/>
          <p:cNvSpPr>
            <a:spLocks noGrp="1"/>
          </p:cNvSpPr>
          <p:nvPr>
            <p:ph idx="1"/>
          </p:nvPr>
        </p:nvSpPr>
        <p:spPr>
          <a:xfrm>
            <a:off x="425450" y="2189163"/>
            <a:ext cx="8696325" cy="3330575"/>
          </a:xfrm>
        </p:spPr>
        <p:txBody>
          <a:bodyPr vert="horz" wrap="square" lIns="91440" tIns="45720" rIns="91440" bIns="45720" anchor="t"/>
          <a:lstStyle/>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（10）</a:t>
            </a:r>
            <a:r>
              <a:rPr lang="zh-CN" altLang="zh-CN" sz="2400" dirty="0">
                <a:solidFill>
                  <a:srgbClr val="FF0000"/>
                </a:solidFill>
                <a:latin typeface="黑体" panose="02010609060101010101" pitchFamily="49" charset="-122"/>
                <a:ea typeface="黑体" panose="02010609060101010101" pitchFamily="49" charset="-122"/>
              </a:rPr>
              <a:t>当该项目有关工艺技术或设备有重大调整时</a:t>
            </a:r>
            <a:r>
              <a:rPr lang="zh-CN" altLang="zh-CN" sz="2400" dirty="0">
                <a:latin typeface="黑体" panose="02010609060101010101" pitchFamily="49" charset="-122"/>
                <a:ea typeface="黑体" panose="02010609060101010101" pitchFamily="49" charset="-122"/>
              </a:rPr>
              <a:t>，</a:t>
            </a:r>
            <a:r>
              <a:rPr lang="zh-CN" altLang="zh-CN" sz="2400" dirty="0">
                <a:solidFill>
                  <a:srgbClr val="FF0000"/>
                </a:solidFill>
                <a:latin typeface="黑体" panose="02010609060101010101" pitchFamily="49" charset="-122"/>
                <a:ea typeface="黑体" panose="02010609060101010101" pitchFamily="49" charset="-122"/>
              </a:rPr>
              <a:t>应重新履行</a:t>
            </a:r>
            <a:r>
              <a:rPr lang="zh-CN" altLang="zh-CN" sz="2400" dirty="0">
                <a:latin typeface="黑体" panose="02010609060101010101" pitchFamily="49" charset="-122"/>
                <a:ea typeface="黑体" panose="02010609060101010101" pitchFamily="49" charset="-122"/>
              </a:rPr>
              <a:t>民爆行业</a:t>
            </a:r>
            <a:r>
              <a:rPr lang="zh-CN" altLang="zh-CN" sz="2400" dirty="0">
                <a:solidFill>
                  <a:srgbClr val="FF0000"/>
                </a:solidFill>
                <a:latin typeface="黑体" panose="02010609060101010101" pitchFamily="49" charset="-122"/>
                <a:ea typeface="黑体" panose="02010609060101010101" pitchFamily="49" charset="-122"/>
              </a:rPr>
              <a:t>管理手续</a:t>
            </a:r>
            <a:r>
              <a:rPr lang="zh-CN" altLang="zh-CN" sz="2400" dirty="0">
                <a:latin typeface="黑体" panose="02010609060101010101" pitchFamily="49" charset="-122"/>
                <a:ea typeface="黑体" panose="02010609060101010101" pitchFamily="49" charset="-122"/>
              </a:rPr>
              <a:t>或咨询具有民爆器材制造业资质的安全评价机构，并</a:t>
            </a:r>
            <a:r>
              <a:rPr lang="zh-CN" altLang="zh-CN" sz="2400" dirty="0">
                <a:solidFill>
                  <a:srgbClr val="FF0000"/>
                </a:solidFill>
                <a:latin typeface="黑体" panose="02010609060101010101" pitchFamily="49" charset="-122"/>
                <a:ea typeface="黑体" panose="02010609060101010101" pitchFamily="49" charset="-122"/>
              </a:rPr>
              <a:t>出具咨询意见</a:t>
            </a:r>
            <a:r>
              <a:rPr lang="zh-CN" altLang="zh-CN" sz="2400" dirty="0">
                <a:latin typeface="黑体" panose="02010609060101010101" pitchFamily="49" charset="-122"/>
                <a:ea typeface="黑体" panose="02010609060101010101" pitchFamily="49" charset="-122"/>
              </a:rPr>
              <a:t>。</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（11）</a:t>
            </a:r>
            <a:r>
              <a:rPr lang="zh-CN" altLang="zh-CN" sz="2400" dirty="0">
                <a:solidFill>
                  <a:srgbClr val="FF0000"/>
                </a:solidFill>
                <a:latin typeface="黑体" panose="02010609060101010101" pitchFamily="49" charset="-122"/>
                <a:ea typeface="黑体" panose="02010609060101010101" pitchFamily="49" charset="-122"/>
              </a:rPr>
              <a:t>严格执行</a:t>
            </a:r>
            <a:r>
              <a:rPr lang="zh-CN" altLang="zh-CN" sz="2400" dirty="0">
                <a:latin typeface="黑体" panose="02010609060101010101" pitchFamily="49" charset="-122"/>
                <a:ea typeface="黑体" panose="02010609060101010101" pitchFamily="49" charset="-122"/>
              </a:rPr>
              <a:t>安全技术操作规程和维修规程，</a:t>
            </a:r>
            <a:r>
              <a:rPr lang="zh-CN" altLang="zh-CN" sz="2400" dirty="0">
                <a:solidFill>
                  <a:srgbClr val="FF0000"/>
                </a:solidFill>
                <a:latin typeface="黑体" panose="02010609060101010101" pitchFamily="49" charset="-122"/>
                <a:ea typeface="黑体" panose="02010609060101010101" pitchFamily="49" charset="-122"/>
              </a:rPr>
              <a:t>进一步明确乳化器、敏化机、装药机清理和维修安全注意事项</a:t>
            </a:r>
            <a:r>
              <a:rPr lang="zh-CN" altLang="zh-CN" sz="2400" dirty="0">
                <a:latin typeface="黑体" panose="02010609060101010101" pitchFamily="49" charset="-122"/>
                <a:ea typeface="黑体" panose="02010609060101010101" pitchFamily="49" charset="-122"/>
              </a:rPr>
              <a:t>；</a:t>
            </a:r>
            <a:r>
              <a:rPr lang="zh-CN" altLang="zh-CN" sz="2400" dirty="0">
                <a:solidFill>
                  <a:srgbClr val="FF0000"/>
                </a:solidFill>
                <a:latin typeface="黑体" panose="02010609060101010101" pitchFamily="49" charset="-122"/>
                <a:ea typeface="黑体" panose="02010609060101010101" pitchFamily="49" charset="-122"/>
              </a:rPr>
              <a:t>严格</a:t>
            </a:r>
            <a:r>
              <a:rPr lang="zh-CN" altLang="zh-CN" sz="2400" dirty="0">
                <a:latin typeface="黑体" panose="02010609060101010101" pitchFamily="49" charset="-122"/>
                <a:ea typeface="黑体" panose="02010609060101010101" pitchFamily="49" charset="-122"/>
              </a:rPr>
              <a:t>执行</a:t>
            </a:r>
            <a:r>
              <a:rPr lang="zh-CN" altLang="zh-CN" sz="2400" dirty="0">
                <a:solidFill>
                  <a:srgbClr val="FF0000"/>
                </a:solidFill>
                <a:latin typeface="黑体" panose="02010609060101010101" pitchFamily="49" charset="-122"/>
                <a:ea typeface="黑体" panose="02010609060101010101" pitchFamily="49" charset="-122"/>
              </a:rPr>
              <a:t>动火动焊制度</a:t>
            </a:r>
            <a:r>
              <a:rPr lang="zh-CN" altLang="zh-CN" sz="2400" dirty="0">
                <a:latin typeface="黑体" panose="02010609060101010101" pitchFamily="49" charset="-122"/>
                <a:ea typeface="黑体" panose="02010609060101010101" pitchFamily="49" charset="-122"/>
              </a:rPr>
              <a:t>。</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（12）</a:t>
            </a:r>
            <a:r>
              <a:rPr lang="zh-CN" altLang="zh-CN" sz="2400" dirty="0">
                <a:solidFill>
                  <a:srgbClr val="FF0000"/>
                </a:solidFill>
                <a:latin typeface="黑体" panose="02010609060101010101" pitchFamily="49" charset="-122"/>
                <a:ea typeface="黑体" panose="02010609060101010101" pitchFamily="49" charset="-122"/>
              </a:rPr>
              <a:t>严格执行</a:t>
            </a:r>
            <a:r>
              <a:rPr lang="zh-CN" altLang="zh-CN" sz="2400" dirty="0">
                <a:latin typeface="黑体" panose="02010609060101010101" pitchFamily="49" charset="-122"/>
                <a:ea typeface="黑体" panose="02010609060101010101" pitchFamily="49" charset="-122"/>
              </a:rPr>
              <a:t>有关安全生产法律法规、标准和企业安全管理制度，</a:t>
            </a:r>
            <a:r>
              <a:rPr lang="zh-CN" altLang="zh-CN" sz="2800" dirty="0">
                <a:solidFill>
                  <a:srgbClr val="FF0000"/>
                </a:solidFill>
                <a:latin typeface="方正舒体" pitchFamily="2" charset="-122"/>
                <a:ea typeface="方正舒体" pitchFamily="2" charset="-122"/>
              </a:rPr>
              <a:t>贯彻落实本报告中提出的安全对策措施及建议</a:t>
            </a:r>
            <a:r>
              <a:rPr lang="zh-CN" altLang="zh-CN" sz="2400" dirty="0">
                <a:latin typeface="黑体" panose="02010609060101010101" pitchFamily="49" charset="-122"/>
                <a:ea typeface="黑体" panose="02010609060101010101" pitchFamily="49" charset="-122"/>
              </a:rPr>
              <a:t>。</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（13）</a:t>
            </a:r>
            <a:r>
              <a:rPr lang="zh-CN" altLang="zh-CN" b="1" dirty="0">
                <a:solidFill>
                  <a:srgbClr val="FF0000"/>
                </a:solidFill>
                <a:latin typeface="方正舒体" pitchFamily="2" charset="-122"/>
                <a:ea typeface="方正舒体" pitchFamily="2" charset="-122"/>
              </a:rPr>
              <a:t>贯彻和落实民爆行业规定的其它安全对策措施</a:t>
            </a:r>
            <a:r>
              <a:rPr lang="zh-CN" altLang="zh-CN" sz="2400" dirty="0" smtClean="0">
                <a:latin typeface="黑体" panose="02010609060101010101" pitchFamily="49" charset="-122"/>
                <a:ea typeface="黑体" panose="02010609060101010101" pitchFamily="49" charset="-122"/>
              </a:rPr>
              <a:t>。</a:t>
            </a:r>
            <a:r>
              <a:rPr lang="zh-CN" altLang="en-US" sz="2400" dirty="0" smtClean="0">
                <a:latin typeface="黑体" panose="02010609060101010101" pitchFamily="49" charset="-122"/>
                <a:ea typeface="黑体" panose="02010609060101010101" pitchFamily="49" charset="-122"/>
              </a:rPr>
              <a:t>（</a:t>
            </a:r>
            <a:r>
              <a:rPr lang="zh-CN" altLang="en-US" sz="2400" dirty="0" smtClean="0">
                <a:solidFill>
                  <a:srgbClr val="0033CC"/>
                </a:solidFill>
                <a:latin typeface="黑体" panose="02010609060101010101" pitchFamily="49" charset="-122"/>
                <a:ea typeface="黑体" panose="02010609060101010101" pitchFamily="49" charset="-122"/>
              </a:rPr>
              <a:t>兜底</a:t>
            </a:r>
            <a:r>
              <a:rPr lang="zh-CN" altLang="en-US" sz="2400" dirty="0" smtClean="0">
                <a:latin typeface="黑体" panose="02010609060101010101" pitchFamily="49" charset="-122"/>
                <a:ea typeface="黑体" panose="02010609060101010101" pitchFamily="49" charset="-122"/>
              </a:rPr>
              <a:t>）</a:t>
            </a:r>
            <a:endParaRPr lang="zh-CN" altLang="zh-CN" sz="2400" dirty="0">
              <a:latin typeface="黑体" panose="02010609060101010101" pitchFamily="49" charset="-122"/>
              <a:ea typeface="黑体" panose="02010609060101010101" pitchFamily="49" charset="-122"/>
            </a:endParaRP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四、安全对策措施与建议</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4150" y="2386013"/>
            <a:ext cx="538163" cy="2676525"/>
          </a:xfrm>
          <a:prstGeom prst="rect">
            <a:avLst/>
          </a:prstGeom>
          <a:solidFill>
            <a:schemeClr val="accent6">
              <a:lumMod val="75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28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安全评价</a:t>
            </a:r>
            <a:r>
              <a:rPr kumimoji="0" lang="zh-CN" altLang="en-US" sz="28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rPr>
              <a:t>意义</a:t>
            </a:r>
          </a:p>
        </p:txBody>
      </p:sp>
      <p:sp>
        <p:nvSpPr>
          <p:cNvPr id="3" name="文本框 2"/>
          <p:cNvSpPr txBox="1"/>
          <p:nvPr/>
        </p:nvSpPr>
        <p:spPr>
          <a:xfrm>
            <a:off x="722313" y="1571625"/>
            <a:ext cx="8388350" cy="4579938"/>
          </a:xfrm>
          <a:prstGeom prst="rect">
            <a:avLst/>
          </a:prstGeom>
          <a:solidFill>
            <a:schemeClr val="accent2">
              <a:lumMod val="20000"/>
              <a:lumOff val="80000"/>
            </a:schemeClr>
          </a:solidFill>
        </p:spPr>
        <p:txBody>
          <a:bodyPr>
            <a:spAutoFit/>
          </a:bodyPr>
          <a:lstStyle/>
          <a:p>
            <a:pPr marL="0" marR="0" lvl="1" indent="0" algn="l" defTabSz="914400" rtl="0" eaLnBrk="1" fontAlgn="base" latinLnBrk="0" hangingPunct="1">
              <a:lnSpc>
                <a:spcPct val="100000"/>
              </a:lnSpc>
              <a:spcBef>
                <a:spcPct val="0"/>
              </a:spcBef>
              <a:spcAft>
                <a:spcPct val="35000"/>
              </a:spcAft>
              <a:buClrTx/>
              <a:buSzTx/>
              <a:buFont typeface="Arial" panose="020B0604020202020204" pitchFamily="34" charset="0"/>
              <a:buNone/>
              <a:defRPr/>
            </a:pPr>
            <a:r>
              <a:rPr kumimoji="0" lang="x-none" sz="2400" b="1" i="0" u="none" strike="noStrike" kern="1200" cap="none" spc="0" normalizeH="0" baseline="0" noProof="1">
                <a:ln>
                  <a:noFill/>
                </a:ln>
                <a:solidFill>
                  <a:srgbClr val="0033CC"/>
                </a:solidFill>
                <a:effectLst/>
                <a:uLnTx/>
                <a:uFillTx/>
                <a:latin typeface="Arial" panose="020B0604020202020204" pitchFamily="34" charset="0"/>
                <a:ea typeface="隶书" panose="02010509060101010101" pitchFamily="49" charset="-122"/>
                <a:cs typeface="+mn-cs"/>
                <a:sym typeface="+mn-ea"/>
              </a:rPr>
              <a:t>(</a:t>
            </a:r>
            <a:r>
              <a:rPr kumimoji="0" lang="en-US" altLang="x-none" sz="2400" b="1" i="0" u="none" strike="noStrike" kern="1200" cap="none" spc="0" normalizeH="0" baseline="0" noProof="1">
                <a:ln>
                  <a:noFill/>
                </a:ln>
                <a:solidFill>
                  <a:srgbClr val="0033CC"/>
                </a:solidFill>
                <a:effectLst/>
                <a:uLnTx/>
                <a:uFillTx/>
                <a:latin typeface="Arial" panose="020B0604020202020204" pitchFamily="34" charset="0"/>
                <a:ea typeface="隶书" panose="02010509060101010101" pitchFamily="49" charset="-122"/>
                <a:cs typeface="+mn-cs"/>
                <a:sym typeface="+mn-ea"/>
              </a:rPr>
              <a:t>3</a:t>
            </a:r>
            <a:r>
              <a:rPr kumimoji="0" lang="x-none" sz="2400" b="1" i="0" u="none" strike="noStrike" kern="1200" cap="none" spc="0" normalizeH="0" baseline="0" noProof="1">
                <a:ln>
                  <a:noFill/>
                </a:ln>
                <a:solidFill>
                  <a:srgbClr val="0033CC"/>
                </a:solidFill>
                <a:effectLst/>
                <a:uLnTx/>
                <a:uFillTx/>
                <a:latin typeface="Arial" panose="020B0604020202020204" pitchFamily="34" charset="0"/>
                <a:ea typeface="隶书" panose="02010509060101010101" pitchFamily="49" charset="-122"/>
                <a:cs typeface="+mn-cs"/>
                <a:sym typeface="+mn-ea"/>
              </a:rPr>
              <a:t>)有助于政府安全监督管理部门对生产经营单位的安全生产实行宏观控制</a:t>
            </a:r>
            <a:endParaRPr kumimoji="0" lang="zh-CN" altLang="x-none" sz="2400" b="1" i="0" u="none" strike="noStrike" kern="1200" cap="none" spc="0" normalizeH="0" baseline="0" noProof="1">
              <a:ln>
                <a:noFill/>
              </a:ln>
              <a:solidFill>
                <a:schemeClr val="tx1"/>
              </a:solidFill>
              <a:effectLst/>
              <a:uLnTx/>
              <a:uFillTx/>
              <a:latin typeface="Arial" panose="020B0604020202020204" pitchFamily="34" charset="0"/>
              <a:ea typeface="隶书" panose="02010509060101010101" pitchFamily="49" charset="-122"/>
              <a:cs typeface="+mn-cs"/>
              <a:sym typeface="+mn-ea"/>
            </a:endParaRPr>
          </a:p>
          <a:p>
            <a:pPr marL="342900" marR="0" lvl="1" indent="-342900" algn="l" defTabSz="914400" rtl="0" eaLnBrk="1" fontAlgn="base" latinLnBrk="0" hangingPunct="1">
              <a:lnSpc>
                <a:spcPct val="100000"/>
              </a:lnSpc>
              <a:spcBef>
                <a:spcPct val="0"/>
              </a:spcBef>
              <a:spcAft>
                <a:spcPct val="15000"/>
              </a:spcAft>
              <a:buClrTx/>
              <a:buSzTx/>
              <a:buFont typeface="Wingdings" panose="05000000000000000000" charset="0"/>
              <a:buChar char="Ø"/>
              <a:defRPr/>
            </a:pPr>
            <a:r>
              <a:rPr kumimoji="0" lang="x-none" sz="2000" b="1" i="0" u="none" strike="noStrike" kern="1200" cap="none" spc="0" normalizeH="0" baseline="0" noProof="1">
                <a:ln>
                  <a:noFill/>
                </a:ln>
                <a:solidFill>
                  <a:srgbClr val="006600"/>
                </a:solidFill>
                <a:effectLst/>
                <a:uLnTx/>
                <a:uFillTx/>
                <a:latin typeface="Arial" panose="020B0604020202020204" pitchFamily="34" charset="0"/>
                <a:ea typeface="隶书" panose="02010509060101010101" pitchFamily="49" charset="-122"/>
                <a:cs typeface="+mn-cs"/>
                <a:sym typeface="+mn-ea"/>
              </a:rPr>
              <a:t>安全预评价将有效地提高工程安全设计的质量和投产后的安全可靠程度;</a:t>
            </a:r>
            <a:endParaRPr kumimoji="0" lang="zh-CN" sz="2000" b="1" i="0" u="none" strike="noStrike" kern="1200" cap="none" spc="0" normalizeH="0" baseline="0" noProof="1">
              <a:ln>
                <a:noFill/>
              </a:ln>
              <a:solidFill>
                <a:schemeClr val="tx1"/>
              </a:solidFill>
              <a:effectLst/>
              <a:uLnTx/>
              <a:uFillTx/>
              <a:latin typeface="Arial" panose="020B0604020202020204" pitchFamily="34" charset="0"/>
              <a:ea typeface="隶书" panose="02010509060101010101" pitchFamily="49" charset="-122"/>
              <a:cs typeface="+mn-cs"/>
            </a:endParaRPr>
          </a:p>
          <a:p>
            <a:pPr marL="342900" marR="0" lvl="1" indent="-342900" algn="l" defTabSz="914400" rtl="0" eaLnBrk="1" fontAlgn="base" latinLnBrk="0" hangingPunct="1">
              <a:lnSpc>
                <a:spcPct val="100000"/>
              </a:lnSpc>
              <a:spcBef>
                <a:spcPct val="0"/>
              </a:spcBef>
              <a:spcAft>
                <a:spcPct val="15000"/>
              </a:spcAft>
              <a:buClrTx/>
              <a:buSzTx/>
              <a:buFont typeface="Wingdings" panose="05000000000000000000" charset="0"/>
              <a:buChar char="Ø"/>
              <a:defRPr/>
            </a:pPr>
            <a:r>
              <a:rPr kumimoji="0" lang="x-none" sz="2000" b="1" i="0" u="none" strike="noStrike" kern="1200" cap="none" spc="0" normalizeH="0" baseline="0" noProof="1">
                <a:ln>
                  <a:noFill/>
                </a:ln>
                <a:solidFill>
                  <a:srgbClr val="660066"/>
                </a:solidFill>
                <a:effectLst/>
                <a:uLnTx/>
                <a:uFillTx/>
                <a:latin typeface="Arial" panose="020B0604020202020204" pitchFamily="34" charset="0"/>
                <a:ea typeface="隶书" panose="02010509060101010101" pitchFamily="49" charset="-122"/>
                <a:cs typeface="+mn-cs"/>
                <a:sym typeface="+mn-ea"/>
              </a:rPr>
              <a:t>投产时的安全验收评价将根据国家有关技术标准、规范对设备、设施和系统进行符合性评价，提高安全达标水平;</a:t>
            </a:r>
            <a:endParaRPr kumimoji="0" lang="zh-CN" sz="2000" b="1" i="0" u="none" strike="noStrike" kern="1200" cap="none" spc="0" normalizeH="0" baseline="0" noProof="1">
              <a:ln>
                <a:noFill/>
              </a:ln>
              <a:solidFill>
                <a:srgbClr val="660066"/>
              </a:solidFill>
              <a:effectLst/>
              <a:uLnTx/>
              <a:uFillTx/>
              <a:latin typeface="Arial" panose="020B0604020202020204" pitchFamily="34" charset="0"/>
              <a:ea typeface="隶书" panose="02010509060101010101" pitchFamily="49" charset="-122"/>
              <a:cs typeface="+mn-cs"/>
              <a:sym typeface="+mn-ea"/>
            </a:endParaRPr>
          </a:p>
          <a:p>
            <a:pPr marL="342900" marR="0" lvl="1" indent="-342900" algn="l" defTabSz="914400" rtl="0" eaLnBrk="1" fontAlgn="base" latinLnBrk="0" hangingPunct="1">
              <a:lnSpc>
                <a:spcPct val="100000"/>
              </a:lnSpc>
              <a:spcBef>
                <a:spcPct val="0"/>
              </a:spcBef>
              <a:spcAft>
                <a:spcPct val="15000"/>
              </a:spcAft>
              <a:buClrTx/>
              <a:buSzTx/>
              <a:buFont typeface="Wingdings" panose="05000000000000000000" charset="0"/>
              <a:buChar char="Ø"/>
              <a:defRPr/>
            </a:pPr>
            <a:r>
              <a:rPr kumimoji="0" lang="x-none" sz="2000" b="1" i="0" u="none" strike="noStrike" kern="1200" cap="none" spc="0" normalizeH="0" baseline="0" noProof="1">
                <a:ln>
                  <a:noFill/>
                </a:ln>
                <a:solidFill>
                  <a:schemeClr val="accent2">
                    <a:lumMod val="50000"/>
                  </a:schemeClr>
                </a:solidFill>
                <a:effectLst/>
                <a:uLnTx/>
                <a:uFillTx/>
                <a:latin typeface="Arial" panose="020B0604020202020204" pitchFamily="34" charset="0"/>
                <a:ea typeface="隶书" panose="02010509060101010101" pitchFamily="49" charset="-122"/>
                <a:cs typeface="+mn-cs"/>
                <a:sym typeface="+mn-ea"/>
              </a:rPr>
              <a:t>系统运</a:t>
            </a:r>
            <a:r>
              <a:rPr kumimoji="0" lang="zh-CN" altLang="en-US" sz="2000" b="1" i="0" u="none" strike="noStrike" kern="1200" cap="none" spc="0" normalizeH="0" baseline="0" noProof="1">
                <a:ln>
                  <a:noFill/>
                </a:ln>
                <a:solidFill>
                  <a:schemeClr val="accent2">
                    <a:lumMod val="50000"/>
                  </a:schemeClr>
                </a:solidFill>
                <a:effectLst/>
                <a:uLnTx/>
                <a:uFillTx/>
                <a:latin typeface="Arial" panose="020B0604020202020204" pitchFamily="34" charset="0"/>
                <a:ea typeface="隶书" panose="02010509060101010101" pitchFamily="49" charset="-122"/>
                <a:cs typeface="+mn-cs"/>
                <a:sym typeface="+mn-ea"/>
              </a:rPr>
              <a:t>行</a:t>
            </a:r>
            <a:r>
              <a:rPr kumimoji="0" lang="x-none" sz="2000" b="1" i="0" u="none" strike="noStrike" kern="1200" cap="none" spc="0" normalizeH="0" baseline="0" noProof="1">
                <a:ln>
                  <a:noFill/>
                </a:ln>
                <a:solidFill>
                  <a:schemeClr val="accent2">
                    <a:lumMod val="50000"/>
                  </a:schemeClr>
                </a:solidFill>
                <a:effectLst/>
                <a:uLnTx/>
                <a:uFillTx/>
                <a:latin typeface="Arial" panose="020B0604020202020204" pitchFamily="34" charset="0"/>
                <a:ea typeface="隶书" panose="02010509060101010101" pitchFamily="49" charset="-122"/>
                <a:cs typeface="+mn-cs"/>
                <a:sym typeface="+mn-ea"/>
              </a:rPr>
              <a:t>阶段的安全技术、安全管理、安全教育等方面的安全状况综合评价，可客观地对生产经营单位安全水平做出结论，使生产经营单位不仅了解可能存在的危险性，而且明确如何改进安全状况，同时也为安全监督管理部门了解生产经营单位安全生产现状、实施宏观控制提供基础资料;</a:t>
            </a:r>
            <a:endParaRPr kumimoji="0" lang="zh-CN" sz="2000" b="1" i="0" u="none" strike="noStrike" kern="1200" cap="none" spc="0" normalizeH="0" baseline="0" noProof="1">
              <a:ln>
                <a:noFill/>
              </a:ln>
              <a:solidFill>
                <a:srgbClr val="CC0000"/>
              </a:solidFill>
              <a:effectLst/>
              <a:uLnTx/>
              <a:uFillTx/>
              <a:latin typeface="Arial" panose="020B0604020202020204" pitchFamily="34" charset="0"/>
              <a:ea typeface="隶书" panose="02010509060101010101" pitchFamily="49" charset="-122"/>
              <a:cs typeface="+mn-cs"/>
              <a:sym typeface="+mn-ea"/>
            </a:endParaRPr>
          </a:p>
          <a:p>
            <a:pPr marL="342900" marR="0" lvl="1" indent="-342900" algn="l" defTabSz="914400" rtl="0" eaLnBrk="1" fontAlgn="base" latinLnBrk="0" hangingPunct="1">
              <a:lnSpc>
                <a:spcPct val="100000"/>
              </a:lnSpc>
              <a:spcBef>
                <a:spcPct val="0"/>
              </a:spcBef>
              <a:spcAft>
                <a:spcPct val="15000"/>
              </a:spcAft>
              <a:buClrTx/>
              <a:buSzTx/>
              <a:buFont typeface="Wingdings" panose="05000000000000000000" charset="0"/>
              <a:buChar char="Ø"/>
              <a:defRPr/>
            </a:pPr>
            <a:r>
              <a:rPr kumimoji="0" lang="x-none" sz="2000" b="1" i="0" u="none" strike="noStrike" kern="1200" cap="none" spc="0" normalizeH="0" baseline="0" noProof="1">
                <a:ln>
                  <a:noFill/>
                </a:ln>
                <a:solidFill>
                  <a:srgbClr val="CC0000"/>
                </a:solidFill>
                <a:effectLst/>
                <a:uLnTx/>
                <a:uFillTx/>
                <a:latin typeface="Arial" panose="020B0604020202020204" pitchFamily="34" charset="0"/>
                <a:ea typeface="隶书" panose="02010509060101010101" pitchFamily="49" charset="-122"/>
                <a:cs typeface="+mn-cs"/>
                <a:sym typeface="+mn-ea"/>
              </a:rPr>
              <a:t>通过专项安全评价，可为生产经营单位和政府安全监督管理部门提供管理依据</a:t>
            </a:r>
            <a:r>
              <a:rPr kumimoji="0" lang="zh-CN" altLang="en-US" sz="2000" b="0" i="0" u="none" strike="noStrike" kern="1200" cap="none" spc="0" normalizeH="0" baseline="0" noProof="1">
                <a:ln>
                  <a:noFill/>
                </a:ln>
                <a:solidFill>
                  <a:srgbClr val="CC0000"/>
                </a:solidFill>
                <a:effectLst/>
                <a:uLnTx/>
                <a:uFillTx/>
                <a:latin typeface="Arial" panose="020B0604020202020204" pitchFamily="34" charset="0"/>
                <a:ea typeface="隶书" panose="02010509060101010101" pitchFamily="49" charset="-122"/>
                <a:cs typeface="+mn-cs"/>
                <a:sym typeface="+mn-ea"/>
              </a:rPr>
              <a:t>。</a:t>
            </a:r>
          </a:p>
        </p:txBody>
      </p:sp>
      <p:sp>
        <p:nvSpPr>
          <p:cNvPr id="12292" name="Rectangle 2"/>
          <p:cNvSpPr>
            <a:spLocks noGrp="1"/>
          </p:cNvSpPr>
          <p:nvPr>
            <p:ph type="title"/>
          </p:nvPr>
        </p:nvSpPr>
        <p:spPr>
          <a:xfrm>
            <a:off x="1187450" y="188913"/>
            <a:ext cx="6994525" cy="1143000"/>
          </a:xfrm>
        </p:spPr>
        <p:txBody>
          <a:bodyPr vert="horz" wrap="square" lIns="91440" tIns="45720" rIns="91440" bIns="45720" anchor="ctr"/>
          <a:lstStyle/>
          <a:p>
            <a:pPr eaLnBrk="1" hangingPunct="1"/>
            <a:r>
              <a:rPr lang="en-US" altLang="zh-CN" sz="3200" b="1" dirty="0">
                <a:solidFill>
                  <a:schemeClr val="tx1"/>
                </a:solidFill>
                <a:latin typeface="Times New Roman" panose="02020603050405020304" pitchFamily="18" charset="0"/>
                <a:ea typeface="隶书" panose="02010509060101010101" pitchFamily="49" charset="-122"/>
              </a:rPr>
              <a:t>A</a:t>
            </a:r>
            <a:r>
              <a:rPr lang="zh-CN" altLang="en-US" sz="3200" b="1" dirty="0">
                <a:solidFill>
                  <a:schemeClr val="tx1"/>
                </a:solidFill>
                <a:latin typeface="Times New Roman" panose="02020603050405020304" pitchFamily="18" charset="0"/>
                <a:ea typeface="隶书" panose="02010509060101010101" pitchFamily="49" charset="-122"/>
              </a:rPr>
              <a:t>、</a:t>
            </a:r>
            <a:r>
              <a:rPr lang="zh-CN" altLang="en-US" sz="3200" b="1" dirty="0">
                <a:solidFill>
                  <a:schemeClr val="tx1"/>
                </a:solidFill>
                <a:ea typeface="隶书" panose="02010509060101010101" pitchFamily="49" charset="-122"/>
              </a:rPr>
              <a:t>安全评价的作用和意义</a:t>
            </a:r>
            <a:r>
              <a:rPr lang="en-US" altLang="zh-CN" sz="3200" b="1" dirty="0">
                <a:solidFill>
                  <a:schemeClr val="tx1"/>
                </a:solidFill>
                <a:ea typeface="隶书" panose="02010509060101010101" pitchFamily="49" charset="-122"/>
              </a:rPr>
              <a:t/>
            </a:r>
            <a:br>
              <a:rPr lang="en-US" altLang="zh-CN" sz="3200" b="1" dirty="0">
                <a:solidFill>
                  <a:schemeClr val="tx1"/>
                </a:solidFill>
                <a:ea typeface="隶书" panose="02010509060101010101" pitchFamily="49" charset="-122"/>
              </a:rPr>
            </a:br>
            <a:r>
              <a:rPr lang="en-US" altLang="zh-CN" sz="2800" b="1" dirty="0">
                <a:latin typeface="Times New Roman" panose="02020603050405020304" pitchFamily="18" charset="0"/>
                <a:ea typeface="隶书" panose="02010509060101010101" pitchFamily="49" charset="-122"/>
                <a:sym typeface="宋体" panose="02010600030101010101" pitchFamily="2" charset="-122"/>
              </a:rPr>
              <a:t>—</a:t>
            </a:r>
            <a:r>
              <a:rPr lang="zh-CN" altLang="en-US" sz="2400" b="1" dirty="0">
                <a:solidFill>
                  <a:schemeClr val="tx1"/>
                </a:solidFill>
                <a:ea typeface="隶书" panose="02010509060101010101" pitchFamily="49" charset="-122"/>
              </a:rPr>
              <a:t>安评报告在安全监管中的作用</a:t>
            </a:r>
          </a:p>
        </p:txBody>
      </p:sp>
      <p:sp>
        <p:nvSpPr>
          <p:cNvPr id="4" name="文本框 3"/>
          <p:cNvSpPr txBox="1"/>
          <p:nvPr/>
        </p:nvSpPr>
        <p:spPr>
          <a:xfrm>
            <a:off x="3830320" y="6330315"/>
            <a:ext cx="5206365" cy="306705"/>
          </a:xfrm>
          <a:prstGeom prst="rect">
            <a:avLst/>
          </a:prstGeom>
          <a:noFill/>
        </p:spPr>
        <p:txBody>
          <a:bodyPr wrap="square" rtlCol="0">
            <a:spAutoFit/>
          </a:bodyPr>
          <a:lstStyle/>
          <a:p>
            <a:endParaRPr lang="zh-CN" altLang="en-US"/>
          </a:p>
        </p:txBody>
      </p:sp>
      <p:grpSp>
        <p:nvGrpSpPr>
          <p:cNvPr id="7" name="组合 6"/>
          <p:cNvGrpSpPr/>
          <p:nvPr/>
        </p:nvGrpSpPr>
        <p:grpSpPr>
          <a:xfrm>
            <a:off x="3224530" y="6259195"/>
            <a:ext cx="5713095" cy="453390"/>
            <a:chOff x="5078" y="9857"/>
            <a:chExt cx="8997" cy="714"/>
          </a:xfrm>
        </p:grpSpPr>
        <p:sp>
          <p:nvSpPr>
            <p:cNvPr id="8" name="文本框 7"/>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9"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b="1" dirty="0" smtClean="0">
                <a:latin typeface="Times New Roman" panose="02020603050405020304" pitchFamily="18" charset="0"/>
                <a:ea typeface="隶书" panose="02010509060101010101" pitchFamily="49" charset="-122"/>
              </a:rPr>
              <a:t>C</a:t>
            </a:r>
            <a:r>
              <a:rPr lang="zh-CN" altLang="en-US" sz="3200" b="1" dirty="0" smtClean="0">
                <a:latin typeface="Times New Roman" panose="02020603050405020304" pitchFamily="18" charset="0"/>
                <a:ea typeface="隶书" panose="02010509060101010101" pitchFamily="49" charset="-122"/>
              </a:rPr>
              <a:t>、安全监督检查过程模拟实例</a:t>
            </a:r>
            <a:r>
              <a:rPr lang="zh-CN" altLang="en-US" sz="2800" b="1" dirty="0" smtClean="0">
                <a:latin typeface="Times New Roman" panose="02020603050405020304" pitchFamily="18" charset="0"/>
                <a:ea typeface="隶书" panose="02010509060101010101" pitchFamily="49" charset="-122"/>
              </a:rPr>
              <a:t/>
            </a:r>
            <a:br>
              <a:rPr lang="zh-CN" altLang="en-US" sz="2800" b="1" dirty="0" smtClean="0">
                <a:latin typeface="Times New Roman" panose="02020603050405020304" pitchFamily="18" charset="0"/>
                <a:ea typeface="隶书" panose="02010509060101010101" pitchFamily="49" charset="-122"/>
              </a:rPr>
            </a:br>
            <a:r>
              <a:rPr lang="en-US" altLang="zh-CN" sz="2400" b="1" dirty="0" smtClean="0">
                <a:latin typeface="Times New Roman" panose="02020603050405020304" pitchFamily="18" charset="0"/>
                <a:ea typeface="隶书" panose="02010509060101010101" pitchFamily="49" charset="-122"/>
              </a:rPr>
              <a:t>—</a:t>
            </a:r>
            <a:r>
              <a:rPr lang="en-US" altLang="zh-CN" sz="2400" b="1" dirty="0" err="1" smtClean="0">
                <a:latin typeface="Times New Roman" panose="02020603050405020304" pitchFamily="18" charset="0"/>
                <a:ea typeface="隶书" panose="02010509060101010101" pitchFamily="49" charset="-122"/>
              </a:rPr>
              <a:t>H公司</a:t>
            </a:r>
            <a:r>
              <a:rPr lang="zh-CN" altLang="en-US" sz="2400" b="1" dirty="0" smtClean="0">
                <a:latin typeface="Times New Roman" panose="02020603050405020304" pitchFamily="18" charset="0"/>
                <a:ea typeface="隶书" panose="02010509060101010101" pitchFamily="49" charset="-122"/>
                <a:sym typeface="宋体" panose="02010600030101010101" pitchFamily="2" charset="-122"/>
              </a:rPr>
              <a:t>技改验收评价</a:t>
            </a:r>
            <a:endParaRPr lang="zh-CN" altLang="en-US" sz="2400" dirty="0"/>
          </a:p>
        </p:txBody>
      </p:sp>
      <p:sp>
        <p:nvSpPr>
          <p:cNvPr id="3" name="内容占位符 2"/>
          <p:cNvSpPr>
            <a:spLocks noGrp="1"/>
          </p:cNvSpPr>
          <p:nvPr>
            <p:ph idx="1"/>
          </p:nvPr>
        </p:nvSpPr>
        <p:spPr>
          <a:xfrm>
            <a:off x="357158" y="1484313"/>
            <a:ext cx="8483630" cy="4525962"/>
          </a:xfrm>
        </p:spPr>
        <p:txBody>
          <a:bodyPr/>
          <a:lstStyle/>
          <a:p>
            <a:r>
              <a:rPr lang="zh-CN" altLang="en-US" b="1" noProof="1" smtClean="0">
                <a:latin typeface="黑体" panose="02010609060101010101" pitchFamily="49" charset="-122"/>
                <a:ea typeface="黑体" panose="02010609060101010101" pitchFamily="49" charset="-122"/>
                <a:sym typeface="宋体" panose="02010600030101010101" pitchFamily="2" charset="-122"/>
              </a:rPr>
              <a:t>五、结论与解读 </a:t>
            </a:r>
            <a:endParaRPr lang="en-US" altLang="zh-CN" b="1" noProof="1" smtClean="0">
              <a:latin typeface="黑体" panose="02010609060101010101" pitchFamily="49" charset="-122"/>
              <a:ea typeface="黑体" panose="02010609060101010101" pitchFamily="49" charset="-122"/>
              <a:sym typeface="宋体" panose="02010600030101010101" pitchFamily="2" charset="-122"/>
            </a:endParaRPr>
          </a:p>
          <a:p>
            <a:r>
              <a:rPr lang="zh-CN" altLang="en-US" sz="2400" noProof="1" smtClean="0">
                <a:latin typeface="黑体" panose="02010609060101010101" pitchFamily="49" charset="-122"/>
                <a:ea typeface="黑体" panose="02010609060101010101" pitchFamily="49" charset="-122"/>
                <a:sym typeface="宋体" panose="02010600030101010101" pitchFamily="2" charset="-122"/>
              </a:rPr>
              <a:t>评价结论一般分为</a:t>
            </a:r>
            <a:r>
              <a:rPr lang="zh-CN" altLang="en-US" sz="2400" noProof="1" smtClean="0">
                <a:solidFill>
                  <a:srgbClr val="0033CC"/>
                </a:solidFill>
                <a:latin typeface="黑体" panose="02010609060101010101" pitchFamily="49" charset="-122"/>
                <a:ea typeface="黑体" panose="02010609060101010101" pitchFamily="49" charset="-122"/>
                <a:sym typeface="宋体" panose="02010600030101010101" pitchFamily="2" charset="-122"/>
              </a:rPr>
              <a:t>分项结论</a:t>
            </a:r>
            <a:r>
              <a:rPr lang="zh-CN" altLang="en-US" sz="2400" noProof="1" smtClean="0">
                <a:latin typeface="黑体" panose="02010609060101010101" pitchFamily="49" charset="-122"/>
                <a:ea typeface="黑体" panose="02010609060101010101" pitchFamily="49" charset="-122"/>
                <a:sym typeface="宋体" panose="02010600030101010101" pitchFamily="2" charset="-122"/>
              </a:rPr>
              <a:t>和</a:t>
            </a:r>
            <a:r>
              <a:rPr lang="zh-CN" altLang="en-US" sz="2400" noProof="1" smtClean="0">
                <a:solidFill>
                  <a:srgbClr val="0033CC"/>
                </a:solidFill>
                <a:latin typeface="黑体" panose="02010609060101010101" pitchFamily="49" charset="-122"/>
                <a:ea typeface="黑体" panose="02010609060101010101" pitchFamily="49" charset="-122"/>
                <a:sym typeface="宋体" panose="02010600030101010101" pitchFamily="2" charset="-122"/>
              </a:rPr>
              <a:t>总结论</a:t>
            </a:r>
            <a:r>
              <a:rPr lang="zh-CN" altLang="en-US" sz="2400" noProof="1" smtClean="0">
                <a:latin typeface="黑体" panose="02010609060101010101" pitchFamily="49" charset="-122"/>
                <a:ea typeface="黑体" panose="02010609060101010101" pitchFamily="49" charset="-122"/>
                <a:sym typeface="宋体" panose="02010600030101010101" pitchFamily="2" charset="-122"/>
              </a:rPr>
              <a:t>。分项结论是分类逐条对评价结果进行表述，总结论是对分项结论的高度概括和总结。</a:t>
            </a:r>
            <a:endParaRPr lang="en-US" altLang="zh-CN" sz="2400" noProof="1" smtClean="0">
              <a:latin typeface="黑体" panose="02010609060101010101" pitchFamily="49" charset="-122"/>
              <a:ea typeface="黑体" panose="02010609060101010101" pitchFamily="49" charset="-122"/>
              <a:sym typeface="宋体" panose="02010600030101010101" pitchFamily="2" charset="-122"/>
            </a:endParaRPr>
          </a:p>
          <a:p>
            <a:r>
              <a:rPr lang="zh-CN" altLang="en-US" sz="2400" noProof="1" smtClean="0">
                <a:latin typeface="黑体" panose="02010609060101010101" pitchFamily="49" charset="-122"/>
                <a:ea typeface="黑体" panose="02010609060101010101" pitchFamily="49" charset="-122"/>
                <a:sym typeface="宋体" panose="02010600030101010101" pitchFamily="2" charset="-122"/>
              </a:rPr>
              <a:t>看读评价结果，</a:t>
            </a:r>
            <a:r>
              <a:rPr lang="zh-CN" altLang="en-US" sz="2400" noProof="1" smtClean="0">
                <a:solidFill>
                  <a:srgbClr val="0033CC"/>
                </a:solidFill>
                <a:latin typeface="黑体" panose="02010609060101010101" pitchFamily="49" charset="-122"/>
                <a:ea typeface="黑体" panose="02010609060101010101" pitchFamily="49" charset="-122"/>
                <a:sym typeface="宋体" panose="02010600030101010101" pitchFamily="2" charset="-122"/>
              </a:rPr>
              <a:t>首先</a:t>
            </a:r>
            <a:r>
              <a:rPr lang="zh-CN" altLang="en-US" sz="2400" noProof="1" smtClean="0">
                <a:latin typeface="黑体" panose="02010609060101010101" pitchFamily="49" charset="-122"/>
                <a:ea typeface="黑体" panose="02010609060101010101" pitchFamily="49" charset="-122"/>
                <a:sym typeface="宋体" panose="02010600030101010101" pitchFamily="2" charset="-122"/>
              </a:rPr>
              <a:t>要理解掌握其含义；</a:t>
            </a:r>
            <a:r>
              <a:rPr lang="zh-CN" altLang="en-US" sz="2400" noProof="1" smtClean="0">
                <a:solidFill>
                  <a:srgbClr val="0033CC"/>
                </a:solidFill>
                <a:latin typeface="黑体" panose="02010609060101010101" pitchFamily="49" charset="-122"/>
                <a:ea typeface="黑体" panose="02010609060101010101" pitchFamily="49" charset="-122"/>
                <a:sym typeface="宋体" panose="02010600030101010101" pitchFamily="2" charset="-122"/>
              </a:rPr>
              <a:t>再是</a:t>
            </a:r>
            <a:r>
              <a:rPr lang="zh-CN" altLang="en-US" sz="2400" noProof="1" smtClean="0">
                <a:latin typeface="黑体" panose="02010609060101010101" pitchFamily="49" charset="-122"/>
                <a:ea typeface="黑体" panose="02010609060101010101" pitchFamily="49" charset="-122"/>
                <a:sym typeface="宋体" panose="02010600030101010101" pitchFamily="2" charset="-122"/>
              </a:rPr>
              <a:t>明白采用的什么评价依据与方法，它涉及的主要项目（</a:t>
            </a:r>
            <a:r>
              <a:rPr lang="zh-CN" altLang="en-US" sz="2400" noProof="1" smtClean="0">
                <a:solidFill>
                  <a:srgbClr val="0033CC"/>
                </a:solidFill>
                <a:latin typeface="黑体" panose="02010609060101010101" pitchFamily="49" charset="-122"/>
                <a:ea typeface="黑体" panose="02010609060101010101" pitchFamily="49" charset="-122"/>
                <a:sym typeface="宋体" panose="02010600030101010101" pitchFamily="2" charset="-122"/>
              </a:rPr>
              <a:t>比如工艺参数，运行参数，物料危险度，管理项目等</a:t>
            </a:r>
            <a:r>
              <a:rPr lang="zh-CN" altLang="en-US" sz="2400" noProof="1" smtClean="0">
                <a:latin typeface="黑体" panose="02010609060101010101" pitchFamily="49" charset="-122"/>
                <a:ea typeface="黑体" panose="02010609060101010101" pitchFamily="49" charset="-122"/>
                <a:sym typeface="宋体" panose="02010600030101010101" pitchFamily="2" charset="-122"/>
              </a:rPr>
              <a:t>）是那些；还要看对评价结果给出的“</a:t>
            </a:r>
            <a:r>
              <a:rPr lang="zh-CN" altLang="en-US" sz="2400" noProof="1" smtClean="0">
                <a:solidFill>
                  <a:srgbClr val="FF0000"/>
                </a:solidFill>
                <a:latin typeface="黑体" panose="02010609060101010101" pitchFamily="49" charset="-122"/>
                <a:ea typeface="黑体" panose="02010609060101010101" pitchFamily="49" charset="-122"/>
                <a:sym typeface="宋体" panose="02010600030101010101" pitchFamily="2" charset="-122"/>
              </a:rPr>
              <a:t>满足度</a:t>
            </a:r>
            <a:r>
              <a:rPr lang="zh-CN" altLang="en-US" sz="2400" noProof="1" smtClean="0">
                <a:latin typeface="黑体" panose="02010609060101010101" pitchFamily="49" charset="-122"/>
                <a:ea typeface="黑体" panose="02010609060101010101" pitchFamily="49" charset="-122"/>
                <a:sym typeface="宋体" panose="02010600030101010101" pitchFamily="2" charset="-122"/>
              </a:rPr>
              <a:t>”（</a:t>
            </a:r>
            <a:r>
              <a:rPr lang="zh-CN" altLang="en-US" sz="2400" noProof="1" smtClean="0">
                <a:solidFill>
                  <a:srgbClr val="000099"/>
                </a:solidFill>
                <a:latin typeface="黑体" panose="02010609060101010101" pitchFamily="49" charset="-122"/>
                <a:ea typeface="黑体" panose="02010609060101010101" pitchFamily="49" charset="-122"/>
                <a:sym typeface="宋体" panose="02010600030101010101" pitchFamily="2" charset="-122"/>
              </a:rPr>
              <a:t>是完全，基本，一定程度，还是其它</a:t>
            </a:r>
            <a:r>
              <a:rPr lang="zh-CN" altLang="en-US" sz="2400" noProof="1" smtClean="0">
                <a:latin typeface="黑体" panose="02010609060101010101" pitchFamily="49" charset="-122"/>
                <a:ea typeface="黑体" panose="02010609060101010101" pitchFamily="49" charset="-122"/>
                <a:sym typeface="宋体" panose="02010600030101010101" pitchFamily="2" charset="-122"/>
              </a:rPr>
              <a:t>）。</a:t>
            </a:r>
            <a:endParaRPr lang="en-US" altLang="zh-CN" sz="2400" noProof="1" smtClean="0">
              <a:latin typeface="黑体" panose="02010609060101010101" pitchFamily="49" charset="-122"/>
              <a:ea typeface="黑体" panose="02010609060101010101" pitchFamily="49" charset="-122"/>
              <a:sym typeface="宋体" panose="02010600030101010101" pitchFamily="2" charset="-122"/>
            </a:endParaRPr>
          </a:p>
          <a:p>
            <a:r>
              <a:rPr lang="en-US" altLang="zh-CN" sz="2400" noProof="1" smtClean="0">
                <a:latin typeface="黑体" panose="02010609060101010101" pitchFamily="49" charset="-122"/>
                <a:ea typeface="黑体" panose="02010609060101010101" pitchFamily="49" charset="-122"/>
                <a:sym typeface="宋体" panose="02010600030101010101" pitchFamily="2" charset="-122"/>
              </a:rPr>
              <a:t>    </a:t>
            </a:r>
            <a:r>
              <a:rPr lang="zh-CN" altLang="en-US" noProof="1" smtClean="0">
                <a:solidFill>
                  <a:srgbClr val="FF0000"/>
                </a:solidFill>
                <a:latin typeface="黑体" panose="02010609060101010101" pitchFamily="49" charset="-122"/>
                <a:ea typeface="黑体" panose="02010609060101010101" pitchFamily="49" charset="-122"/>
                <a:sym typeface="宋体" panose="02010600030101010101" pitchFamily="2" charset="-122"/>
              </a:rPr>
              <a:t>借鉴和运用</a:t>
            </a:r>
            <a:r>
              <a:rPr lang="zh-CN" altLang="en-US" noProof="1" smtClean="0">
                <a:solidFill>
                  <a:srgbClr val="FF0000"/>
                </a:solidFill>
                <a:latin typeface="黑体" panose="02010609060101010101" pitchFamily="49" charset="-122"/>
                <a:ea typeface="黑体" panose="02010609060101010101" pitchFamily="49" charset="-122"/>
                <a:sym typeface="宋体" panose="02010600030101010101" pitchFamily="2" charset="-122"/>
              </a:rPr>
              <a:t>它（</a:t>
            </a:r>
            <a:r>
              <a:rPr lang="zh-CN" altLang="en-US" noProof="1" smtClean="0">
                <a:solidFill>
                  <a:srgbClr val="7030A0"/>
                </a:solidFill>
                <a:latin typeface="黑体" panose="02010609060101010101" pitchFamily="49" charset="-122"/>
                <a:ea typeface="黑体" panose="02010609060101010101" pitchFamily="49" charset="-122"/>
                <a:sym typeface="宋体" panose="02010600030101010101" pitchFamily="2" charset="-122"/>
              </a:rPr>
              <a:t>结论</a:t>
            </a:r>
            <a:r>
              <a:rPr lang="zh-CN" altLang="en-US" noProof="1" smtClean="0">
                <a:solidFill>
                  <a:srgbClr val="FF0000"/>
                </a:solidFill>
                <a:latin typeface="黑体" panose="02010609060101010101" pitchFamily="49" charset="-122"/>
                <a:ea typeface="黑体" panose="02010609060101010101" pitchFamily="49" charset="-122"/>
                <a:sym typeface="宋体" panose="02010600030101010101" pitchFamily="2" charset="-122"/>
              </a:rPr>
              <a:t>），</a:t>
            </a:r>
            <a:r>
              <a:rPr lang="zh-CN" altLang="en-US" noProof="1" smtClean="0">
                <a:solidFill>
                  <a:srgbClr val="FF0000"/>
                </a:solidFill>
                <a:latin typeface="黑体" panose="02010609060101010101" pitchFamily="49" charset="-122"/>
                <a:ea typeface="黑体" panose="02010609060101010101" pitchFamily="49" charset="-122"/>
                <a:sym typeface="宋体" panose="02010600030101010101" pitchFamily="2" charset="-122"/>
              </a:rPr>
              <a:t>来把握安全管理、监督检查的重点部位和关键点，提出相应的改进措施与建议。</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93187" name="Rectangle 3"/>
          <p:cNvSpPr>
            <a:spLocks noGrp="1"/>
          </p:cNvSpPr>
          <p:nvPr>
            <p:ph idx="1"/>
          </p:nvPr>
        </p:nvSpPr>
        <p:spPr>
          <a:xfrm>
            <a:off x="466725" y="2477070"/>
            <a:ext cx="8366125" cy="3328194"/>
          </a:xfrm>
        </p:spPr>
        <p:txBody>
          <a:bodyPr vert="horz" wrap="square" lIns="91440" tIns="45720" rIns="91440" bIns="45720" anchor="t"/>
          <a:lstStyle/>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通过对H公司乳化炸药生产线扩能技术改造项目进行现场检查和资料查验、危险、有害因素辨识和评价，鉴于该公司已完成现场考评意见整改，经评价，H公司乳化炸药生产线扩能技术改造项目安全验收评价结论</a:t>
            </a:r>
            <a:r>
              <a:rPr lang="zh-CN" altLang="zh-CN" sz="2400" dirty="0" smtClean="0">
                <a:latin typeface="黑体" panose="02010609060101010101" pitchFamily="49" charset="-122"/>
                <a:ea typeface="黑体" panose="02010609060101010101" pitchFamily="49" charset="-122"/>
              </a:rPr>
              <a:t>如下：</a:t>
            </a:r>
            <a:r>
              <a:rPr lang="zh-CN" altLang="en-US" sz="2400" dirty="0" smtClean="0">
                <a:latin typeface="黑体" panose="02010609060101010101" pitchFamily="49" charset="-122"/>
                <a:ea typeface="黑体" panose="02010609060101010101" pitchFamily="49" charset="-122"/>
              </a:rPr>
              <a:t>（</a:t>
            </a:r>
            <a:r>
              <a:rPr lang="zh-CN" altLang="en-US" sz="2400" dirty="0" smtClean="0">
                <a:solidFill>
                  <a:srgbClr val="0033CC"/>
                </a:solidFill>
                <a:latin typeface="黑体" panose="02010609060101010101" pitchFamily="49" charset="-122"/>
                <a:ea typeface="黑体" panose="02010609060101010101" pitchFamily="49" charset="-122"/>
              </a:rPr>
              <a:t>分项描述：</a:t>
            </a:r>
            <a:r>
              <a:rPr lang="zh-CN" altLang="en-US" sz="2400" dirty="0" smtClean="0">
                <a:latin typeface="黑体" panose="02010609060101010101" pitchFamily="49" charset="-122"/>
                <a:ea typeface="黑体" panose="02010609060101010101" pitchFamily="49" charset="-122"/>
              </a:rPr>
              <a:t>）</a:t>
            </a:r>
            <a:endParaRPr lang="zh-CN" altLang="zh-CN" sz="2400" dirty="0">
              <a:latin typeface="黑体" panose="02010609060101010101" pitchFamily="49" charset="-122"/>
              <a:ea typeface="黑体" panose="02010609060101010101" pitchFamily="49" charset="-122"/>
            </a:endParaRPr>
          </a:p>
          <a:p>
            <a:pPr marL="0" indent="342900" eaLnBrk="1" hangingPunct="1">
              <a:spcBef>
                <a:spcPct val="0"/>
              </a:spcBef>
              <a:buNone/>
            </a:pPr>
            <a:endParaRPr lang="en-US" altLang="zh-CN" sz="2400" dirty="0" smtClean="0">
              <a:latin typeface="黑体" panose="02010609060101010101" pitchFamily="49" charset="-122"/>
              <a:ea typeface="黑体" panose="02010609060101010101" pitchFamily="49" charset="-122"/>
            </a:endParaRPr>
          </a:p>
          <a:p>
            <a:pPr marL="0" indent="342900" eaLnBrk="1" hangingPunct="1">
              <a:spcBef>
                <a:spcPct val="0"/>
              </a:spcBef>
              <a:buNone/>
            </a:pPr>
            <a:r>
              <a:rPr lang="zh-CN" altLang="zh-CN" sz="2400" dirty="0" smtClean="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1）该公司具有《营业执照》和《民用爆炸物品生产许可证》，符合民用爆炸物品生产企业要求。</a:t>
            </a:r>
            <a:r>
              <a:rPr lang="zh-CN" altLang="zh-CN" sz="2400" dirty="0">
                <a:solidFill>
                  <a:srgbClr val="FF0000"/>
                </a:solidFill>
                <a:latin typeface="黑体" panose="02010609060101010101" pitchFamily="49" charset="-122"/>
                <a:ea typeface="黑体" panose="02010609060101010101" pitchFamily="49" charset="-122"/>
              </a:rPr>
              <a:t>（生产许可，合</a:t>
            </a:r>
            <a:r>
              <a:rPr lang="zh-CN" altLang="zh-CN" sz="2400" dirty="0" smtClean="0">
                <a:solidFill>
                  <a:srgbClr val="FF0000"/>
                </a:solidFill>
                <a:latin typeface="黑体" panose="02010609060101010101" pitchFamily="49" charset="-122"/>
                <a:ea typeface="黑体" panose="02010609060101010101" pitchFamily="49" charset="-122"/>
              </a:rPr>
              <a:t>法</a:t>
            </a:r>
            <a:r>
              <a:rPr lang="zh-CN" altLang="en-US" sz="2400" dirty="0" smtClean="0">
                <a:solidFill>
                  <a:srgbClr val="FF0000"/>
                </a:solidFill>
                <a:latin typeface="黑体" panose="02010609060101010101" pitchFamily="49" charset="-122"/>
                <a:ea typeface="黑体" panose="02010609060101010101" pitchFamily="49" charset="-122"/>
              </a:rPr>
              <a:t>性</a:t>
            </a:r>
            <a:r>
              <a:rPr lang="zh-CN" altLang="zh-CN" sz="2400" dirty="0" smtClean="0">
                <a:solidFill>
                  <a:srgbClr val="FF0000"/>
                </a:solidFill>
                <a:latin typeface="黑体" panose="02010609060101010101" pitchFamily="49" charset="-122"/>
                <a:ea typeface="黑体" panose="02010609060101010101" pitchFamily="49" charset="-122"/>
              </a:rPr>
              <a:t>）</a:t>
            </a:r>
            <a:endParaRPr lang="zh-CN" altLang="zh-CN" sz="2400" dirty="0">
              <a:solidFill>
                <a:srgbClr val="FF0000"/>
              </a:solidFill>
              <a:latin typeface="黑体" panose="02010609060101010101" pitchFamily="49" charset="-122"/>
              <a:ea typeface="黑体" panose="02010609060101010101" pitchFamily="49" charset="-122"/>
            </a:endParaRPr>
          </a:p>
        </p:txBody>
      </p:sp>
      <p:sp>
        <p:nvSpPr>
          <p:cNvPr id="2" name="矩形 1"/>
          <p:cNvSpPr/>
          <p:nvPr/>
        </p:nvSpPr>
        <p:spPr>
          <a:xfrm>
            <a:off x="34925" y="1558916"/>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五、结论与解读</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94211" name="Rectangle 3"/>
          <p:cNvSpPr>
            <a:spLocks noGrp="1"/>
          </p:cNvSpPr>
          <p:nvPr>
            <p:ph idx="1"/>
          </p:nvPr>
        </p:nvSpPr>
        <p:spPr>
          <a:xfrm>
            <a:off x="209550" y="2118360"/>
            <a:ext cx="8696325" cy="4143375"/>
          </a:xfrm>
        </p:spPr>
        <p:txBody>
          <a:bodyPr vert="horz" wrap="square" lIns="91440" tIns="45720" rIns="91440" bIns="45720" anchor="t"/>
          <a:lstStyle/>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2）该项目依据工业和信息化部《关于申请调整H公司生产许可能力请示的复函》（工安全函[2017]98号）批准建设；乳化炸药生产线选用深圳市金奥博科技有限公司研发的JK型乳化炸药生产工艺技术及设备，该技术及设备于2013年5月通过了工业和信息化部组织的科学技术成果鉴定；2015年2月10日通过了工业化安全验证。选用深圳金奥博提供的MGEPL-R型机器人自动包装设备，该设备于2013年4月通过了工业和信息化部组织的科学技术成果鉴定；该项目设计单位北京北方天亚工程设计有限公司具有民爆器材工程甲级设计资质，</a:t>
            </a:r>
            <a:r>
              <a:rPr lang="zh-CN" altLang="zh-CN" sz="2400" dirty="0">
                <a:solidFill>
                  <a:srgbClr val="0033CC"/>
                </a:solidFill>
                <a:latin typeface="黑体" panose="02010609060101010101" pitchFamily="49" charset="-122"/>
                <a:ea typeface="黑体" panose="02010609060101010101" pitchFamily="49" charset="-122"/>
              </a:rPr>
              <a:t>各项技术文件和图纸资料齐全、有效，符合民爆行业规定。</a:t>
            </a:r>
            <a:r>
              <a:rPr lang="zh-CN" altLang="zh-CN" sz="2400" dirty="0">
                <a:solidFill>
                  <a:srgbClr val="FF0000"/>
                </a:solidFill>
                <a:latin typeface="黑体" panose="02010609060101010101" pitchFamily="49" charset="-122"/>
                <a:ea typeface="黑体" panose="02010609060101010101" pitchFamily="49" charset="-122"/>
              </a:rPr>
              <a:t>（技术鉴定，验证，设计单位具备资</a:t>
            </a:r>
            <a:r>
              <a:rPr lang="zh-CN" altLang="zh-CN" sz="2400" dirty="0" smtClean="0">
                <a:solidFill>
                  <a:srgbClr val="FF0000"/>
                </a:solidFill>
                <a:latin typeface="黑体" panose="02010609060101010101" pitchFamily="49" charset="-122"/>
                <a:ea typeface="黑体" panose="02010609060101010101" pitchFamily="49" charset="-122"/>
              </a:rPr>
              <a:t>质</a:t>
            </a:r>
            <a:r>
              <a:rPr lang="zh-CN" altLang="en-US" sz="2400" dirty="0" smtClean="0">
                <a:solidFill>
                  <a:srgbClr val="FF0000"/>
                </a:solidFill>
                <a:latin typeface="黑体" panose="02010609060101010101" pitchFamily="49" charset="-122"/>
                <a:ea typeface="黑体" panose="02010609060101010101" pitchFamily="49" charset="-122"/>
              </a:rPr>
              <a:t>情况</a:t>
            </a:r>
            <a:r>
              <a:rPr lang="zh-CN" altLang="zh-CN" sz="2400" dirty="0" smtClean="0">
                <a:solidFill>
                  <a:srgbClr val="FF0000"/>
                </a:solidFill>
                <a:latin typeface="黑体" panose="02010609060101010101" pitchFamily="49" charset="-122"/>
                <a:ea typeface="黑体" panose="02010609060101010101" pitchFamily="49" charset="-122"/>
              </a:rPr>
              <a:t>）</a:t>
            </a:r>
            <a:endParaRPr lang="zh-CN" altLang="zh-CN" sz="2400" dirty="0">
              <a:solidFill>
                <a:srgbClr val="FF0000"/>
              </a:solidFill>
              <a:latin typeface="黑体" panose="02010609060101010101" pitchFamily="49" charset="-122"/>
              <a:ea typeface="黑体" panose="02010609060101010101" pitchFamily="49" charset="-122"/>
            </a:endParaRPr>
          </a:p>
        </p:txBody>
      </p:sp>
      <p:sp>
        <p:nvSpPr>
          <p:cNvPr id="2" name="矩形 1"/>
          <p:cNvSpPr/>
          <p:nvPr/>
        </p:nvSpPr>
        <p:spPr>
          <a:xfrm>
            <a:off x="34925" y="1484630"/>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五、结论与解读</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95235" name="Rectangle 3"/>
          <p:cNvSpPr>
            <a:spLocks noGrp="1"/>
          </p:cNvSpPr>
          <p:nvPr>
            <p:ph idx="1"/>
          </p:nvPr>
        </p:nvSpPr>
        <p:spPr>
          <a:xfrm>
            <a:off x="209550" y="2333625"/>
            <a:ext cx="8696325" cy="3444875"/>
          </a:xfrm>
        </p:spPr>
        <p:txBody>
          <a:bodyPr vert="horz" wrap="square" lIns="91440" tIns="45720" rIns="91440" bIns="45720" anchor="t"/>
          <a:lstStyle/>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（3）该公司</a:t>
            </a:r>
            <a:r>
              <a:rPr lang="zh-CN" altLang="zh-CN" sz="2400" dirty="0">
                <a:solidFill>
                  <a:srgbClr val="0033CC"/>
                </a:solidFill>
                <a:latin typeface="黑体" panose="02010609060101010101" pitchFamily="49" charset="-122"/>
                <a:ea typeface="黑体" panose="02010609060101010101" pitchFamily="49" charset="-122"/>
              </a:rPr>
              <a:t>制定了</a:t>
            </a:r>
            <a:r>
              <a:rPr lang="zh-CN" altLang="zh-CN" sz="2400" dirty="0">
                <a:latin typeface="黑体" panose="02010609060101010101" pitchFamily="49" charset="-122"/>
                <a:ea typeface="黑体" panose="02010609060101010101" pitchFamily="49" charset="-122"/>
              </a:rPr>
              <a:t>安全生产规章制度和安全生产责任制，</a:t>
            </a:r>
            <a:r>
              <a:rPr lang="zh-CN" altLang="zh-CN" sz="2400" dirty="0">
                <a:solidFill>
                  <a:srgbClr val="0033CC"/>
                </a:solidFill>
                <a:latin typeface="黑体" panose="02010609060101010101" pitchFamily="49" charset="-122"/>
                <a:ea typeface="黑体" panose="02010609060101010101" pitchFamily="49" charset="-122"/>
              </a:rPr>
              <a:t>建立了</a:t>
            </a:r>
            <a:r>
              <a:rPr lang="zh-CN" altLang="zh-CN" sz="2400" dirty="0">
                <a:latin typeface="黑体" panose="02010609060101010101" pitchFamily="49" charset="-122"/>
                <a:ea typeface="黑体" panose="02010609060101010101" pitchFamily="49" charset="-122"/>
              </a:rPr>
              <a:t>符合实际管理需要的安全生产管理机构，</a:t>
            </a:r>
            <a:r>
              <a:rPr lang="zh-CN" altLang="zh-CN" sz="2400" dirty="0">
                <a:solidFill>
                  <a:srgbClr val="0033CC"/>
                </a:solidFill>
                <a:latin typeface="黑体" panose="02010609060101010101" pitchFamily="49" charset="-122"/>
                <a:ea typeface="黑体" panose="02010609060101010101" pitchFamily="49" charset="-122"/>
              </a:rPr>
              <a:t>设有</a:t>
            </a:r>
            <a:r>
              <a:rPr lang="zh-CN" altLang="zh-CN" sz="2400" dirty="0">
                <a:latin typeface="黑体" panose="02010609060101010101" pitchFamily="49" charset="-122"/>
                <a:ea typeface="黑体" panose="02010609060101010101" pitchFamily="49" charset="-122"/>
              </a:rPr>
              <a:t>专职安全管理人员，主要负责人</a:t>
            </a:r>
            <a:r>
              <a:rPr lang="zh-CN" altLang="zh-CN" sz="2400" dirty="0">
                <a:solidFill>
                  <a:srgbClr val="0033CC"/>
                </a:solidFill>
                <a:latin typeface="黑体" panose="02010609060101010101" pitchFamily="49" charset="-122"/>
                <a:ea typeface="黑体" panose="02010609060101010101" pitchFamily="49" charset="-122"/>
              </a:rPr>
              <a:t>通过了</a:t>
            </a:r>
            <a:r>
              <a:rPr lang="zh-CN" altLang="zh-CN" sz="2400" dirty="0">
                <a:latin typeface="黑体" panose="02010609060101010101" pitchFamily="49" charset="-122"/>
                <a:ea typeface="黑体" panose="02010609060101010101" pitchFamily="49" charset="-122"/>
              </a:rPr>
              <a:t>有资质的培训机构培训并取得了民爆行业上岗资格证书，特种作业人员和从业人员经</a:t>
            </a:r>
            <a:r>
              <a:rPr lang="zh-CN" altLang="zh-CN" sz="2400" dirty="0">
                <a:solidFill>
                  <a:srgbClr val="0033CC"/>
                </a:solidFill>
                <a:latin typeface="黑体" panose="02010609060101010101" pitchFamily="49" charset="-122"/>
                <a:ea typeface="黑体" panose="02010609060101010101" pitchFamily="49" charset="-122"/>
              </a:rPr>
              <a:t>培训合格持证上岗</a:t>
            </a:r>
            <a:r>
              <a:rPr lang="zh-CN" altLang="zh-CN" sz="2400" dirty="0">
                <a:latin typeface="黑体" panose="02010609060101010101" pitchFamily="49" charset="-122"/>
                <a:ea typeface="黑体" panose="02010609060101010101" pitchFamily="49" charset="-122"/>
              </a:rPr>
              <a:t>；</a:t>
            </a:r>
            <a:r>
              <a:rPr lang="zh-CN" altLang="zh-CN" sz="2400" dirty="0">
                <a:solidFill>
                  <a:srgbClr val="0033CC"/>
                </a:solidFill>
                <a:latin typeface="黑体" panose="02010609060101010101" pitchFamily="49" charset="-122"/>
                <a:ea typeface="黑体" panose="02010609060101010101" pitchFamily="49" charset="-122"/>
              </a:rPr>
              <a:t>建立了</a:t>
            </a:r>
            <a:r>
              <a:rPr lang="zh-CN" altLang="zh-CN" sz="2400" dirty="0">
                <a:latin typeface="黑体" panose="02010609060101010101" pitchFamily="49" charset="-122"/>
                <a:ea typeface="黑体" panose="02010609060101010101" pitchFamily="49" charset="-122"/>
              </a:rPr>
              <a:t>符合行业要求的安全生产应急救援预案，综合安全管理</a:t>
            </a:r>
            <a:r>
              <a:rPr lang="zh-CN" altLang="zh-CN" sz="2400" dirty="0">
                <a:solidFill>
                  <a:srgbClr val="0033CC"/>
                </a:solidFill>
                <a:latin typeface="黑体" panose="02010609060101010101" pitchFamily="49" charset="-122"/>
                <a:ea typeface="黑体" panose="02010609060101010101" pitchFamily="49" charset="-122"/>
              </a:rPr>
              <a:t>符合</a:t>
            </a:r>
            <a:r>
              <a:rPr lang="zh-CN" altLang="zh-CN" sz="2400" dirty="0">
                <a:latin typeface="黑体" panose="02010609060101010101" pitchFamily="49" charset="-122"/>
                <a:ea typeface="黑体" panose="02010609060101010101" pitchFamily="49" charset="-122"/>
              </a:rPr>
              <a:t>《民用爆炸物品生产、销售企业安全管理规程》（GB28263-2012）等要求。</a:t>
            </a:r>
            <a:r>
              <a:rPr lang="zh-CN" altLang="zh-CN" sz="2400" dirty="0">
                <a:solidFill>
                  <a:srgbClr val="FF0000"/>
                </a:solidFill>
                <a:latin typeface="黑体" panose="02010609060101010101" pitchFamily="49" charset="-122"/>
                <a:ea typeface="黑体" panose="02010609060101010101" pitchFamily="49" charset="-122"/>
              </a:rPr>
              <a:t>（安全生产制度，安全管理机构建立，安全管理人员及资格，人员培训持证上岗，应急预案建立情况）</a:t>
            </a: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五、结论与解读</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96259" name="Rectangle 3"/>
          <p:cNvSpPr>
            <a:spLocks noGrp="1"/>
          </p:cNvSpPr>
          <p:nvPr>
            <p:ph idx="1"/>
          </p:nvPr>
        </p:nvSpPr>
        <p:spPr>
          <a:xfrm>
            <a:off x="209550" y="2117725"/>
            <a:ext cx="8696325" cy="4152900"/>
          </a:xfrm>
        </p:spPr>
        <p:txBody>
          <a:bodyPr vert="horz" wrap="square" lIns="91440" tIns="45720" rIns="91440" bIns="45720" anchor="t"/>
          <a:lstStyle/>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（4）经危险、有害因素辨识，该项目涉及的主要危险、有害因素有火灾爆炸、雷电、触电伤害、机械伤害、中毒、粉尘、噪声及腐蚀等，</a:t>
            </a:r>
            <a:r>
              <a:rPr lang="zh-CN" altLang="zh-CN" sz="2400" dirty="0">
                <a:solidFill>
                  <a:srgbClr val="0033CC"/>
                </a:solidFill>
                <a:latin typeface="黑体" panose="02010609060101010101" pitchFamily="49" charset="-122"/>
                <a:ea typeface="黑体" panose="02010609060101010101" pitchFamily="49" charset="-122"/>
              </a:rPr>
              <a:t>其中火灾爆炸为主要危险</a:t>
            </a:r>
            <a:r>
              <a:rPr lang="zh-CN" altLang="zh-CN" sz="2400" dirty="0">
                <a:latin typeface="黑体" panose="02010609060101010101" pitchFamily="49" charset="-122"/>
                <a:ea typeface="黑体" panose="02010609060101010101" pitchFamily="49" charset="-122"/>
              </a:rPr>
              <a:t>。</a:t>
            </a:r>
            <a:r>
              <a:rPr lang="zh-CN" altLang="zh-CN" sz="2400" dirty="0">
                <a:solidFill>
                  <a:srgbClr val="FF0000"/>
                </a:solidFill>
                <a:latin typeface="黑体" panose="02010609060101010101" pitchFamily="49" charset="-122"/>
                <a:ea typeface="黑体" panose="02010609060101010101" pitchFamily="49" charset="-122"/>
              </a:rPr>
              <a:t>（对危险有害因素辨识及可能产生主要危险）</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（5）采用安全检查表法对该项目从“前置性”安全条件、综合管理、总体安全条件、乳化炸药生产线单元的现场考核、资料检查，采用安全检查表法评价，得分值为91.1分，该项目风险可以接受，</a:t>
            </a:r>
            <a:r>
              <a:rPr lang="zh-CN" altLang="zh-CN" sz="2400" dirty="0">
                <a:solidFill>
                  <a:srgbClr val="0033CC"/>
                </a:solidFill>
                <a:latin typeface="黑体" panose="02010609060101010101" pitchFamily="49" charset="-122"/>
                <a:ea typeface="黑体" panose="02010609060101010101" pitchFamily="49" charset="-122"/>
              </a:rPr>
              <a:t>符合性评价结论为“合格”</a:t>
            </a:r>
            <a:r>
              <a:rPr lang="zh-CN" altLang="zh-CN" sz="2400" dirty="0">
                <a:latin typeface="黑体" panose="02010609060101010101" pitchFamily="49" charset="-122"/>
                <a:ea typeface="黑体" panose="02010609060101010101" pitchFamily="49" charset="-122"/>
              </a:rPr>
              <a:t>。</a:t>
            </a:r>
            <a:r>
              <a:rPr lang="zh-CN" altLang="zh-CN" sz="2400" dirty="0">
                <a:solidFill>
                  <a:srgbClr val="FF0000"/>
                </a:solidFill>
                <a:latin typeface="黑体" panose="02010609060101010101" pitchFamily="49" charset="-122"/>
                <a:ea typeface="黑体" panose="02010609060101010101" pitchFamily="49" charset="-122"/>
              </a:rPr>
              <a:t>（用安全检测表进行符合性评价得出“合格”结果。划分单元，综合安全管理、总体安全条件、乳化炸药生产线共三各单元。分别评价给出得分值</a:t>
            </a:r>
            <a:r>
              <a:rPr lang="zh-CN" altLang="zh-CN" sz="2400" dirty="0" smtClean="0">
                <a:solidFill>
                  <a:srgbClr val="FF0000"/>
                </a:solidFill>
                <a:latin typeface="黑体" panose="02010609060101010101" pitchFamily="49" charset="-122"/>
                <a:ea typeface="黑体" panose="02010609060101010101" pitchFamily="49" charset="-122"/>
              </a:rPr>
              <a:t>。</a:t>
            </a:r>
            <a:r>
              <a:rPr lang="zh-CN" altLang="en-US" sz="2400" dirty="0" smtClean="0">
                <a:solidFill>
                  <a:srgbClr val="FF0000"/>
                </a:solidFill>
                <a:latin typeface="黑体" panose="02010609060101010101" pitchFamily="49" charset="-122"/>
                <a:ea typeface="黑体" panose="02010609060101010101" pitchFamily="49" charset="-122"/>
              </a:rPr>
              <a:t>“</a:t>
            </a:r>
            <a:r>
              <a:rPr lang="zh-CN" altLang="zh-CN" sz="2400" dirty="0" smtClean="0">
                <a:solidFill>
                  <a:srgbClr val="FF0000"/>
                </a:solidFill>
                <a:latin typeface="黑体" panose="02010609060101010101" pitchFamily="49" charset="-122"/>
                <a:ea typeface="黑体" panose="02010609060101010101" pitchFamily="49" charset="-122"/>
              </a:rPr>
              <a:t>前置性”</a:t>
            </a:r>
            <a:r>
              <a:rPr lang="zh-CN" altLang="zh-CN" sz="2400" dirty="0">
                <a:solidFill>
                  <a:srgbClr val="FF0000"/>
                </a:solidFill>
                <a:latin typeface="黑体" panose="02010609060101010101" pitchFamily="49" charset="-122"/>
                <a:ea typeface="黑体" panose="02010609060101010101" pitchFamily="49" charset="-122"/>
              </a:rPr>
              <a:t>安全条件共12项）</a:t>
            </a: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五、结论与解读</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97283" name="Rectangle 3"/>
          <p:cNvSpPr>
            <a:spLocks noGrp="1"/>
          </p:cNvSpPr>
          <p:nvPr>
            <p:ph idx="1"/>
          </p:nvPr>
        </p:nvSpPr>
        <p:spPr>
          <a:xfrm>
            <a:off x="207963" y="2189163"/>
            <a:ext cx="8696325" cy="2901950"/>
          </a:xfrm>
        </p:spPr>
        <p:txBody>
          <a:bodyPr vert="horz" wrap="square" lIns="91440" tIns="45720" rIns="91440" bIns="45720" anchor="t"/>
          <a:lstStyle/>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（6）采用LEC法对该项目生产过程燃烧、爆炸</a:t>
            </a:r>
            <a:r>
              <a:rPr lang="zh-CN" altLang="zh-CN" sz="2400" dirty="0">
                <a:solidFill>
                  <a:srgbClr val="0033CC"/>
                </a:solidFill>
                <a:latin typeface="黑体" panose="02010609060101010101" pitchFamily="49" charset="-122"/>
                <a:ea typeface="黑体" panose="02010609060101010101" pitchFamily="49" charset="-122"/>
              </a:rPr>
              <a:t>作业条件危险程度评价</a:t>
            </a:r>
            <a:r>
              <a:rPr lang="zh-CN" altLang="zh-CN" sz="2400" dirty="0">
                <a:latin typeface="黑体" panose="02010609060101010101" pitchFamily="49" charset="-122"/>
                <a:ea typeface="黑体" panose="02010609060101010101" pitchFamily="49" charset="-122"/>
              </a:rPr>
              <a:t>表明，该项目各危险工序的危险程度，通过采取有效的技术防范措施和提高自动监控水平，</a:t>
            </a:r>
            <a:r>
              <a:rPr lang="zh-CN" altLang="zh-CN" sz="2400" dirty="0">
                <a:solidFill>
                  <a:srgbClr val="0033CC"/>
                </a:solidFill>
                <a:latin typeface="黑体" panose="02010609060101010101" pitchFamily="49" charset="-122"/>
                <a:ea typeface="黑体" panose="02010609060101010101" pitchFamily="49" charset="-122"/>
              </a:rPr>
              <a:t>生产过程燃烧、爆炸风险可以接受</a:t>
            </a:r>
            <a:r>
              <a:rPr lang="zh-CN" altLang="zh-CN" sz="2400" dirty="0">
                <a:latin typeface="黑体" panose="02010609060101010101" pitchFamily="49" charset="-122"/>
                <a:ea typeface="黑体" panose="02010609060101010101" pitchFamily="49" charset="-122"/>
              </a:rPr>
              <a:t>。</a:t>
            </a:r>
            <a:r>
              <a:rPr lang="zh-CN" altLang="zh-CN" sz="2400" dirty="0">
                <a:solidFill>
                  <a:srgbClr val="FF0000"/>
                </a:solidFill>
                <a:latin typeface="黑体" panose="02010609060101010101" pitchFamily="49" charset="-122"/>
                <a:ea typeface="黑体" panose="02010609060101010101" pitchFamily="49" charset="-122"/>
              </a:rPr>
              <a:t>（用LEC法判断各危险工序的危险程度。泵送异常时：出口堵塞造成压力骤升；断料时乳胶泵长时间带料干磨；装药机机械故障；冷却风干药卷输送过密发生传爆四种工位为Ⅲ级的危险工序，D=120）</a:t>
            </a: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五、结论与解读</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98307" name="Rectangle 3"/>
          <p:cNvSpPr>
            <a:spLocks noGrp="1"/>
          </p:cNvSpPr>
          <p:nvPr>
            <p:ph idx="1"/>
          </p:nvPr>
        </p:nvSpPr>
        <p:spPr>
          <a:xfrm>
            <a:off x="280988" y="2619375"/>
            <a:ext cx="8696325" cy="2473325"/>
          </a:xfrm>
        </p:spPr>
        <p:txBody>
          <a:bodyPr vert="horz" wrap="square" lIns="91440" tIns="45720" rIns="91440" bIns="45720" anchor="t"/>
          <a:lstStyle/>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（7）用预先危险性分析法对雷击、触电、高处坠落、灼烫、车辆伤害、起重伤害评价表明，危险等级达到Ⅲ级的危险因素有触电、起重伤害、车辆伤害，</a:t>
            </a:r>
            <a:r>
              <a:rPr lang="zh-CN" altLang="zh-CN" sz="2400" dirty="0">
                <a:solidFill>
                  <a:srgbClr val="0033CC"/>
                </a:solidFill>
                <a:latin typeface="黑体" panose="02010609060101010101" pitchFamily="49" charset="-122"/>
                <a:ea typeface="黑体" panose="02010609060101010101" pitchFamily="49" charset="-122"/>
              </a:rPr>
              <a:t>采取对应安全对策措施后，其风险可控</a:t>
            </a:r>
            <a:r>
              <a:rPr lang="zh-CN" altLang="zh-CN" sz="2400" dirty="0">
                <a:latin typeface="黑体" panose="02010609060101010101" pitchFamily="49" charset="-122"/>
                <a:ea typeface="黑体" panose="02010609060101010101" pitchFamily="49" charset="-122"/>
              </a:rPr>
              <a:t>。</a:t>
            </a:r>
            <a:r>
              <a:rPr lang="zh-CN" altLang="zh-CN" sz="2400" dirty="0">
                <a:solidFill>
                  <a:srgbClr val="FF0000"/>
                </a:solidFill>
                <a:latin typeface="黑体" panose="02010609060101010101" pitchFamily="49" charset="-122"/>
                <a:ea typeface="黑体" panose="02010609060101010101" pitchFamily="49" charset="-122"/>
              </a:rPr>
              <a:t>(采用预先危险性分析法对雷击、触电、高处坠落、灼烫、车辆伤害、起重伤害</a:t>
            </a:r>
            <a:r>
              <a:rPr lang="zh-CN" altLang="zh-CN" sz="2400" dirty="0" smtClean="0">
                <a:solidFill>
                  <a:srgbClr val="FF0000"/>
                </a:solidFill>
                <a:latin typeface="黑体" panose="02010609060101010101" pitchFamily="49" charset="-122"/>
                <a:ea typeface="黑体" panose="02010609060101010101" pitchFamily="49" charset="-122"/>
              </a:rPr>
              <a:t>评价</a:t>
            </a:r>
            <a:r>
              <a:rPr lang="zh-CN" altLang="en-US" sz="2400" dirty="0" smtClean="0">
                <a:solidFill>
                  <a:srgbClr val="FF0000"/>
                </a:solidFill>
                <a:latin typeface="黑体" panose="02010609060101010101" pitchFamily="49" charset="-122"/>
                <a:ea typeface="黑体" panose="02010609060101010101" pitchFamily="49" charset="-122"/>
              </a:rPr>
              <a:t>，风险可控。</a:t>
            </a:r>
            <a:r>
              <a:rPr lang="zh-CN" altLang="zh-CN" sz="2400" dirty="0" smtClean="0">
                <a:solidFill>
                  <a:srgbClr val="FF0000"/>
                </a:solidFill>
                <a:latin typeface="黑体" panose="02010609060101010101" pitchFamily="49" charset="-122"/>
                <a:ea typeface="黑体" panose="02010609060101010101" pitchFamily="49" charset="-122"/>
              </a:rPr>
              <a:t>)</a:t>
            </a:r>
            <a:endParaRPr lang="zh-CN" altLang="zh-CN" sz="2400" dirty="0">
              <a:solidFill>
                <a:srgbClr val="FF0000"/>
              </a:solidFill>
              <a:latin typeface="黑体" panose="02010609060101010101" pitchFamily="49" charset="-122"/>
              <a:ea typeface="黑体" panose="02010609060101010101" pitchFamily="49" charset="-122"/>
            </a:endParaRP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五、结论与解读</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99331" name="Rectangle 3"/>
          <p:cNvSpPr>
            <a:spLocks noGrp="1"/>
          </p:cNvSpPr>
          <p:nvPr>
            <p:ph idx="1"/>
          </p:nvPr>
        </p:nvSpPr>
        <p:spPr>
          <a:xfrm>
            <a:off x="395288" y="2260600"/>
            <a:ext cx="8582025" cy="3689350"/>
          </a:xfrm>
        </p:spPr>
        <p:txBody>
          <a:bodyPr vert="horz" wrap="square" lIns="91440" tIns="45720" rIns="91440" bIns="45720" anchor="t"/>
          <a:lstStyle/>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（8）</a:t>
            </a:r>
            <a:r>
              <a:rPr lang="zh-CN" altLang="zh-CN" sz="2400" dirty="0">
                <a:solidFill>
                  <a:srgbClr val="0033CC"/>
                </a:solidFill>
                <a:latin typeface="黑体" panose="02010609060101010101" pitchFamily="49" charset="-122"/>
                <a:ea typeface="黑体" panose="02010609060101010101" pitchFamily="49" charset="-122"/>
              </a:rPr>
              <a:t>采用爆炸冲击波伤害（破坏）模型</a:t>
            </a:r>
            <a:r>
              <a:rPr lang="zh-CN" altLang="zh-CN" sz="2400" dirty="0">
                <a:latin typeface="黑体" panose="02010609060101010101" pitchFamily="49" charset="-122"/>
                <a:ea typeface="黑体" panose="02010609060101010101" pitchFamily="49" charset="-122"/>
              </a:rPr>
              <a:t>对该项目可能发生整体爆炸的1.1级工（库）房爆炸事故所造成的人员伤亡状况和建筑物破坏半径</a:t>
            </a:r>
            <a:r>
              <a:rPr lang="zh-CN" altLang="zh-CN" sz="2400" dirty="0">
                <a:solidFill>
                  <a:srgbClr val="0033CC"/>
                </a:solidFill>
                <a:latin typeface="黑体" panose="02010609060101010101" pitchFamily="49" charset="-122"/>
                <a:ea typeface="黑体" panose="02010609060101010101" pitchFamily="49" charset="-122"/>
              </a:rPr>
              <a:t>估算表明</a:t>
            </a:r>
            <a:r>
              <a:rPr lang="zh-CN" altLang="zh-CN" sz="2400" dirty="0">
                <a:latin typeface="黑体" panose="02010609060101010101" pitchFamily="49" charset="-122"/>
                <a:ea typeface="黑体" panose="02010609060101010101" pitchFamily="49" charset="-122"/>
              </a:rPr>
              <a:t>，该项目</a:t>
            </a:r>
            <a:r>
              <a:rPr lang="zh-CN" altLang="zh-CN" sz="2400" dirty="0">
                <a:solidFill>
                  <a:srgbClr val="0033CC"/>
                </a:solidFill>
                <a:latin typeface="黑体" panose="02010609060101010101" pitchFamily="49" charset="-122"/>
                <a:ea typeface="黑体" panose="02010609060101010101" pitchFamily="49" charset="-122"/>
              </a:rPr>
              <a:t>应严格</a:t>
            </a:r>
            <a:r>
              <a:rPr lang="zh-CN" altLang="zh-CN" sz="2400" dirty="0">
                <a:latin typeface="黑体" panose="02010609060101010101" pitchFamily="49" charset="-122"/>
                <a:ea typeface="黑体" panose="02010609060101010101" pitchFamily="49" charset="-122"/>
              </a:rPr>
              <a:t>控制各危险工（库）房内</a:t>
            </a:r>
            <a:r>
              <a:rPr lang="zh-CN" altLang="zh-CN" sz="2400" dirty="0">
                <a:solidFill>
                  <a:srgbClr val="0033CC"/>
                </a:solidFill>
                <a:latin typeface="黑体" panose="02010609060101010101" pitchFamily="49" charset="-122"/>
                <a:ea typeface="黑体" panose="02010609060101010101" pitchFamily="49" charset="-122"/>
              </a:rPr>
              <a:t>计算药量和危险区域内人员</a:t>
            </a:r>
            <a:r>
              <a:rPr lang="zh-CN" altLang="zh-CN" sz="2400" dirty="0">
                <a:latin typeface="黑体" panose="02010609060101010101" pitchFamily="49" charset="-122"/>
                <a:ea typeface="黑体" panose="02010609060101010101" pitchFamily="49" charset="-122"/>
              </a:rPr>
              <a:t>，</a:t>
            </a:r>
            <a:r>
              <a:rPr lang="zh-CN" altLang="zh-CN" sz="2400" dirty="0">
                <a:solidFill>
                  <a:srgbClr val="0033CC"/>
                </a:solidFill>
                <a:latin typeface="黑体" panose="02010609060101010101" pitchFamily="49" charset="-122"/>
                <a:ea typeface="黑体" panose="02010609060101010101" pitchFamily="49" charset="-122"/>
              </a:rPr>
              <a:t>最大限度地减轻爆炸事故发生后人员伤亡程度和对建筑物破坏程度</a:t>
            </a:r>
            <a:r>
              <a:rPr lang="zh-CN" altLang="zh-CN" sz="2400" dirty="0">
                <a:latin typeface="黑体" panose="02010609060101010101" pitchFamily="49" charset="-122"/>
                <a:ea typeface="黑体" panose="02010609060101010101" pitchFamily="49" charset="-122"/>
              </a:rPr>
              <a:t>。</a:t>
            </a:r>
            <a:r>
              <a:rPr lang="zh-CN" altLang="zh-CN" sz="2400" dirty="0">
                <a:solidFill>
                  <a:srgbClr val="FF0000"/>
                </a:solidFill>
                <a:latin typeface="黑体" panose="02010609060101010101" pitchFamily="49" charset="-122"/>
                <a:ea typeface="黑体" panose="02010609060101010101" pitchFamily="49" charset="-122"/>
              </a:rPr>
              <a:t>(1.1级工（库）房</a:t>
            </a:r>
            <a:r>
              <a:rPr lang="zh-CN" altLang="en-US" sz="2400" dirty="0">
                <a:solidFill>
                  <a:srgbClr val="FF0000"/>
                </a:solidFill>
                <a:latin typeface="黑体" panose="02010609060101010101" pitchFamily="49" charset="-122"/>
                <a:ea typeface="黑体" panose="02010609060101010101" pitchFamily="49" charset="-122"/>
              </a:rPr>
              <a:t>爆炸后果估算</a:t>
            </a:r>
            <a:r>
              <a:rPr lang="zh-CN" altLang="zh-CN" sz="2400" dirty="0">
                <a:solidFill>
                  <a:srgbClr val="FF0000"/>
                </a:solidFill>
                <a:latin typeface="黑体" panose="02010609060101010101" pitchFamily="49" charset="-122"/>
                <a:ea typeface="黑体" panose="02010609060101010101" pitchFamily="49" charset="-122"/>
              </a:rPr>
              <a:t>)</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（9）经生产能力核算表明，该项目乳化炸药生产线能满足15000t/a乳化炸药生产能力要求。</a:t>
            </a:r>
            <a:r>
              <a:rPr lang="zh-CN" altLang="en-US" sz="2400" dirty="0">
                <a:solidFill>
                  <a:srgbClr val="FF0000"/>
                </a:solidFill>
                <a:latin typeface="黑体" panose="02010609060101010101" pitchFamily="49" charset="-122"/>
                <a:ea typeface="黑体" panose="02010609060101010101" pitchFamily="49" charset="-122"/>
              </a:rPr>
              <a:t>（生产能力核算）</a:t>
            </a:r>
            <a:endParaRPr lang="zh-CN" altLang="zh-CN" sz="2400" dirty="0">
              <a:solidFill>
                <a:srgbClr val="FF0000"/>
              </a:solidFill>
              <a:latin typeface="黑体" panose="02010609060101010101" pitchFamily="49" charset="-122"/>
              <a:ea typeface="黑体" panose="02010609060101010101" pitchFamily="49" charset="-122"/>
            </a:endParaRP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五、结论与解读</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sym typeface="宋体" panose="02010600030101010101" pitchFamily="2"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100355" name="Rectangle 3"/>
          <p:cNvSpPr>
            <a:spLocks noGrp="1"/>
          </p:cNvSpPr>
          <p:nvPr>
            <p:ph idx="1"/>
          </p:nvPr>
        </p:nvSpPr>
        <p:spPr>
          <a:xfrm>
            <a:off x="207963" y="2476500"/>
            <a:ext cx="8696325" cy="2901950"/>
          </a:xfrm>
        </p:spPr>
        <p:txBody>
          <a:bodyPr vert="horz" wrap="square" lIns="91440" tIns="45720" rIns="91440" bIns="45720" anchor="t"/>
          <a:lstStyle/>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（10）该项目区域位置及总平面布置合理，工（库）房内外部安全距离、防护屏障、建筑结构、消防、电气、防雷、防静电等</a:t>
            </a:r>
            <a:r>
              <a:rPr lang="zh-CN" altLang="zh-CN" sz="2400" dirty="0">
                <a:solidFill>
                  <a:srgbClr val="0033CC"/>
                </a:solidFill>
                <a:latin typeface="黑体" panose="02010609060101010101" pitchFamily="49" charset="-122"/>
                <a:ea typeface="黑体" panose="02010609060101010101" pitchFamily="49" charset="-122"/>
              </a:rPr>
              <a:t>符合</a:t>
            </a:r>
            <a:r>
              <a:rPr lang="zh-CN" altLang="zh-CN" sz="2400" dirty="0">
                <a:latin typeface="黑体" panose="02010609060101010101" pitchFamily="49" charset="-122"/>
                <a:ea typeface="黑体" panose="02010609060101010101" pitchFamily="49" charset="-122"/>
              </a:rPr>
              <a:t>GB50089-2007《民用爆破器材工程设计安全规范》、GB50057-2010《建筑物防雷设计规范》等要求</a:t>
            </a:r>
            <a:r>
              <a:rPr lang="zh-CN" altLang="zh-CN" sz="2400" dirty="0" smtClean="0">
                <a:latin typeface="黑体" panose="02010609060101010101" pitchFamily="49" charset="-122"/>
                <a:ea typeface="黑体" panose="02010609060101010101" pitchFamily="49" charset="-122"/>
              </a:rPr>
              <a:t>。</a:t>
            </a:r>
            <a:r>
              <a:rPr lang="zh-CN" altLang="zh-CN" sz="2400" dirty="0" smtClean="0">
                <a:solidFill>
                  <a:srgbClr val="FF0000"/>
                </a:solidFill>
                <a:latin typeface="黑体" panose="02010609060101010101" pitchFamily="49" charset="-122"/>
                <a:ea typeface="黑体" panose="02010609060101010101" pitchFamily="49" charset="-122"/>
              </a:rPr>
              <a:t>（</a:t>
            </a:r>
            <a:r>
              <a:rPr lang="zh-CN" altLang="en-US" sz="2400" dirty="0" smtClean="0">
                <a:solidFill>
                  <a:srgbClr val="FF0000"/>
                </a:solidFill>
                <a:latin typeface="黑体" panose="02010609060101010101" pitchFamily="49" charset="-122"/>
                <a:ea typeface="黑体" panose="02010609060101010101" pitchFamily="49" charset="-122"/>
              </a:rPr>
              <a:t>区域布置、总平面布置，</a:t>
            </a:r>
            <a:r>
              <a:rPr lang="zh-CN" altLang="zh-CN" sz="2400" dirty="0" smtClean="0">
                <a:solidFill>
                  <a:srgbClr val="FF0000"/>
                </a:solidFill>
                <a:latin typeface="黑体" panose="02010609060101010101" pitchFamily="49" charset="-122"/>
                <a:ea typeface="黑体" panose="02010609060101010101" pitchFamily="49" charset="-122"/>
              </a:rPr>
              <a:t>内</a:t>
            </a:r>
            <a:r>
              <a:rPr lang="zh-CN" altLang="zh-CN" sz="2400" dirty="0">
                <a:solidFill>
                  <a:srgbClr val="FF0000"/>
                </a:solidFill>
                <a:latin typeface="黑体" panose="02010609060101010101" pitchFamily="49" charset="-122"/>
                <a:ea typeface="黑体" panose="02010609060101010101" pitchFamily="49" charset="-122"/>
              </a:rPr>
              <a:t>外部距离，安全设</a:t>
            </a:r>
            <a:r>
              <a:rPr lang="zh-CN" altLang="zh-CN" sz="2400" dirty="0" smtClean="0">
                <a:solidFill>
                  <a:srgbClr val="FF0000"/>
                </a:solidFill>
                <a:latin typeface="黑体" panose="02010609060101010101" pitchFamily="49" charset="-122"/>
                <a:ea typeface="黑体" panose="02010609060101010101" pitchFamily="49" charset="-122"/>
              </a:rPr>
              <a:t>施</a:t>
            </a:r>
            <a:r>
              <a:rPr lang="zh-CN" altLang="en-US" sz="2400" dirty="0" smtClean="0">
                <a:solidFill>
                  <a:srgbClr val="FF0000"/>
                </a:solidFill>
                <a:latin typeface="黑体" panose="02010609060101010101" pitchFamily="49" charset="-122"/>
                <a:ea typeface="黑体" panose="02010609060101010101" pitchFamily="49" charset="-122"/>
              </a:rPr>
              <a:t>检查情况</a:t>
            </a:r>
            <a:r>
              <a:rPr lang="zh-CN" altLang="zh-CN" sz="2400" dirty="0" smtClean="0">
                <a:solidFill>
                  <a:srgbClr val="FF0000"/>
                </a:solidFill>
                <a:latin typeface="黑体" panose="02010609060101010101" pitchFamily="49" charset="-122"/>
                <a:ea typeface="黑体" panose="02010609060101010101" pitchFamily="49" charset="-122"/>
              </a:rPr>
              <a:t>）</a:t>
            </a:r>
            <a:endParaRPr lang="zh-CN" altLang="zh-CN" sz="2400" dirty="0">
              <a:solidFill>
                <a:srgbClr val="FF0000"/>
              </a:solidFill>
              <a:latin typeface="黑体" panose="02010609060101010101" pitchFamily="49" charset="-122"/>
              <a:ea typeface="黑体" panose="02010609060101010101" pitchFamily="49" charset="-122"/>
            </a:endParaRP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（11）该项目建筑与结构符合GB50089-2007第8.1、8.2、8.3和8.6节要求。</a:t>
            </a:r>
            <a:r>
              <a:rPr lang="zh-CN" altLang="en-US" sz="2400" dirty="0">
                <a:solidFill>
                  <a:srgbClr val="FF0000"/>
                </a:solidFill>
                <a:latin typeface="黑体" panose="02010609060101010101" pitchFamily="49" charset="-122"/>
                <a:ea typeface="黑体" panose="02010609060101010101" pitchFamily="49" charset="-122"/>
              </a:rPr>
              <a:t>（建筑结构符合性）</a:t>
            </a:r>
            <a:endParaRPr lang="zh-CN" altLang="zh-CN" sz="2400" dirty="0">
              <a:solidFill>
                <a:srgbClr val="FF0000"/>
              </a:solidFill>
              <a:latin typeface="黑体" panose="02010609060101010101" pitchFamily="49" charset="-122"/>
              <a:ea typeface="黑体" panose="02010609060101010101" pitchFamily="49" charset="-122"/>
            </a:endParaRP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五、结论与解读</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a:xfrm>
            <a:off x="1030288" y="188913"/>
            <a:ext cx="7237412" cy="1143000"/>
          </a:xfrm>
        </p:spPr>
        <p:txBody>
          <a:bodyPr vert="horz" wrap="square" lIns="91440" tIns="45720" rIns="91440" bIns="45720" anchor="ctr"/>
          <a:lstStyle/>
          <a:p>
            <a:pPr eaLnBrk="1" hangingPunct="1"/>
            <a:r>
              <a:rPr lang="en-US" altLang="zh-CN" sz="3200" b="1" dirty="0">
                <a:latin typeface="Times New Roman" panose="02020603050405020304" pitchFamily="18" charset="0"/>
                <a:ea typeface="隶书" panose="02010509060101010101" pitchFamily="49" charset="-122"/>
              </a:rPr>
              <a:t>C</a:t>
            </a:r>
            <a:r>
              <a:rPr lang="zh-CN" altLang="en-US" sz="3200" b="1" dirty="0">
                <a:latin typeface="Times New Roman" panose="02020603050405020304" pitchFamily="18" charset="0"/>
                <a:ea typeface="隶书" panose="02010509060101010101" pitchFamily="49" charset="-122"/>
              </a:rPr>
              <a:t>、安全监督检查过程模拟实例</a:t>
            </a:r>
            <a:br>
              <a:rPr lang="zh-CN" altLang="en-US" sz="3200" b="1" dirty="0">
                <a:latin typeface="Times New Roman" panose="02020603050405020304" pitchFamily="18" charset="0"/>
                <a:ea typeface="隶书" panose="02010509060101010101" pitchFamily="49" charset="-122"/>
              </a:rPr>
            </a:br>
            <a:r>
              <a:rPr lang="en-US" altLang="zh-CN" sz="2400" b="1" dirty="0">
                <a:latin typeface="Times New Roman" panose="02020603050405020304" pitchFamily="18" charset="0"/>
                <a:ea typeface="隶书" panose="02010509060101010101" pitchFamily="49" charset="-122"/>
              </a:rPr>
              <a:t>—H公司</a:t>
            </a:r>
            <a:r>
              <a:rPr lang="zh-CN" altLang="en-US" sz="2400" b="1" dirty="0">
                <a:latin typeface="Times New Roman" panose="02020603050405020304" pitchFamily="18" charset="0"/>
                <a:ea typeface="隶书" panose="02010509060101010101" pitchFamily="49" charset="-122"/>
              </a:rPr>
              <a:t>技改验收评价</a:t>
            </a:r>
            <a:endParaRPr lang="en-US" altLang="zh-CN" sz="2400" b="1" dirty="0">
              <a:latin typeface="Times New Roman" panose="02020603050405020304" pitchFamily="18" charset="0"/>
              <a:ea typeface="隶书" panose="02010509060101010101" pitchFamily="49" charset="-122"/>
            </a:endParaRPr>
          </a:p>
        </p:txBody>
      </p:sp>
      <p:sp>
        <p:nvSpPr>
          <p:cNvPr id="101379" name="Rectangle 3"/>
          <p:cNvSpPr>
            <a:spLocks noGrp="1"/>
          </p:cNvSpPr>
          <p:nvPr>
            <p:ph idx="1"/>
          </p:nvPr>
        </p:nvSpPr>
        <p:spPr>
          <a:xfrm>
            <a:off x="280988" y="2117725"/>
            <a:ext cx="8696325" cy="4121150"/>
          </a:xfrm>
        </p:spPr>
        <p:txBody>
          <a:bodyPr vert="horz" wrap="square" lIns="91440" tIns="45720" rIns="91440" bIns="45720" anchor="t"/>
          <a:lstStyle/>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（12）该公司乳化炸药生产线</a:t>
            </a:r>
            <a:r>
              <a:rPr lang="zh-CN" altLang="zh-CN" sz="2400" dirty="0">
                <a:solidFill>
                  <a:srgbClr val="0033CC"/>
                </a:solidFill>
                <a:latin typeface="黑体" panose="02010609060101010101" pitchFamily="49" charset="-122"/>
                <a:ea typeface="黑体" panose="02010609060101010101" pitchFamily="49" charset="-122"/>
              </a:rPr>
              <a:t>使用的粗乳器、精乳器、装药机、包装机、静态分散器均已通过技术成果鉴定和安全评价；且这些设备均在安全使用年限内</a:t>
            </a:r>
            <a:r>
              <a:rPr lang="zh-CN" altLang="zh-CN" sz="2400" dirty="0">
                <a:latin typeface="黑体" panose="02010609060101010101" pitchFamily="49" charset="-122"/>
                <a:ea typeface="黑体" panose="02010609060101010101" pitchFamily="49" charset="-122"/>
              </a:rPr>
              <a:t>。该公司乳化炸药生产线使用的专用设备</a:t>
            </a:r>
            <a:r>
              <a:rPr lang="zh-CN" altLang="zh-CN" sz="2400" dirty="0">
                <a:solidFill>
                  <a:srgbClr val="0033CC"/>
                </a:solidFill>
                <a:latin typeface="黑体" panose="02010609060101010101" pitchFamily="49" charset="-122"/>
                <a:ea typeface="黑体" panose="02010609060101010101" pitchFamily="49" charset="-122"/>
              </a:rPr>
              <a:t>符合</a:t>
            </a:r>
            <a:r>
              <a:rPr lang="zh-CN" altLang="zh-CN" sz="2400" dirty="0">
                <a:latin typeface="黑体" panose="02010609060101010101" pitchFamily="49" charset="-122"/>
                <a:ea typeface="黑体" panose="02010609060101010101" pitchFamily="49" charset="-122"/>
              </a:rPr>
              <a:t>WJ9063-2010《民用爆炸物品生产专用设备安全使用年限管理规定》和《关于调整&lt;民用爆炸物品专用生产设备目录&gt;管理方式的通知》（工信厅安全[2016]10号）文要求。</a:t>
            </a:r>
            <a:r>
              <a:rPr lang="zh-CN" altLang="zh-CN" sz="2400" dirty="0">
                <a:solidFill>
                  <a:srgbClr val="FF0000"/>
                </a:solidFill>
                <a:latin typeface="黑体" panose="02010609060101010101" pitchFamily="49" charset="-122"/>
                <a:ea typeface="黑体" panose="02010609060101010101" pitchFamily="49" charset="-122"/>
              </a:rPr>
              <a:t>（项目专用设备技术鉴定情况，使用年限情况，符合相关规定情况。）</a:t>
            </a:r>
          </a:p>
          <a:p>
            <a:pPr marL="0" indent="342900" eaLnBrk="1" hangingPunct="1">
              <a:spcBef>
                <a:spcPct val="0"/>
              </a:spcBef>
              <a:buNone/>
            </a:pPr>
            <a:r>
              <a:rPr lang="zh-CN" altLang="zh-CN" sz="2400" dirty="0">
                <a:latin typeface="黑体" panose="02010609060101010101" pitchFamily="49" charset="-122"/>
                <a:ea typeface="黑体" panose="02010609060101010101" pitchFamily="49" charset="-122"/>
              </a:rPr>
              <a:t>（13）该项目</a:t>
            </a:r>
            <a:r>
              <a:rPr lang="zh-CN" altLang="zh-CN" sz="2400" dirty="0">
                <a:solidFill>
                  <a:srgbClr val="0033CC"/>
                </a:solidFill>
                <a:latin typeface="黑体" panose="02010609060101010101" pitchFamily="49" charset="-122"/>
                <a:ea typeface="黑体" panose="02010609060101010101" pitchFamily="49" charset="-122"/>
              </a:rPr>
              <a:t>防雷、消防、职业卫生、环保、锅炉和压力容器等安全设施</a:t>
            </a:r>
            <a:r>
              <a:rPr lang="zh-CN" altLang="zh-CN" sz="2400" dirty="0">
                <a:latin typeface="黑体" panose="02010609060101010101" pitchFamily="49" charset="-122"/>
                <a:ea typeface="黑体" panose="02010609060101010101" pitchFamily="49" charset="-122"/>
              </a:rPr>
              <a:t>经专业机构检测合格或通过当地主管部门验收，竣工资料较齐全。</a:t>
            </a:r>
            <a:r>
              <a:rPr lang="zh-CN" altLang="zh-CN" sz="2400" dirty="0">
                <a:solidFill>
                  <a:srgbClr val="FF0000"/>
                </a:solidFill>
                <a:latin typeface="黑体" panose="02010609060101010101" pitchFamily="49" charset="-122"/>
                <a:ea typeface="黑体" panose="02010609060101010101" pitchFamily="49" charset="-122"/>
              </a:rPr>
              <a:t>（单项安全设施检测或验收情况）</a:t>
            </a:r>
          </a:p>
        </p:txBody>
      </p:sp>
      <p:sp>
        <p:nvSpPr>
          <p:cNvPr id="2" name="矩形 1"/>
          <p:cNvSpPr/>
          <p:nvPr/>
        </p:nvSpPr>
        <p:spPr>
          <a:xfrm>
            <a:off x="34925" y="1484313"/>
            <a:ext cx="9109075" cy="584200"/>
          </a:xfrm>
          <a:prstGeom prst="rect">
            <a:avLst/>
          </a:prstGeom>
          <a:gradFill flip="none" rotWithShape="1">
            <a:gsLst>
              <a:gs pos="0">
                <a:srgbClr val="D29796"/>
              </a:gs>
              <a:gs pos="50000">
                <a:schemeClr val="accent1">
                  <a:shade val="67500"/>
                  <a:satMod val="115000"/>
                </a:schemeClr>
              </a:gs>
              <a:gs pos="100000">
                <a:schemeClr val="accent1">
                  <a:shade val="100000"/>
                  <a:satMod val="115000"/>
                </a:schemeClr>
              </a:gs>
            </a:gsLst>
            <a:lin ang="0" scaled="1"/>
            <a:tileRect/>
          </a:gradFill>
          <a:effectLst>
            <a:outerShdw blurRad="50800" dist="38100" dir="10800000" algn="r" rotWithShape="0">
              <a:prstClr val="black">
                <a:alpha val="40000"/>
              </a:prst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五、结论与解读</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隶书" panose="02010509060101010101" pitchFamily="49" charset="-122"/>
              <a:cs typeface="+mn-cs"/>
            </a:endParaRPr>
          </a:p>
        </p:txBody>
      </p:sp>
      <p:grpSp>
        <p:nvGrpSpPr>
          <p:cNvPr id="3" name="组合 2"/>
          <p:cNvGrpSpPr/>
          <p:nvPr/>
        </p:nvGrpSpPr>
        <p:grpSpPr>
          <a:xfrm>
            <a:off x="3224530" y="6259195"/>
            <a:ext cx="5713095" cy="453390"/>
            <a:chOff x="5078" y="9857"/>
            <a:chExt cx="8997" cy="714"/>
          </a:xfrm>
        </p:grpSpPr>
        <p:sp>
          <p:nvSpPr>
            <p:cNvPr id="5" name="文本框 4"/>
            <p:cNvSpPr txBox="1"/>
            <p:nvPr/>
          </p:nvSpPr>
          <p:spPr>
            <a:xfrm>
              <a:off x="5905" y="9943"/>
              <a:ext cx="8170" cy="628"/>
            </a:xfrm>
            <a:prstGeom prst="rect">
              <a:avLst/>
            </a:prstGeom>
            <a:solidFill>
              <a:schemeClr val="accent1"/>
            </a:solidFill>
          </p:spPr>
          <p:txBody>
            <a:bodyPr wrap="square" rtlCol="0">
              <a:spAutoFit/>
            </a:bodyPr>
            <a:lstStyle/>
            <a:p>
              <a:r>
                <a:rPr lang="zh-CN" altLang="en-US" sz="2000">
                  <a:latin typeface="黑体" panose="02010609060101010101" pitchFamily="49" charset="-122"/>
                  <a:ea typeface="黑体" panose="02010609060101010101" pitchFamily="49" charset="-122"/>
                </a:rPr>
                <a:t>中煤科工集团淮北爆破技术研究院有限公司</a:t>
              </a:r>
            </a:p>
          </p:txBody>
        </p:sp>
        <p:pic>
          <p:nvPicPr>
            <p:cNvPr id="4" name="图片 17" descr="蓝标"/>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5078" y="9857"/>
              <a:ext cx="954" cy="706"/>
            </a:xfrm>
            <a:prstGeom prst="rect">
              <a:avLst/>
            </a:prstGeom>
            <a:noFill/>
            <a:ln w="9525">
              <a:noFill/>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抚顺分院PPT模版">
  <a:themeElements>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抚顺分院PPT模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抚顺分院PPT模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抚顺分院PPT模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抚顺分院PPT模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抚顺分院PPT模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抚顺分院PPT模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抚顺分院PPT模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抚顺分院PPT模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抚顺分院PPT模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抚顺分院PPT模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抚顺分院PPT模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抚顺分院PPT模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抚顺分院PPT模版</Template>
  <TotalTime>462</TotalTime>
  <Words>24527</Words>
  <Application>Microsoft Office PowerPoint</Application>
  <PresentationFormat>全屏显示(4:3)</PresentationFormat>
  <Paragraphs>903</Paragraphs>
  <Slides>124</Slides>
  <Notes>2</Notes>
  <HiddenSlides>0</HiddenSlides>
  <MMClips>0</MMClips>
  <ScaleCrop>false</ScaleCrop>
  <HeadingPairs>
    <vt:vector size="4" baseType="variant">
      <vt:variant>
        <vt:lpstr>主题</vt:lpstr>
      </vt:variant>
      <vt:variant>
        <vt:i4>2</vt:i4>
      </vt:variant>
      <vt:variant>
        <vt:lpstr>幻灯片标题</vt:lpstr>
      </vt:variant>
      <vt:variant>
        <vt:i4>124</vt:i4>
      </vt:variant>
    </vt:vector>
  </HeadingPairs>
  <TitlesOfParts>
    <vt:vector size="126" baseType="lpstr">
      <vt:lpstr>抚顺分院PPT模版</vt:lpstr>
      <vt:lpstr>自定义设计方案</vt:lpstr>
      <vt:lpstr>杨民刚  研究员   中煤科工集团淮北爆破技术研究院有限公司</vt:lpstr>
      <vt:lpstr>幻灯片 2</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A、安全评价的作用和意义 —安评报告在安全监管中的作用</vt:lpstr>
      <vt:lpstr>B、安全评价报告实例</vt:lpstr>
      <vt:lpstr>B、安全评价报告实例</vt:lpstr>
      <vt:lpstr>C、安全监督检查过程模拟实例</vt:lpstr>
      <vt:lpstr>C、安全监督检查过程模拟实例</vt:lpstr>
      <vt:lpstr>C、安全监督检查过程模拟实例</vt:lpstr>
      <vt:lpstr>C、安全监督检查过程模拟实例</vt:lpstr>
      <vt:lpstr>C、安全监督检查过程模拟实例</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C、安全监督检查过程模拟实例 —H公司技改验收评价</vt:lpstr>
      <vt:lpstr>幻灯片 102</vt:lpstr>
      <vt:lpstr>幻灯片 103</vt:lpstr>
      <vt:lpstr>幻灯片 104</vt:lpstr>
      <vt:lpstr>幻灯片 105</vt:lpstr>
      <vt:lpstr>幻灯片 106</vt:lpstr>
      <vt:lpstr>幻灯片 107</vt:lpstr>
      <vt:lpstr>幻灯片 108</vt:lpstr>
      <vt:lpstr>幻灯片 109</vt:lpstr>
      <vt:lpstr>幻灯片 110</vt:lpstr>
      <vt:lpstr>幻灯片 111</vt:lpstr>
      <vt:lpstr>幻灯片 112</vt:lpstr>
      <vt:lpstr>幻灯片 113</vt:lpstr>
      <vt:lpstr>幻灯片 114</vt:lpstr>
      <vt:lpstr>幻灯片 115</vt:lpstr>
      <vt:lpstr>幻灯片 116</vt:lpstr>
      <vt:lpstr>幻灯片 117</vt:lpstr>
      <vt:lpstr>幻灯片 118</vt:lpstr>
      <vt:lpstr>幻灯片 119</vt:lpstr>
      <vt:lpstr>幻灯片 120</vt:lpstr>
      <vt:lpstr>幻灯片 121</vt:lpstr>
      <vt:lpstr>幻灯片 122</vt:lpstr>
      <vt:lpstr>幻灯片 123</vt:lpstr>
      <vt:lpstr>结  束</vt:lpstr>
    </vt:vector>
  </TitlesOfParts>
  <Company>小熔工作室</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煤矿瓦斯治理技术筛选 及适用性研究 </dc:title>
  <dc:creator>微软用户</dc:creator>
  <cp:lastModifiedBy>xbany</cp:lastModifiedBy>
  <cp:revision>557</cp:revision>
  <dcterms:created xsi:type="dcterms:W3CDTF">2007-07-10T22:54:00Z</dcterms:created>
  <dcterms:modified xsi:type="dcterms:W3CDTF">2020-09-03T02:58:15Z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2052-10.1.0.7668</vt:lpwstr>
  </property>
</Properties>
</file>